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3" r:id="rId10"/>
    <p:sldId id="264" r:id="rId11"/>
    <p:sldId id="265" r:id="rId12"/>
    <p:sldId id="266" r:id="rId13"/>
    <p:sldId id="267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5" d="100"/>
          <a:sy n="85" d="100"/>
        </p:scale>
        <p:origin x="6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AF67D6-AB4B-4DF4-AF2B-1D9B725DF026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1B0D2F-7C30-406A-B18C-A18521710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655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920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920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920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920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27E12E72-4642-462F-9550-BCC8BA9F415D}" type="slidenum">
              <a:rPr lang="zh-TW" altLang="en-US">
                <a:latin typeface="Tahoma" panose="020B0604030504040204" pitchFamily="34" charset="0"/>
              </a:rPr>
              <a:pPr eaLnBrk="1" hangingPunct="1">
                <a:spcBef>
                  <a:spcPct val="0"/>
                </a:spcBef>
              </a:pPr>
              <a:t>14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8499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4996" name="Rectangle 3"/>
          <p:cNvSpPr>
            <a:spLocks noChangeArrowheads="1"/>
          </p:cNvSpPr>
          <p:nvPr>
            <p:ph type="body" idx="1"/>
          </p:nvPr>
        </p:nvSpPr>
        <p:spPr>
          <a:xfrm>
            <a:off x="900113" y="4692650"/>
            <a:ext cx="4945062" cy="44481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TW" altLang="en-US" smtClean="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2863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93034-BCC7-4E66-A1CD-7A8BD7B9B911}" type="datetime1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94691-9BC0-421E-8960-72BD9A88A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239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EBB2E-2A3D-42EB-9D52-56D39E2CD05A}" type="datetime1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94691-9BC0-421E-8960-72BD9A88A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474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1E46C-6AE4-48F8-A5C4-72BC0B4A4FAF}" type="datetime1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94691-9BC0-421E-8960-72BD9A88A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898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04801"/>
            <a:ext cx="10390717" cy="601663"/>
          </a:xfrm>
        </p:spPr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19200" y="1295400"/>
            <a:ext cx="10720917" cy="2476500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00" y="3924300"/>
            <a:ext cx="10720917" cy="2476500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Internet Telephony</a:t>
            </a:r>
            <a:endParaRPr lang="en-US" altLang="zh-TW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CBFF15-49B1-47B2-9384-1C5E0D8148F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89704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9A808-2F70-44FF-8ABB-BC46859E6D2C}" type="datetime1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94691-9BC0-421E-8960-72BD9A88A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05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ABA80-22F2-4043-B5DC-7A0019D6C796}" type="datetime1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94691-9BC0-421E-8960-72BD9A88A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021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EA9DB-2183-4744-BD81-F8BB1D7927F3}" type="datetime1">
              <a:rPr lang="en-US" smtClean="0"/>
              <a:t>7/5/2023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94691-9BC0-421E-8960-72BD9A88A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682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E1968-B957-441F-8916-859FC4A686B4}" type="datetime1">
              <a:rPr lang="en-US" smtClean="0"/>
              <a:t>7/5/2023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94691-9BC0-421E-8960-72BD9A88A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113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3E9CB-4B7A-4587-878B-36E31183015A}" type="datetime1">
              <a:rPr lang="en-US" smtClean="0"/>
              <a:t>7/5/2023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94691-9BC0-421E-8960-72BD9A88A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727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D3DC1-65D4-40E1-BA76-0A0FC63E4C29}" type="datetime1">
              <a:rPr lang="en-US" smtClean="0"/>
              <a:t>7/5/2023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94691-9BC0-421E-8960-72BD9A88A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956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AC4B-8B1D-488A-82C8-F747261CE08B}" type="datetime1">
              <a:rPr lang="en-US" smtClean="0"/>
              <a:t>7/5/2023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94691-9BC0-421E-8960-72BD9A88A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210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C1E58-E4F5-4CEC-8DCE-A52F5DFCAB6E}" type="datetime1">
              <a:rPr lang="en-US" smtClean="0"/>
              <a:t>7/5/2023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94691-9BC0-421E-8960-72BD9A88A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298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68701-A635-4531-AA96-D2A72FB69A11}" type="datetime1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94691-9BC0-421E-8960-72BD9A88A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081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MacOS" TargetMode="External"/><Relationship Id="rId2" Type="http://schemas.openxmlformats.org/officeDocument/2006/relationships/hyperlink" Target="https://en.wikipedia.org/wiki/Linu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Microsoft_Windows" TargetMode="External"/><Relationship Id="rId5" Type="http://schemas.openxmlformats.org/officeDocument/2006/relationships/hyperlink" Target="https://en.wikipedia.org/wiki/Solaris_(operating_system)" TargetMode="External"/><Relationship Id="rId4" Type="http://schemas.openxmlformats.org/officeDocument/2006/relationships/hyperlink" Target="https://en.wikipedia.org/wiki/BSD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Pcap" TargetMode="External"/><Relationship Id="rId2" Type="http://schemas.openxmlformats.org/officeDocument/2006/relationships/hyperlink" Target="https://www.wireshark.org/download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ncnu.edu.tw/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Wireshark </a:t>
            </a:r>
            <a:br>
              <a:rPr lang="en-US" dirty="0" smtClean="0"/>
            </a:br>
            <a:r>
              <a:rPr lang="en-US" sz="4800" dirty="0">
                <a:solidFill>
                  <a:srgbClr val="7030A0"/>
                </a:solidFill>
              </a:rPr>
              <a:t>The world's most popular </a:t>
            </a:r>
            <a:r>
              <a:rPr lang="en-US" sz="4800" dirty="0" smtClean="0">
                <a:solidFill>
                  <a:srgbClr val="7030A0"/>
                </a:solidFill>
              </a:rPr>
              <a:t/>
            </a:r>
            <a:br>
              <a:rPr lang="en-US" sz="4800" dirty="0" smtClean="0">
                <a:solidFill>
                  <a:srgbClr val="7030A0"/>
                </a:solidFill>
              </a:rPr>
            </a:br>
            <a:r>
              <a:rPr lang="en-US" sz="4800" dirty="0" smtClean="0">
                <a:solidFill>
                  <a:srgbClr val="7030A0"/>
                </a:solidFill>
              </a:rPr>
              <a:t>network </a:t>
            </a:r>
            <a:r>
              <a:rPr lang="en-US" sz="4800" dirty="0">
                <a:solidFill>
                  <a:srgbClr val="7030A0"/>
                </a:solidFill>
              </a:rPr>
              <a:t>protocol </a:t>
            </a:r>
            <a:r>
              <a:rPr lang="en-US" sz="4800" dirty="0" smtClean="0">
                <a:solidFill>
                  <a:srgbClr val="7030A0"/>
                </a:solidFill>
              </a:rPr>
              <a:t>analyzer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1493" y="4684369"/>
            <a:ext cx="4079570" cy="1331011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94691-9BC0-421E-8960-72BD9A88A25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1628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Hang Up the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265145" cy="4351338"/>
          </a:xfrm>
        </p:spPr>
        <p:txBody>
          <a:bodyPr/>
          <a:lstStyle/>
          <a:p>
            <a:r>
              <a:rPr lang="en-US" dirty="0" smtClean="0"/>
              <a:t>Now either UA1 or UA2 may hang up the call.</a:t>
            </a:r>
          </a:p>
          <a:p>
            <a:r>
              <a:rPr lang="en-US" dirty="0" smtClean="0"/>
              <a:t>You will see 2 extra SIP messages.</a:t>
            </a:r>
          </a:p>
          <a:p>
            <a:pPr lvl="1"/>
            <a:r>
              <a:rPr lang="en-US" dirty="0" smtClean="0"/>
              <a:t>BYE</a:t>
            </a:r>
          </a:p>
          <a:p>
            <a:pPr lvl="1"/>
            <a:r>
              <a:rPr lang="en-US" dirty="0" smtClean="0"/>
              <a:t>200 OK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94691-9BC0-421E-8960-72BD9A88A25F}" type="slidenum">
              <a:rPr lang="en-US" smtClean="0"/>
              <a:t>10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6057" y="2555913"/>
            <a:ext cx="5821159" cy="389863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096000" y="3821907"/>
            <a:ext cx="5781216" cy="254333"/>
          </a:xfrm>
          <a:prstGeom prst="rect">
            <a:avLst/>
          </a:prstGeom>
          <a:noFill/>
          <a:ln w="3810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28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Telephony - VoIP Calls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94691-9BC0-421E-8960-72BD9A88A25F}" type="slidenum">
              <a:rPr lang="en-US" smtClean="0"/>
              <a:t>11</a:t>
            </a:fld>
            <a:endParaRPr lang="en-US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8416" y="1597446"/>
            <a:ext cx="9028766" cy="4836405"/>
          </a:xfrm>
        </p:spPr>
      </p:pic>
    </p:spTree>
    <p:extLst>
      <p:ext uri="{BB962C8B-B14F-4D97-AF65-F5344CB8AC3E}">
        <p14:creationId xmlns:p14="http://schemas.microsoft.com/office/powerpoint/2010/main" val="269049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Telephony - SIP Flows - Flow Sequence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687" y="1288618"/>
            <a:ext cx="9797427" cy="5321502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94691-9BC0-421E-8960-72BD9A88A25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67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4474" y="299024"/>
            <a:ext cx="3024792" cy="1325563"/>
          </a:xfrm>
        </p:spPr>
        <p:txBody>
          <a:bodyPr/>
          <a:lstStyle/>
          <a:p>
            <a:r>
              <a:rPr lang="en-US" dirty="0" smtClean="0"/>
              <a:t>Telephony - SIP Statistics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2992" y="140638"/>
            <a:ext cx="6754269" cy="6580837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94691-9BC0-421E-8960-72BD9A88A25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46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E75B746-25B7-46D4-BB96-9EF0A4689249}" type="slidenum">
              <a:rPr kumimoji="0" lang="zh-TW" altLang="en-US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kumimoji="0" lang="en-US" altLang="zh-TW" sz="140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zh-TW" dirty="0" smtClean="0"/>
              <a:t>SIP Call </a:t>
            </a:r>
            <a:r>
              <a:rPr lang="en-US" altLang="zh-TW" dirty="0" smtClean="0"/>
              <a:t>Establishment</a:t>
            </a:r>
            <a:endParaRPr lang="en-US" altLang="zh-TW" dirty="0" smtClean="0"/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38400" y="1295401"/>
            <a:ext cx="8040688" cy="2474913"/>
          </a:xfrm>
        </p:spPr>
        <p:txBody>
          <a:bodyPr/>
          <a:lstStyle/>
          <a:p>
            <a:pPr eaLnBrk="1" hangingPunct="1"/>
            <a:endParaRPr lang="en-US" altLang="zh-TW" sz="2400" dirty="0"/>
          </a:p>
        </p:txBody>
      </p:sp>
      <p:sp>
        <p:nvSpPr>
          <p:cNvPr id="10245" name="Rectangle 7"/>
          <p:cNvSpPr>
            <a:spLocks noChangeArrowheads="1"/>
          </p:cNvSpPr>
          <p:nvPr/>
        </p:nvSpPr>
        <p:spPr bwMode="auto">
          <a:xfrm>
            <a:off x="4052888" y="1552576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400"/>
          </a:p>
        </p:txBody>
      </p:sp>
      <p:graphicFrame>
        <p:nvGraphicFramePr>
          <p:cNvPr id="1024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3640252"/>
              </p:ext>
            </p:extLst>
          </p:nvPr>
        </p:nvGraphicFramePr>
        <p:xfrm>
          <a:off x="3049589" y="1163562"/>
          <a:ext cx="6196011" cy="56928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Visio" r:id="rId4" imgW="4088961" imgH="3751466" progId="Visio.Drawing.11">
                  <p:embed/>
                </p:oleObj>
              </mc:Choice>
              <mc:Fallback>
                <p:oleObj name="Visio" r:id="rId4" imgW="4088961" imgH="3751466" progId="Visio.Drawing.11">
                  <p:embed/>
                  <p:pic>
                    <p:nvPicPr>
                      <p:cNvPr id="1024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9589" y="1163562"/>
                        <a:ext cx="6196011" cy="56928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064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工欲善其事，必先利其器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94691-9BC0-421E-8960-72BD9A88A25F}" type="slidenum">
              <a:rPr lang="en-US" smtClean="0"/>
              <a:t>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724" y="1786232"/>
            <a:ext cx="3481289" cy="258195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6853" y="2038120"/>
            <a:ext cx="3106758" cy="310675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5451" y="2511845"/>
            <a:ext cx="4631635" cy="3872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383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Wireshark?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Wireshark is a free and open-source packet analyzer. </a:t>
            </a:r>
          </a:p>
          <a:p>
            <a:r>
              <a:rPr lang="en-US" dirty="0" smtClean="0"/>
              <a:t>It is used for </a:t>
            </a:r>
          </a:p>
          <a:p>
            <a:pPr lvl="1"/>
            <a:r>
              <a:rPr lang="en-US" dirty="0" smtClean="0"/>
              <a:t>network troubleshooting, </a:t>
            </a:r>
          </a:p>
          <a:p>
            <a:pPr lvl="1"/>
            <a:r>
              <a:rPr lang="en-US" dirty="0" smtClean="0"/>
              <a:t>network packet analysis, </a:t>
            </a:r>
          </a:p>
          <a:p>
            <a:pPr lvl="1"/>
            <a:r>
              <a:rPr lang="en-US" dirty="0" smtClean="0"/>
              <a:t>software and communications protocol development, and </a:t>
            </a:r>
          </a:p>
          <a:p>
            <a:pPr lvl="1"/>
            <a:r>
              <a:rPr lang="en-US" dirty="0" smtClean="0"/>
              <a:t>education.</a:t>
            </a:r>
          </a:p>
          <a:p>
            <a:r>
              <a:rPr lang="en-US" dirty="0" smtClean="0"/>
              <a:t>Wireshark runs </a:t>
            </a:r>
            <a:r>
              <a:rPr lang="en-US" dirty="0"/>
              <a:t>on </a:t>
            </a:r>
            <a:r>
              <a:rPr lang="en-US" dirty="0">
                <a:hlinkClick r:id="rId2" tooltip="Linux"/>
              </a:rPr>
              <a:t>Linux</a:t>
            </a:r>
            <a:r>
              <a:rPr lang="en-US" dirty="0"/>
              <a:t>, </a:t>
            </a:r>
            <a:r>
              <a:rPr lang="en-US" dirty="0" err="1">
                <a:hlinkClick r:id="rId3" tooltip="MacOS"/>
              </a:rPr>
              <a:t>macOS</a:t>
            </a:r>
            <a:r>
              <a:rPr lang="en-US" dirty="0"/>
              <a:t>, </a:t>
            </a:r>
            <a:r>
              <a:rPr lang="en-US" dirty="0">
                <a:hlinkClick r:id="rId4" tooltip="BSD"/>
              </a:rPr>
              <a:t>BSD</a:t>
            </a:r>
            <a:r>
              <a:rPr lang="en-US" dirty="0"/>
              <a:t>, </a:t>
            </a:r>
            <a:r>
              <a:rPr lang="en-US" dirty="0">
                <a:hlinkClick r:id="rId5" tooltip="Solaris (operating system)"/>
              </a:rPr>
              <a:t>Solaris</a:t>
            </a:r>
            <a:r>
              <a:rPr lang="en-US" dirty="0"/>
              <a:t>, </a:t>
            </a:r>
            <a:r>
              <a:rPr lang="en-US" dirty="0" smtClean="0"/>
              <a:t>and</a:t>
            </a:r>
            <a:r>
              <a:rPr lang="en-US" dirty="0"/>
              <a:t> </a:t>
            </a:r>
            <a:r>
              <a:rPr lang="en-US" dirty="0">
                <a:hlinkClick r:id="rId6" tooltip="Microsoft Windows"/>
              </a:rPr>
              <a:t>Microsoft Windows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smtClean="0"/>
              <a:t>There </a:t>
            </a:r>
            <a:r>
              <a:rPr lang="en-US" dirty="0"/>
              <a:t>is also a terminal-based (non-GUI) version called </a:t>
            </a:r>
            <a:r>
              <a:rPr lang="en-US" dirty="0" err="1"/>
              <a:t>TShark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On Linux or </a:t>
            </a:r>
            <a:r>
              <a:rPr lang="en-US" dirty="0" err="1" smtClean="0"/>
              <a:t>macOS</a:t>
            </a:r>
            <a:r>
              <a:rPr lang="en-US" dirty="0" smtClean="0"/>
              <a:t>, text-based “</a:t>
            </a:r>
            <a:r>
              <a:rPr lang="en-US" dirty="0" err="1" smtClean="0"/>
              <a:t>tcpdump</a:t>
            </a:r>
            <a:r>
              <a:rPr lang="en-US" dirty="0" smtClean="0"/>
              <a:t>” is popular.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94691-9BC0-421E-8960-72BD9A88A25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33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Wireshark allows a user to capture all packets sent/received by a NIC (network interface card).</a:t>
            </a:r>
          </a:p>
          <a:p>
            <a:pPr lvl="1"/>
            <a:r>
              <a:rPr lang="en-US" dirty="0" smtClean="0"/>
              <a:t>If you enable the “</a:t>
            </a:r>
            <a:r>
              <a:rPr lang="en-US" dirty="0" smtClean="0">
                <a:solidFill>
                  <a:srgbClr val="FF00FF"/>
                </a:solidFill>
              </a:rPr>
              <a:t>promiscuous mode</a:t>
            </a:r>
            <a:r>
              <a:rPr lang="en-US" dirty="0" smtClean="0"/>
              <a:t>”, it can even capture packets not destined to the NIC’s MAC (media access control) address.</a:t>
            </a:r>
          </a:p>
          <a:p>
            <a:r>
              <a:rPr lang="en-US" dirty="0" smtClean="0"/>
              <a:t>You may (and should) specify a “</a:t>
            </a:r>
            <a:r>
              <a:rPr lang="en-US" dirty="0" smtClean="0">
                <a:solidFill>
                  <a:srgbClr val="FF00FF"/>
                </a:solidFill>
              </a:rPr>
              <a:t>capture filter</a:t>
            </a:r>
            <a:r>
              <a:rPr lang="en-US" dirty="0" smtClean="0"/>
              <a:t>” when you capture packets from a network.</a:t>
            </a:r>
          </a:p>
          <a:p>
            <a:r>
              <a:rPr lang="en-US" dirty="0" smtClean="0"/>
              <a:t>Wireshark  "understands" the structure </a:t>
            </a:r>
            <a:r>
              <a:rPr lang="en-US" dirty="0"/>
              <a:t>of different networking protocols. It can parse and display the fields, along with their meanings as specified by different networking protocols</a:t>
            </a:r>
            <a:r>
              <a:rPr lang="en-US" dirty="0" smtClean="0"/>
              <a:t>.</a:t>
            </a:r>
          </a:p>
          <a:p>
            <a:r>
              <a:rPr lang="en-US" dirty="0" smtClean="0"/>
              <a:t>Data display can be refined using a “</a:t>
            </a:r>
            <a:r>
              <a:rPr lang="en-US" dirty="0" smtClean="0">
                <a:solidFill>
                  <a:srgbClr val="FF00FF"/>
                </a:solidFill>
              </a:rPr>
              <a:t>display filter</a:t>
            </a:r>
            <a:r>
              <a:rPr lang="en-US" dirty="0" smtClean="0"/>
              <a:t>”.</a:t>
            </a:r>
          </a:p>
          <a:p>
            <a:r>
              <a:rPr lang="en-US" dirty="0" smtClean="0"/>
              <a:t>VoIP calls in the captured traffic can be detected. If encoded in a compatible encoding, the media flow can even be played.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94691-9BC0-421E-8960-72BD9A88A25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 Wireshark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Download Wireshark at </a:t>
            </a:r>
            <a:r>
              <a:rPr lang="en-US" dirty="0" smtClean="0">
                <a:hlinkClick r:id="rId2"/>
              </a:rPr>
              <a:t>https://www.wireshark.org/download.html</a:t>
            </a:r>
            <a:endParaRPr lang="en-US" dirty="0" smtClean="0"/>
          </a:p>
          <a:p>
            <a:r>
              <a:rPr lang="en-US" dirty="0" smtClean="0"/>
              <a:t>Run the EXE file to install Wireshark.</a:t>
            </a:r>
          </a:p>
          <a:p>
            <a:pPr lvl="1"/>
            <a:r>
              <a:rPr lang="en-US" dirty="0" smtClean="0"/>
              <a:t>Wireshark uses </a:t>
            </a:r>
            <a:r>
              <a:rPr lang="en-US" dirty="0" err="1" smtClean="0">
                <a:hlinkClick r:id="rId3" tooltip="Pcap"/>
              </a:rPr>
              <a:t>pcap</a:t>
            </a:r>
            <a:r>
              <a:rPr lang="en-US" dirty="0" smtClean="0"/>
              <a:t> to capture packets, so it will require you to install </a:t>
            </a:r>
            <a:r>
              <a:rPr lang="en-US" dirty="0" err="1" smtClean="0"/>
              <a:t>Npcap</a:t>
            </a:r>
            <a:r>
              <a:rPr lang="en-US" dirty="0" smtClean="0"/>
              <a:t> or </a:t>
            </a:r>
            <a:r>
              <a:rPr lang="en-US" dirty="0" err="1" smtClean="0"/>
              <a:t>Winpcap</a:t>
            </a:r>
            <a:r>
              <a:rPr lang="en-US" dirty="0" smtClean="0"/>
              <a:t> if you haven’t done so.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94691-9BC0-421E-8960-72BD9A88A25F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4699" y="3331814"/>
            <a:ext cx="3889802" cy="30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84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Wireshark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108282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Start Wireshark and specify a capture filter “</a:t>
            </a:r>
            <a:r>
              <a:rPr lang="en-US" dirty="0" err="1" smtClean="0"/>
              <a:t>icmp</a:t>
            </a:r>
            <a:r>
              <a:rPr lang="en-US" dirty="0" smtClean="0"/>
              <a:t>”.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89585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Start a command window and issue the command</a:t>
            </a:r>
          </a:p>
          <a:p>
            <a:pPr lvl="1"/>
            <a:r>
              <a:rPr lang="en-US" dirty="0" smtClean="0"/>
              <a:t>ping -4 </a:t>
            </a:r>
            <a:r>
              <a:rPr lang="en-US" dirty="0" smtClean="0">
                <a:hlinkClick r:id="rId2"/>
              </a:rPr>
              <a:t>www.ncnu.edu.tw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You will see 4 pairs of ICMP Echo Request/Reply.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94691-9BC0-421E-8960-72BD9A88A25F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150" y="3043390"/>
            <a:ext cx="4352101" cy="291475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083076" y="3967164"/>
            <a:ext cx="2192357" cy="131112"/>
          </a:xfrm>
          <a:prstGeom prst="rect">
            <a:avLst/>
          </a:prstGeom>
          <a:noFill/>
          <a:ln w="3810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8969" y="3195936"/>
            <a:ext cx="3896558" cy="260966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500814" y="3895725"/>
            <a:ext cx="3954714" cy="16192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19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Capture SIP Signaling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5625"/>
            <a:ext cx="4747352" cy="4351338"/>
          </a:xfrm>
        </p:spPr>
        <p:txBody>
          <a:bodyPr/>
          <a:lstStyle/>
          <a:p>
            <a:r>
              <a:rPr lang="en-US" dirty="0" smtClean="0"/>
              <a:t>Stop the previous capturing.</a:t>
            </a:r>
          </a:p>
          <a:p>
            <a:r>
              <a:rPr lang="en-US" dirty="0" smtClean="0"/>
              <a:t>Capture - Options (Ctrl-k)</a:t>
            </a:r>
          </a:p>
          <a:p>
            <a:pPr lvl="1"/>
            <a:r>
              <a:rPr lang="en-US" dirty="0" smtClean="0"/>
              <a:t>Disable the promiscuous mode</a:t>
            </a:r>
          </a:p>
          <a:p>
            <a:pPr lvl="1"/>
            <a:r>
              <a:rPr lang="en-US" dirty="0" smtClean="0"/>
              <a:t>Specify the capture filter as “</a:t>
            </a:r>
            <a:r>
              <a:rPr lang="en-US" dirty="0" err="1" smtClean="0"/>
              <a:t>udp</a:t>
            </a:r>
            <a:r>
              <a:rPr lang="en-US" dirty="0" smtClean="0"/>
              <a:t> port 5060”.</a:t>
            </a:r>
          </a:p>
          <a:p>
            <a:pPr lvl="2"/>
            <a:r>
              <a:rPr lang="en-US" dirty="0" smtClean="0"/>
              <a:t>This is the default port for SIP (session initiation protocol). </a:t>
            </a:r>
          </a:p>
          <a:p>
            <a:pPr lvl="2"/>
            <a:r>
              <a:rPr lang="en-US" dirty="0" smtClean="0"/>
              <a:t>For more details, please see RFC 3261.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94691-9BC0-421E-8960-72BD9A88A25F}" type="slidenum">
              <a:rPr lang="en-US" smtClean="0"/>
              <a:t>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2909" y="2368626"/>
            <a:ext cx="5073378" cy="251537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789843" y="4451905"/>
            <a:ext cx="3216008" cy="134937"/>
          </a:xfrm>
          <a:prstGeom prst="rect">
            <a:avLst/>
          </a:prstGeom>
          <a:noFill/>
          <a:ln w="3810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08425" y="4272520"/>
            <a:ext cx="1222872" cy="179386"/>
          </a:xfrm>
          <a:prstGeom prst="rect">
            <a:avLst/>
          </a:prstGeom>
          <a:noFill/>
          <a:ln w="3810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11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RFC 3665 Section 3.1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Alice                     Bob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|                        |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|       INVITE F1        |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|-----------------------&gt;|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|    180 Ringing F2      |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|&lt;-----------------------|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|                        |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|       200 OK F3        |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|&lt;-----------------------|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|         ACK F4         |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|-----------------------&gt;|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|   Both Way RTP Media   |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|&lt;======================&gt;|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|                        |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|         BYE F5         |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|&lt;-----------------------|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|       200 OK F6        |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|-----------------------&gt;|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|                        |</a:t>
            </a:r>
          </a:p>
        </p:txBody>
      </p:sp>
    </p:spTree>
    <p:extLst>
      <p:ext uri="{BB962C8B-B14F-4D97-AF65-F5344CB8AC3E}">
        <p14:creationId xmlns:p14="http://schemas.microsoft.com/office/powerpoint/2010/main" val="61104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Alice calls Bob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287178" cy="4351338"/>
          </a:xfrm>
        </p:spPr>
        <p:txBody>
          <a:bodyPr/>
          <a:lstStyle/>
          <a:p>
            <a:r>
              <a:rPr lang="en-US" dirty="0" smtClean="0"/>
              <a:t>Now have UA1 call UA2.</a:t>
            </a:r>
          </a:p>
          <a:p>
            <a:r>
              <a:rPr lang="en-US" dirty="0" smtClean="0"/>
              <a:t>After UA2 answers the call with response code 200, you should see 4 SIP messages:</a:t>
            </a:r>
          </a:p>
          <a:p>
            <a:pPr lvl="1"/>
            <a:r>
              <a:rPr lang="en-US" dirty="0" smtClean="0"/>
              <a:t>INVITE</a:t>
            </a:r>
          </a:p>
          <a:p>
            <a:pPr lvl="1"/>
            <a:r>
              <a:rPr lang="en-US" dirty="0" smtClean="0"/>
              <a:t>100 Trying</a:t>
            </a:r>
          </a:p>
          <a:p>
            <a:pPr lvl="1"/>
            <a:r>
              <a:rPr lang="en-US" dirty="0" smtClean="0"/>
              <a:t>200 OK</a:t>
            </a:r>
          </a:p>
          <a:p>
            <a:pPr lvl="1"/>
            <a:r>
              <a:rPr lang="en-US" dirty="0" smtClean="0"/>
              <a:t>ACK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94691-9BC0-421E-8960-72BD9A88A25F}" type="slidenum">
              <a:rPr lang="en-US" smtClean="0"/>
              <a:t>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5378" y="1825625"/>
            <a:ext cx="5630139" cy="3770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5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442</Words>
  <Application>Microsoft Office PowerPoint</Application>
  <PresentationFormat>Widescreen</PresentationFormat>
  <Paragraphs>93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新細明體</vt:lpstr>
      <vt:lpstr>Arial</vt:lpstr>
      <vt:lpstr>Calibri</vt:lpstr>
      <vt:lpstr>Calibri Light</vt:lpstr>
      <vt:lpstr>Courier New</vt:lpstr>
      <vt:lpstr>Tahoma</vt:lpstr>
      <vt:lpstr>Office Theme</vt:lpstr>
      <vt:lpstr>Microsoft Visio 繪圖</vt:lpstr>
      <vt:lpstr>Wireshark  The world's most popular  network protocol analyzer</vt:lpstr>
      <vt:lpstr>工欲善其事，必先利其器</vt:lpstr>
      <vt:lpstr>What is Wireshark?</vt:lpstr>
      <vt:lpstr>Functionality</vt:lpstr>
      <vt:lpstr>Install Wireshark</vt:lpstr>
      <vt:lpstr>Run Wireshark</vt:lpstr>
      <vt:lpstr>Capture SIP Signaling</vt:lpstr>
      <vt:lpstr>RFC 3665 Section 3.1</vt:lpstr>
      <vt:lpstr>Alice calls Bob</vt:lpstr>
      <vt:lpstr>Hang Up the Call</vt:lpstr>
      <vt:lpstr>Telephony - VoIP Calls</vt:lpstr>
      <vt:lpstr>Telephony - SIP Flows - Flow Sequence</vt:lpstr>
      <vt:lpstr>Telephony - SIP Statistics</vt:lpstr>
      <vt:lpstr>SIP Call Establishment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Wireshark  The world's most popular  network protocol analyzer</dc:title>
  <dc:creator>solomon</dc:creator>
  <cp:lastModifiedBy>solomon</cp:lastModifiedBy>
  <cp:revision>12</cp:revision>
  <dcterms:created xsi:type="dcterms:W3CDTF">2023-07-05T03:16:34Z</dcterms:created>
  <dcterms:modified xsi:type="dcterms:W3CDTF">2023-07-05T08:46:15Z</dcterms:modified>
</cp:coreProperties>
</file>