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9730-AC2D-430F-8A5F-1E98F57D3B78}" type="datetimeFigureOut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855F7-DCA4-48A3-A262-A6BF4398D8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4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html/rfc342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https://datatracker.ietf.org/doc/html/rfc3428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78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3952210d6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3952210d6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02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3952210d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3952210d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85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3952210d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3952210d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361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38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3952210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3952210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68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3952210d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3952210d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2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3952210d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3952210d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7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3952210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3952210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22222"/>
                </a:solidFill>
                <a:highlight>
                  <a:srgbClr val="FFFFFF"/>
                </a:highlight>
              </a:rPr>
              <a:t> A dialog is a peer-to-peer SIP relationship between two UAs that persists for some time. A dialog is established by SIP messages, such as a 2xx response to an INVITE request. When a session is initiated with an INVITE, each 1xx or 2xx response from a distinct UAS creates a dialog, and if that response completes the offer/answer exchange, it also creates a session. As a result, each session is "associated" with a single dialog - the one which resulted in its creation.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883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437B5-5B77-462D-B001-21BE074A30FA}" type="slidenum">
              <a:rPr lang="zh-TW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5062" cy="4448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66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E184224-4046-42E7-ACE1-F965FAEE67E5}" type="slidenum">
              <a:rPr lang="zh-TW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92650"/>
            <a:ext cx="5395912" cy="4448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==============第一次進來================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這個圖是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SIP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元件的集大成…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左下和右下兩個就是所謂的網路電話, 中間有一大堆的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server…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這個圖先大概看一下就好, 後面會有各種元件的詳細介紹</a:t>
            </a:r>
          </a:p>
          <a:p>
            <a:pPr eaLnBrk="1" hangingPunct="1">
              <a:lnSpc>
                <a:spcPct val="90000"/>
              </a:lnSpc>
            </a:pPr>
            <a:endParaRPr lang="zh-TW" altLang="en-US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==============第二次進來================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Ok,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我們剛剛已經看過各種元件的功能了, 那我們回來再看一次這張圖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這邊有兩個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然後中間這三台是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左上角有個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右上角是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location server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我們可以看到 像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和這台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(use pointer)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以及這一台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(use pointer)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都和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location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結合在一起,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而這台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沒有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所以他上面有一台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給他查詢資料用…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要注意的是 這邊的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SIP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訊息畫的稍嫌簡略了, 事實上應該是要有 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INVITE, 200 OK,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然後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ACK…</a:t>
            </a:r>
          </a:p>
          <a:p>
            <a:pPr eaLnBrk="1" hangingPunct="1">
              <a:lnSpc>
                <a:spcPct val="90000"/>
              </a:lnSpc>
            </a:pPr>
            <a:endParaRPr lang="en-US" altLang="zh-TW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假設左邊的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UAC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要打電話給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所以一開始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UAC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送出邀請的訊息, 經過第一台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server,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可是他不知道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在哪裡, 所以就把訊息丟給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Redirect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可能不知道, 或者可能給一個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可能在的位置, 於是這台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就送到第二台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server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第二台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再去問問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location server, location 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也可能回給他不知道, 或是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可能在的位置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於是這個訊息再被送到第三台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 server, 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這台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proxy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知道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的位置 所以就可以把訊息送給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的回應訊息會沿著邀請的訊息倒著回去, </a:t>
            </a:r>
          </a:p>
          <a:p>
            <a:pPr eaLnBrk="1" hangingPunct="1">
              <a:lnSpc>
                <a:spcPct val="90000"/>
              </a:lnSpc>
            </a:pPr>
            <a:endParaRPr lang="zh-TW" altLang="en-US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通話建立後, 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UAS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和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UAC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在講話的資料就可以不用經由這些</a:t>
            </a:r>
            <a:r>
              <a:rPr lang="en-US" altLang="zh-TW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server</a:t>
            </a:r>
            <a:r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t>了…</a:t>
            </a:r>
          </a:p>
        </p:txBody>
      </p:sp>
    </p:spTree>
    <p:extLst>
      <p:ext uri="{BB962C8B-B14F-4D97-AF65-F5344CB8AC3E}">
        <p14:creationId xmlns:p14="http://schemas.microsoft.com/office/powerpoint/2010/main" val="32766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3952210d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3952210d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2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3952210d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3952210d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36A2-826A-42FD-A9C2-C4278BAAC8E5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47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59CA-37F9-4AB5-96DF-B850C56D4ED7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4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E3A6-0190-4E25-A66C-A48D944281A0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43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E5C7-C2E2-4E93-A358-E2E2BDB07415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7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35F9-5F9C-447D-BE2C-1D63E38ABB90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E858-2C2E-4DC7-BA85-49897F08083D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0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592C-E1CC-41E1-8679-8D07827A570D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4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C8E1-AD74-41E9-829D-D41E6536B1F7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06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D925-B799-4930-9860-C8C588A23384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50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7E0B-64D8-4393-BB84-47900C459A47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1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E143-15BA-482E-8C8C-4B9E05E76CEF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74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84AA-02D5-4346-9084-B5742BC2ACF5}" type="datetime1">
              <a:rPr lang="zh-TW" altLang="en-US" smtClean="0"/>
              <a:t>2023/7/7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4CEC-C39A-4925-B828-59EFB871A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7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-US" altLang="zh-TW" sz="4800" b="1" dirty="0">
                <a:latin typeface="Open Sans"/>
                <a:ea typeface="Open Sans"/>
                <a:cs typeface="Open Sans"/>
                <a:sym typeface="Open Sans"/>
              </a:rPr>
              <a:t>RFC 3428</a:t>
            </a:r>
            <a:endParaRPr sz="4800" b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0"/>
              </a:spcBef>
              <a:buSzPts val="990"/>
            </a:pPr>
            <a:r>
              <a:rPr lang="en-US" altLang="zh-TW" sz="4800" b="1" dirty="0">
                <a:latin typeface="Open Sans"/>
                <a:ea typeface="Open Sans"/>
                <a:cs typeface="Open Sans"/>
                <a:sym typeface="Open Sans"/>
              </a:rPr>
              <a:t>SIP Extension for Instant Messaging</a:t>
            </a:r>
            <a:endParaRPr sz="4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5317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35"/>
            </a:pPr>
            <a:r>
              <a:rPr lang="en-US" altLang="zh-TW" sz="2667" dirty="0"/>
              <a:t>B. Campbell, J. Rosenberg, H. Schulzrinne, </a:t>
            </a:r>
            <a:endParaRPr sz="2667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35"/>
            </a:pPr>
            <a:r>
              <a:rPr lang="en-US" altLang="zh-TW" sz="2667" dirty="0"/>
              <a:t>C. Huitema,  D. Gurle </a:t>
            </a:r>
          </a:p>
          <a:p>
            <a:pPr>
              <a:lnSpc>
                <a:spcPct val="80000"/>
              </a:lnSpc>
              <a:buClr>
                <a:schemeClr val="dk1"/>
              </a:buClr>
              <a:buSzPts val="935"/>
            </a:pPr>
            <a:r>
              <a:rPr lang="zh-TW" altLang="zh-TW" sz="2667" dirty="0">
                <a:ea typeface="Open Sans"/>
                <a:cs typeface="Open Sans"/>
                <a:sym typeface="Open Sans"/>
              </a:rPr>
              <a:t>December 2002</a:t>
            </a:r>
            <a:endParaRPr sz="2667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0" y="6159433"/>
            <a:ext cx="9024800" cy="6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935"/>
            </a:pPr>
            <a:r>
              <a:rPr lang="zh-TW" altLang="en-US" sz="2133" dirty="0"/>
              <a:t>劉冠伶 </a:t>
            </a:r>
            <a:r>
              <a:rPr lang="en-US" altLang="zh-TW" sz="2133" dirty="0"/>
              <a:t>2023/05/19</a:t>
            </a:r>
            <a:endParaRPr sz="2133" dirty="0"/>
          </a:p>
        </p:txBody>
      </p:sp>
    </p:spTree>
    <p:extLst>
      <p:ext uri="{BB962C8B-B14F-4D97-AF65-F5344CB8AC3E}">
        <p14:creationId xmlns:p14="http://schemas.microsoft.com/office/powerpoint/2010/main" val="9045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Example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10</a:t>
            </a:fld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00" y="1452033"/>
            <a:ext cx="112268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8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7313" y="3981567"/>
            <a:ext cx="4414388" cy="22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Example (Cont.)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7054000" cy="520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en-US" altLang="zh-TW" sz="1733">
                <a:highlight>
                  <a:srgbClr val="CFE2F3"/>
                </a:highlight>
              </a:rPr>
              <a:t>F1 MESSAGE  User1 -&gt; Proxy</a:t>
            </a:r>
            <a:endParaRPr sz="1733">
              <a:highlight>
                <a:srgbClr val="CFE2F3"/>
              </a:highlight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MESSAGE sip:user2@domain.com SIP/2.0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Via: SIP/2.0/TCP user1pc.domain.com;branch=z9hG4bK776sgdkse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Max-Forwards: 70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From: sip:user1@domain.com;tag=49583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To: sip:user2@domain.com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Call-ID: asd88asd77a@1.2.3.4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CSeq: 1 MESSAGE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Content-Type: text/plain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Content-Length: 18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605"/>
              <a:buNone/>
            </a:pP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Watson, come here.</a:t>
            </a:r>
            <a:endParaRPr sz="1733"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11</a:t>
            </a:fld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400" y="-15"/>
            <a:ext cx="5313733" cy="22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/>
          <p:nvPr/>
        </p:nvSpPr>
        <p:spPr>
          <a:xfrm>
            <a:off x="3832333" y="4242433"/>
            <a:ext cx="2748800" cy="920000"/>
          </a:xfrm>
          <a:prstGeom prst="wedgeRectCallout">
            <a:avLst>
              <a:gd name="adj1" fmla="val -83697"/>
              <a:gd name="adj2" fmla="val 278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400"/>
              <a:t>MUST NOT</a:t>
            </a:r>
            <a:r>
              <a:rPr lang="zh-TW" altLang="en-US" sz="2400">
                <a:solidFill>
                  <a:schemeClr val="dk1"/>
                </a:solidFill>
              </a:rPr>
              <a:t> </a:t>
            </a:r>
            <a:r>
              <a:rPr lang="en-US" altLang="zh-TW" sz="2400">
                <a:solidFill>
                  <a:schemeClr val="dk1"/>
                </a:solidFill>
              </a:rPr>
              <a:t>insert Contact header fields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3832333" y="5315300"/>
            <a:ext cx="2748800" cy="1026400"/>
          </a:xfrm>
          <a:prstGeom prst="wedgeRectCallout">
            <a:avLst>
              <a:gd name="adj1" fmla="val -90017"/>
              <a:gd name="adj2" fmla="val 3864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400"/>
              <a:t>carry the instant message content in the request body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68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Example (Cont.)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9199200" cy="54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en-US" altLang="zh-TW" sz="1733">
                <a:highlight>
                  <a:srgbClr val="CFE2F3"/>
                </a:highlight>
              </a:rPr>
              <a:t>F2 MESSAGE  Proxy -&gt; User2</a:t>
            </a:r>
            <a:endParaRPr sz="1733">
              <a:highlight>
                <a:srgbClr val="CFE2F3"/>
              </a:highlight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MESSAGE sip:user2@domain.com SIP/2.0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>
                <a:solidFill>
                  <a:srgbClr val="FF9900"/>
                </a:solidFill>
              </a:rPr>
              <a:t>Via: SIP/2.0/TCP proxy.domain.com;branch=z9hG4bK123dsghds</a:t>
            </a:r>
            <a:endParaRPr sz="1733">
              <a:solidFill>
                <a:srgbClr val="FF9900"/>
              </a:solidFill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Via: SIP/2.0/TCP user1pc.domain.com;branch=z9hG4bK776sgdkse;received=1.2.3.4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>
                <a:solidFill>
                  <a:srgbClr val="FF9900"/>
                </a:solidFill>
              </a:rPr>
              <a:t>Max-Forwards: 69</a:t>
            </a:r>
            <a:endParaRPr sz="1733">
              <a:solidFill>
                <a:srgbClr val="FF9900"/>
              </a:solidFill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From: sip:user1@domain.com;tag=49583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To: sip:user2@domain.com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Call-ID: asd88asd77a@1.2.3.4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CSeq: 1 MESSAGE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Content-Type: text/plain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Content-Length: 18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en-US" altLang="zh-TW" sz="1733"/>
              <a:t>Watson, come here.</a:t>
            </a:r>
            <a:endParaRPr sz="1733"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12</a:t>
            </a:fld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67" y="3327618"/>
            <a:ext cx="5313733" cy="223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Example (Cont.)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9199200" cy="54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en-US" altLang="zh-TW" sz="1733">
                <a:highlight>
                  <a:srgbClr val="CFE2F3"/>
                </a:highlight>
              </a:rPr>
              <a:t>F3 200 OK  User2 -&gt; Proxy</a:t>
            </a:r>
            <a:endParaRPr sz="1733">
              <a:highlight>
                <a:srgbClr val="CFE2F3"/>
              </a:highlight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zh-TW" altLang="en-US" sz="1733"/>
              <a:t> </a:t>
            </a:r>
            <a:r>
              <a:rPr lang="en-US" altLang="zh-TW" sz="1733"/>
              <a:t>SIP/2.0 200 OK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Via: SIP/2.0/TCP proxy.domain.com;branch=z9hG4bK123dsghds;received=192.0.2.1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Via: SIP/2.0/TCP user1pc.domain.com;;branch=z9hG4bK776sgdkse; received=1.2.3.4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From: sip:user1@domain.com;tag=49583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To: sip:user2@domain.com;tag=ab8asdasd9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Call-ID: asd88asd77a@1.2.3.4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CSeq: 1 MESSAGE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Content-Length: 0</a:t>
            </a:r>
            <a:endParaRPr sz="1733"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13</a:t>
            </a:fld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67" y="3327618"/>
            <a:ext cx="5313733" cy="22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3393600" y="4584100"/>
            <a:ext cx="3243200" cy="608000"/>
          </a:xfrm>
          <a:prstGeom prst="wedgeRectCallout">
            <a:avLst>
              <a:gd name="adj1" fmla="val -73805"/>
              <a:gd name="adj2" fmla="val 1672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400"/>
              <a:t>MUST NOT contain a body</a:t>
            </a:r>
            <a:endParaRPr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Example (Cont.)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9199200" cy="54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spcBef>
                <a:spcPts val="1333"/>
              </a:spcBef>
              <a:buSzPts val="605"/>
              <a:buNone/>
            </a:pPr>
            <a:r>
              <a:rPr lang="en-US" altLang="zh-TW" sz="1733">
                <a:highlight>
                  <a:srgbClr val="CFE2F3"/>
                </a:highlight>
              </a:rPr>
              <a:t>F4 200 OK  Proxy -&gt; User1</a:t>
            </a:r>
            <a:endParaRPr sz="1733">
              <a:highlight>
                <a:srgbClr val="CFE2F3"/>
              </a:highlight>
            </a:endParaRPr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SIP/2.0 200 OK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Via: SIP/2.0/TCP user1pc.domain.com;branch=z9hG4bK776sgdkse;received=1.2.3.4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From: sip:user1@domain.com;;tag=49583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To: sip:user2@domain.com;tag=ab8asdasd9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Call-ID: asd88asd77a@1.2.3.4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CSeq: 1 MESSAGE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r>
              <a:rPr lang="zh-TW" altLang="en-US" sz="1733"/>
              <a:t> </a:t>
            </a:r>
            <a:r>
              <a:rPr lang="en-US" altLang="zh-TW" sz="1733"/>
              <a:t>Content-Length: 0</a:t>
            </a:r>
            <a:endParaRPr sz="1733"/>
          </a:p>
          <a:p>
            <a:pPr marL="0" indent="0">
              <a:lnSpc>
                <a:spcPct val="95000"/>
              </a:lnSpc>
              <a:spcBef>
                <a:spcPts val="1333"/>
              </a:spcBef>
              <a:buSzPts val="1100"/>
              <a:buNone/>
            </a:pPr>
            <a:endParaRPr sz="1733"/>
          </a:p>
        </p:txBody>
      </p:sp>
      <p:sp>
        <p:nvSpPr>
          <p:cNvPr id="195" name="Google Shape;195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14</a:t>
            </a:fld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67" y="3327618"/>
            <a:ext cx="5313733" cy="223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-US" altLang="zh-TW" sz="4800" b="1" dirty="0">
                <a:latin typeface="Open Sans"/>
                <a:ea typeface="Open Sans"/>
                <a:cs typeface="Open Sans"/>
                <a:sym typeface="Open Sans"/>
              </a:rPr>
              <a:t>RFC 3994</a:t>
            </a:r>
            <a:endParaRPr sz="48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990"/>
            </a:pPr>
            <a:r>
              <a:rPr lang="en-US" altLang="zh-TW" sz="4800" b="1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Indication of Message Composition</a:t>
            </a:r>
            <a:r>
              <a:rPr lang="en-US" altLang="zh-TW" sz="4800" b="1" dirty="0">
                <a:latin typeface="Open Sans"/>
                <a:ea typeface="Open Sans"/>
                <a:cs typeface="Open Sans"/>
                <a:sym typeface="Open Sans"/>
              </a:rPr>
              <a:t> for Instant Messaging</a:t>
            </a:r>
            <a:endParaRPr sz="4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7411" y="4103078"/>
            <a:ext cx="11360800" cy="2376945"/>
          </a:xfrm>
        </p:spPr>
        <p:txBody>
          <a:bodyPr>
            <a:normAutofit/>
          </a:bodyPr>
          <a:lstStyle/>
          <a:p>
            <a:r>
              <a:rPr lang="en-US" altLang="zh-TW" dirty="0"/>
              <a:t>H. </a:t>
            </a:r>
            <a:r>
              <a:rPr lang="en-US" altLang="zh-TW" dirty="0" err="1"/>
              <a:t>Schulzrinne</a:t>
            </a:r>
            <a:endParaRPr lang="en-US" altLang="zh-TW" dirty="0"/>
          </a:p>
          <a:p>
            <a:r>
              <a:rPr lang="en-US" altLang="zh-TW" dirty="0"/>
              <a:t>Columbia University</a:t>
            </a:r>
          </a:p>
          <a:p>
            <a:r>
              <a:rPr lang="en-US" altLang="zh-TW" dirty="0"/>
              <a:t>January 2005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61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By definition, instant messaging (IM) is message based:  A </a:t>
            </a:r>
            <a:r>
              <a:rPr lang="en-US" altLang="zh-TW" dirty="0" smtClean="0"/>
              <a:t>user composes </a:t>
            </a:r>
            <a:r>
              <a:rPr lang="en-US" altLang="zh-TW" dirty="0"/>
              <a:t>a message by, for example, typing, speaking, or recording </a:t>
            </a:r>
            <a:r>
              <a:rPr lang="en-US" altLang="zh-TW" dirty="0" smtClean="0"/>
              <a:t>a video </a:t>
            </a:r>
            <a:r>
              <a:rPr lang="en-US" altLang="zh-TW" dirty="0"/>
              <a:t>clip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This message is then sent to one or more recipients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Unlike email, instant messaging is often conversational, so the </a:t>
            </a:r>
            <a:r>
              <a:rPr lang="en-US" altLang="zh-TW" dirty="0" smtClean="0"/>
              <a:t>other party </a:t>
            </a:r>
            <a:r>
              <a:rPr lang="en-US" altLang="zh-TW" dirty="0"/>
              <a:t>is waiting for a response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If no response is forthcoming, </a:t>
            </a:r>
            <a:r>
              <a:rPr lang="en-US" altLang="zh-TW" dirty="0" smtClean="0"/>
              <a:t>a participant </a:t>
            </a:r>
            <a:r>
              <a:rPr lang="en-US" altLang="zh-TW" dirty="0"/>
              <a:t>in an instant messaging conversation may </a:t>
            </a:r>
            <a:r>
              <a:rPr lang="en-US" altLang="zh-TW" dirty="0" smtClean="0"/>
              <a:t>erroneously assume </a:t>
            </a:r>
          </a:p>
          <a:p>
            <a:pPr lvl="1"/>
            <a:r>
              <a:rPr lang="en-US" altLang="zh-TW" dirty="0" smtClean="0"/>
              <a:t>either </a:t>
            </a:r>
            <a:r>
              <a:rPr lang="en-US" altLang="zh-TW" dirty="0"/>
              <a:t>that the communication partner has left or that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 is her </a:t>
            </a:r>
            <a:r>
              <a:rPr lang="en-US" altLang="zh-TW" dirty="0"/>
              <a:t>turn to type again, leading to two messages "crossing on </a:t>
            </a:r>
            <a:r>
              <a:rPr lang="en-US" altLang="zh-TW" dirty="0" smtClean="0"/>
              <a:t>the wire".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4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Indication of Message Composition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0241514" cy="4555200"/>
          </a:xfrm>
        </p:spPr>
        <p:txBody>
          <a:bodyPr/>
          <a:lstStyle/>
          <a:p>
            <a:r>
              <a:rPr lang="en-US" altLang="zh-TW" dirty="0"/>
              <a:t>To avoid the aforementioned uncertainty, a number of commercial instant </a:t>
            </a:r>
            <a:r>
              <a:rPr lang="en-US" altLang="zh-TW" dirty="0" smtClean="0"/>
              <a:t>messaging systems </a:t>
            </a:r>
            <a:r>
              <a:rPr lang="en-US" altLang="zh-TW" dirty="0"/>
              <a:t>feature an "is-typing" indication sent as soon as one </a:t>
            </a:r>
            <a:r>
              <a:rPr lang="en-US" altLang="zh-TW" dirty="0" smtClean="0"/>
              <a:t>party starts </a:t>
            </a:r>
            <a:r>
              <a:rPr lang="en-US" altLang="zh-TW" dirty="0"/>
              <a:t>typing a message.</a:t>
            </a:r>
          </a:p>
          <a:p>
            <a:r>
              <a:rPr lang="en-US" altLang="zh-TW" dirty="0" smtClean="0"/>
              <a:t>RFC </a:t>
            </a:r>
            <a:r>
              <a:rPr lang="en-US" altLang="zh-TW" dirty="0"/>
              <a:t>3994 defines </a:t>
            </a:r>
            <a:r>
              <a:rPr lang="en-US" altLang="zh-TW" dirty="0" smtClean="0"/>
              <a:t>the </a:t>
            </a:r>
            <a:r>
              <a:rPr lang="en-US" altLang="zh-TW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isComposing</a:t>
            </a:r>
            <a:r>
              <a:rPr lang="en-US" altLang="zh-TW" dirty="0"/>
              <a:t> status message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This status </a:t>
            </a:r>
            <a:r>
              <a:rPr lang="en-US" altLang="zh-TW" dirty="0"/>
              <a:t>message </a:t>
            </a:r>
            <a:r>
              <a:rPr lang="en-US" altLang="zh-TW" dirty="0" smtClean="0"/>
              <a:t>is delivered </a:t>
            </a:r>
            <a:r>
              <a:rPr lang="en-US" altLang="zh-TW" dirty="0"/>
              <a:t>to the instant message recipient in the same manner as </a:t>
            </a:r>
            <a:r>
              <a:rPr lang="en-US" altLang="zh-TW" dirty="0" smtClean="0"/>
              <a:t>are the </a:t>
            </a:r>
            <a:r>
              <a:rPr lang="en-US" altLang="zh-TW" dirty="0"/>
              <a:t>messages themselves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 The status messages are carried as XML, and labeled as </a:t>
            </a:r>
            <a:r>
              <a:rPr lang="en-US" altLang="zh-TW" dirty="0" smtClean="0"/>
              <a:t>an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application/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im-iscomposing+xml</a:t>
            </a:r>
            <a:r>
              <a:rPr lang="en-US" altLang="zh-TW" dirty="0" smtClean="0"/>
              <a:t> </a:t>
            </a:r>
            <a:r>
              <a:rPr lang="en-US" altLang="zh-TW" dirty="0"/>
              <a:t>content type.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46" y="4901293"/>
            <a:ext cx="4514850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0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Figure 1. Sender State Diagram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52396" indent="0">
              <a:buNone/>
            </a:pP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+-------------+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|+-----------+|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||           ||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+------&gt;|   idle    |&lt;--------+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||           ||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|+-----------+|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+------+------+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content     |             |               | idle timeout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msg. sent   |             | composing     | w/o activity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----------- |             | ------------- | ------------------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--         |             | "active" msg. | "idle" status msg.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       |  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+------V------+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|             |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|             |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 |             |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+------+   active    +--------+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|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|             |------+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+------^------+      | refresh timeout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|             | --------------------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|             | "active" status msg.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+-------------+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18</a:t>
            </a:fld>
            <a:endParaRPr lang="zh-TW" altLang="en-US"/>
          </a:p>
        </p:txBody>
      </p:sp>
      <p:sp>
        <p:nvSpPr>
          <p:cNvPr id="6" name="Rectangular Callout 5"/>
          <p:cNvSpPr/>
          <p:nvPr/>
        </p:nvSpPr>
        <p:spPr>
          <a:xfrm>
            <a:off x="8599714" y="2623458"/>
            <a:ext cx="1926771" cy="402771"/>
          </a:xfrm>
          <a:prstGeom prst="wedgeRectCallout">
            <a:avLst>
              <a:gd name="adj1" fmla="val -68856"/>
              <a:gd name="adj2" fmla="val 20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Condition</a:t>
            </a:r>
            <a:endParaRPr lang="zh-TW" alt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8599714" y="3205895"/>
            <a:ext cx="1926771" cy="402771"/>
          </a:xfrm>
          <a:prstGeom prst="wedgeRectCallout">
            <a:avLst>
              <a:gd name="adj1" fmla="val -71116"/>
              <a:gd name="adj2" fmla="val -1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27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Figure 2. Receiver State Diagram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52396" indent="0">
              <a:buNone/>
            </a:pP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|+-----------+|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||           ||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+------&gt;|   idle    |&lt;------+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||           ||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|+-----------+|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+------+------+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       |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"idle" recd. |             |"active" msg.| refresh timeout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or content recd. |             |             | or 120s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       |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+------V------+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|             |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|             |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|      |             |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+------+   active    +------+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|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|             |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+-------------+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19</a:t>
            </a:fld>
            <a:endParaRPr lang="zh-TW" altLang="en-US"/>
          </a:p>
        </p:txBody>
      </p:sp>
      <p:sp>
        <p:nvSpPr>
          <p:cNvPr id="6" name="Rectangular Callout 5"/>
          <p:cNvSpPr/>
          <p:nvPr/>
        </p:nvSpPr>
        <p:spPr>
          <a:xfrm>
            <a:off x="9176657" y="4027714"/>
            <a:ext cx="2928257" cy="1415143"/>
          </a:xfrm>
          <a:prstGeom prst="wedgeRectCallout">
            <a:avLst>
              <a:gd name="adj1" fmla="val -42803"/>
              <a:gd name="adj2" fmla="val -65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Default value if the refresh interval is omitted in the previous “active” status msg.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RFC 3428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zh-TW" dirty="0"/>
              <a:t>Session Initiation Protocol (SIP) Extension for Instant Messaging</a:t>
            </a:r>
            <a:endParaRPr dirty="0"/>
          </a:p>
          <a:p>
            <a:r>
              <a:rPr lang="zh-TW" b="1" dirty="0"/>
              <a:t>Instant Messaging (IM)</a:t>
            </a:r>
            <a:r>
              <a:rPr lang="zh-TW" dirty="0"/>
              <a:t> refers to the </a:t>
            </a:r>
            <a:r>
              <a:rPr lang="en-US" altLang="zh-TW" dirty="0" smtClean="0"/>
              <a:t>delivery</a:t>
            </a:r>
            <a:r>
              <a:rPr lang="zh-TW" dirty="0" smtClean="0"/>
              <a:t> </a:t>
            </a:r>
            <a:r>
              <a:rPr lang="zh-TW" dirty="0"/>
              <a:t>of messages between users in near real-time.</a:t>
            </a:r>
            <a:endParaRPr dirty="0"/>
          </a:p>
          <a:p>
            <a:r>
              <a:rPr lang="zh-TW" dirty="0"/>
              <a:t>This document proposes the </a:t>
            </a:r>
            <a:r>
              <a:rPr lang="zh-TW" b="1" dirty="0"/>
              <a:t>MESSAGE</a:t>
            </a:r>
            <a:r>
              <a:rPr lang="zh-TW" dirty="0"/>
              <a:t> method, an </a:t>
            </a:r>
            <a:r>
              <a:rPr lang="zh-TW" dirty="0">
                <a:solidFill>
                  <a:srgbClr val="FF00FF"/>
                </a:solidFill>
              </a:rPr>
              <a:t>extension</a:t>
            </a:r>
            <a:r>
              <a:rPr lang="zh-TW" dirty="0"/>
              <a:t> to the Session Initiation Protocol (SIP) that allows the transfer of Instant Messages</a:t>
            </a:r>
            <a:r>
              <a:rPr lang="zh-TW" dirty="0" smtClean="0"/>
              <a:t>.</a:t>
            </a:r>
            <a:endParaRPr lang="en-US" altLang="zh-TW" dirty="0" smtClean="0"/>
          </a:p>
          <a:p>
            <a:pPr lvl="1" indent="-457189">
              <a:buSzPts val="1800"/>
              <a:buChar char="●"/>
            </a:pPr>
            <a:r>
              <a:rPr lang="en-US" dirty="0" smtClean="0"/>
              <a:t>The basic 6 methods of SIP are: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REGISTER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INVITE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ACK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BYE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CANCEL</a:t>
            </a:r>
          </a:p>
          <a:p>
            <a:pPr lvl="2" indent="-457189">
              <a:buSzPts val="1800"/>
              <a:buFont typeface="+mj-lt"/>
              <a:buAutoNum type="arabicPeriod"/>
            </a:pPr>
            <a:r>
              <a:rPr lang="en-US" dirty="0" smtClean="0"/>
              <a:t>OPTIONS 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2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Examples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027453"/>
          </a:xfrm>
        </p:spPr>
        <p:txBody>
          <a:bodyPr>
            <a:normAutofit fontScale="77500" lnSpcReduction="20000"/>
          </a:bodyPr>
          <a:lstStyle/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&lt;?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xml version="1.0" encoding="UTF-8"?&gt;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isComposing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urn:ietf:params:xml:ns:im-iscomposing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xmlns:xsi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="http://www.w3.org/2001/XMLSchema-instance"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xsi:schemaLocation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urn:ietf:params:xml:ns:im-composing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iscomposing.xsd"&gt;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&lt;state&gt;</a:t>
            </a:r>
            <a:r>
              <a:rPr lang="en-US" altLang="zh-TW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&lt;/state&gt;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contenttype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&gt;text/plain&lt;/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contenttype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&lt;refresh&gt;</a:t>
            </a:r>
            <a:r>
              <a:rPr lang="en-US" altLang="zh-TW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&lt;/refresh&gt;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altLang="zh-TW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isComposing</a:t>
            </a:r>
            <a:r>
              <a:rPr lang="en-US" altLang="zh-TW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52396" indent="0">
              <a:buNone/>
            </a:pPr>
            <a:endParaRPr lang="en-US" altLang="zh-TW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2396" indent="0"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&lt;?xml version="1.0" encoding="UTF-8"?&gt;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isComposing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urn:ietf:params:xml:ns:im-iscomposing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xmlns:xsi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="http://www.w3.org/2001/XMLSchema-instance"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xsi:schemaLocation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urn:ietf:params:xml:ns:im-composing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iscomposing.xsd"&gt;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&lt;state&gt;</a:t>
            </a:r>
            <a:r>
              <a:rPr lang="en-US" altLang="zh-TW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&lt;/state&gt;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lastactive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&gt;2003-01-27T10:43:00Z&lt;/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lastactive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contenttype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&gt;audio&lt;/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contenttype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52396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isComposing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[Lab] Instant Messaging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37914" cy="1396546"/>
          </a:xfrm>
        </p:spPr>
        <p:txBody>
          <a:bodyPr/>
          <a:lstStyle/>
          <a:p>
            <a:r>
              <a:rPr lang="en-US" altLang="zh-TW" dirty="0"/>
              <a:t>http://course.ipv6.club.tw/VoIP/1113/rfc3428-im.html</a:t>
            </a:r>
            <a:endParaRPr lang="en-US" altLang="zh-TW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84914" y="4343399"/>
            <a:ext cx="6868886" cy="97971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 dirty="0"/>
              <a:t>No class on 7/10 (Mon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Code tracing on 7/12 (Wed)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3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Instant Messaging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981600" cy="506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15000"/>
              </a:lnSpc>
              <a:spcBef>
                <a:spcPts val="1333"/>
              </a:spcBef>
            </a:pPr>
            <a:r>
              <a:rPr lang="zh-TW" dirty="0"/>
              <a:t>Instant Messaging (IM) is defined as the exchange of content between a set of participants in near real time. </a:t>
            </a:r>
            <a:endParaRPr dirty="0"/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zh-TW" dirty="0"/>
              <a:t>has been used as a service coupled with </a:t>
            </a:r>
            <a:r>
              <a:rPr lang="zh-TW" dirty="0">
                <a:solidFill>
                  <a:srgbClr val="00B0F0"/>
                </a:solidFill>
              </a:rPr>
              <a:t>presence</a:t>
            </a:r>
            <a:r>
              <a:rPr lang="zh-TW" dirty="0"/>
              <a:t> and </a:t>
            </a:r>
            <a:r>
              <a:rPr lang="zh-TW" dirty="0">
                <a:solidFill>
                  <a:srgbClr val="00B0F0"/>
                </a:solidFill>
              </a:rPr>
              <a:t>buddy lists</a:t>
            </a:r>
            <a:r>
              <a:rPr lang="zh-TW" dirty="0"/>
              <a:t>; that is, when a friend comes online, a user can be made aware of this and have the option of sending the friend an instant message.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3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067" y="5003505"/>
            <a:ext cx="3177133" cy="177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89" y="593365"/>
            <a:ext cx="3845623" cy="51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MESSAGE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1333"/>
              </a:spcBef>
            </a:pPr>
            <a:r>
              <a:rPr lang="en-US" altLang="zh-TW" dirty="0" smtClean="0"/>
              <a:t>A</a:t>
            </a:r>
            <a:r>
              <a:rPr lang="zh-TW" dirty="0" smtClean="0"/>
              <a:t>n </a:t>
            </a:r>
            <a:r>
              <a:rPr lang="zh-TW" dirty="0"/>
              <a:t>extension method for SIP</a:t>
            </a:r>
            <a:endParaRPr dirty="0"/>
          </a:p>
          <a:p>
            <a:pPr>
              <a:spcBef>
                <a:spcPts val="1600"/>
              </a:spcBef>
            </a:pPr>
            <a:r>
              <a:rPr lang="zh-TW" dirty="0"/>
              <a:t>MESSAGE requests normally carry the instant message content in the request </a:t>
            </a:r>
            <a:r>
              <a:rPr lang="zh-TW" dirty="0">
                <a:solidFill>
                  <a:srgbClr val="FF00FF"/>
                </a:solidFill>
              </a:rPr>
              <a:t>body</a:t>
            </a:r>
            <a:endParaRPr dirty="0">
              <a:solidFill>
                <a:srgbClr val="FF00FF"/>
              </a:solidFill>
            </a:endParaRPr>
          </a:p>
          <a:p>
            <a:pPr>
              <a:spcBef>
                <a:spcPts val="1333"/>
              </a:spcBef>
            </a:pPr>
            <a:r>
              <a:rPr lang="zh-TW" dirty="0"/>
              <a:t>MESSAGE requests arguably carry </a:t>
            </a:r>
            <a:r>
              <a:rPr lang="zh-TW" dirty="0">
                <a:solidFill>
                  <a:srgbClr val="FF0000"/>
                </a:solidFill>
              </a:rPr>
              <a:t>media</a:t>
            </a:r>
            <a:r>
              <a:rPr lang="zh-TW" dirty="0"/>
              <a:t> rather than signaling</a:t>
            </a:r>
            <a:endParaRPr dirty="0"/>
          </a:p>
          <a:p>
            <a:pPr>
              <a:spcBef>
                <a:spcPts val="1333"/>
              </a:spcBef>
              <a:spcAft>
                <a:spcPts val="1600"/>
              </a:spcAft>
            </a:pPr>
            <a:r>
              <a:rPr lang="zh-TW" dirty="0"/>
              <a:t>IM applications are typically high volume. This will likely cause congestion problems if sent over a transport without </a:t>
            </a:r>
            <a:r>
              <a:rPr lang="zh-TW" dirty="0">
                <a:solidFill>
                  <a:srgbClr val="FF0000"/>
                </a:solidFill>
              </a:rPr>
              <a:t>congestion control</a:t>
            </a:r>
            <a:r>
              <a:rPr lang="zh-TW" dirty="0"/>
              <a:t>.</a:t>
            </a: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3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b="1"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AutoNum type="arabicPeriod"/>
            </a:pPr>
            <a:r>
              <a:rPr lang="zh-TW"/>
              <a:t>When one user wishes to send an instant message to another, the sender formulates and issues a SIP request using the new MESSAGE method defined by this document.</a:t>
            </a:r>
            <a:endParaRPr/>
          </a:p>
          <a:p>
            <a:pPr>
              <a:buAutoNum type="arabicPeriod"/>
            </a:pPr>
            <a:r>
              <a:rPr lang="zh-TW"/>
              <a:t>The request may traverse a set of SIP proxies, using a variety of transports, before reaching its destination.</a:t>
            </a:r>
            <a:endParaRPr/>
          </a:p>
          <a:p>
            <a:pPr>
              <a:buAutoNum type="arabicPeriod"/>
            </a:pPr>
            <a:r>
              <a:rPr lang="zh-TW"/>
              <a:t>Provisional and final responses to the request will be returned to the sender as with any other SIP request.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rgbClr val="BBBF8D"/>
                </a:highlight>
              </a:rPr>
              <a:t>MESSAGE requests do not establish dialogs</a:t>
            </a:r>
            <a:endParaRPr>
              <a:solidFill>
                <a:schemeClr val="dk1"/>
              </a:solidFill>
              <a:highlight>
                <a:srgbClr val="BBBF8D"/>
              </a:highlight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SIP Call Establishment [1/2]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32" indent="-285744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2971" indent="-228594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160" indent="-228594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349" indent="-228594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D43FA3-0660-443E-B6DD-77781F5D8CB5}" type="slidenum">
              <a:rPr kumimoji="0" lang="zh-TW" altLang="en-US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052888" y="15525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049588" y="1515418"/>
          <a:ext cx="5813059" cy="534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4" imgW="4088961" imgH="3751466" progId="Visio.Drawing.11">
                  <p:embed/>
                </p:oleObj>
              </mc:Choice>
              <mc:Fallback>
                <p:oleObj name="Visio" r:id="rId4" imgW="4088961" imgH="3751466" progId="Visio.Drawing.11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515418"/>
                        <a:ext cx="5813059" cy="5340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6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32" indent="-285744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2971" indent="-228594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160" indent="-228594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349" indent="-228594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08EAC4-7AAA-4E87-BA3E-C68F285EA0C2}" type="slidenum">
              <a:rPr kumimoji="0" lang="zh-TW" altLang="en-US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SIP Call Establishment [2/2]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39000" y="2514600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1524001" y="1676401"/>
          <a:ext cx="8840788" cy="431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點陣圖影像" r:id="rId4" imgW="5504762" imgH="2685714" progId="Paint.Picture">
                  <p:embed/>
                </p:oleObj>
              </mc:Choice>
              <mc:Fallback>
                <p:oleObj name="點陣圖影像" r:id="rId4" imgW="5504762" imgH="2685714" progId="Paint.Picture">
                  <p:embed/>
                  <p:pic>
                    <p:nvPicPr>
                      <p:cNvPr id="61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676401"/>
                        <a:ext cx="8840788" cy="4313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5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32" indent="-285744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2971" indent="-228594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160" indent="-228594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349" indent="-228594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EAA39D-D423-4C22-B928-2D6B822CC4F6}" type="slidenum">
              <a:rPr kumimoji="0" lang="zh-TW" altLang="en-US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631951" y="44451"/>
            <a:ext cx="8856663" cy="143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5807075" y="765176"/>
          <a:ext cx="4889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Visio" r:id="rId3" imgW="298399" imgH="484327" progId="Visio.Drawing.6">
                  <p:embed/>
                </p:oleObj>
              </mc:Choice>
              <mc:Fallback>
                <p:oleObj name="Visio" r:id="rId3" imgW="298399" imgH="484327" progId="Visio.Drawing.6">
                  <p:embed/>
                  <p:pic>
                    <p:nvPicPr>
                      <p:cNvPr id="655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765176"/>
                        <a:ext cx="4889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7392988" y="549276"/>
            <a:ext cx="3311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Daniel&lt;sip:Collins@station1.work.com&gt;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558926" y="549276"/>
            <a:ext cx="3311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Boss&lt;sip:Manager@pc1.home.com&gt;</a:t>
            </a:r>
          </a:p>
        </p:txBody>
      </p:sp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1703389" y="765175"/>
          <a:ext cx="804863" cy="85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Visio" r:id="rId5" imgW="805434" imgH="859130" progId="Visio.Drawing.6">
                  <p:embed/>
                </p:oleObj>
              </mc:Choice>
              <mc:Fallback>
                <p:oleObj name="Visio" r:id="rId5" imgW="805434" imgH="859130" progId="Visio.Drawing.6">
                  <p:embed/>
                  <p:pic>
                    <p:nvPicPr>
                      <p:cNvPr id="655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765175"/>
                        <a:ext cx="804863" cy="858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7"/>
          <p:cNvGraphicFramePr>
            <a:graphicFrameLocks noChangeAspect="1"/>
          </p:cNvGraphicFramePr>
          <p:nvPr/>
        </p:nvGraphicFramePr>
        <p:xfrm>
          <a:off x="9696451" y="765175"/>
          <a:ext cx="792163" cy="84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7" imgW="792099" imgH="844906" progId="Visio.Drawing.6">
                  <p:embed/>
                </p:oleObj>
              </mc:Choice>
              <mc:Fallback>
                <p:oleObj name="Visio" r:id="rId7" imgW="792099" imgH="844906" progId="Visio.Drawing.6">
                  <p:embed/>
                  <p:pic>
                    <p:nvPicPr>
                      <p:cNvPr id="655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1" y="765175"/>
                        <a:ext cx="792163" cy="84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5087938" y="549276"/>
            <a:ext cx="1871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sip:Server.work.com</a:t>
            </a:r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>
            <a:off x="1631951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47" name="Line 10"/>
          <p:cNvSpPr>
            <a:spLocks noChangeShapeType="1"/>
          </p:cNvSpPr>
          <p:nvPr/>
        </p:nvSpPr>
        <p:spPr bwMode="auto">
          <a:xfrm>
            <a:off x="10560051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>
            <a:off x="6024563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49" name="Line 12"/>
          <p:cNvSpPr>
            <a:spLocks noChangeShapeType="1"/>
          </p:cNvSpPr>
          <p:nvPr/>
        </p:nvSpPr>
        <p:spPr bwMode="auto">
          <a:xfrm>
            <a:off x="1631951" y="162877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50" name="Text Box 13"/>
          <p:cNvSpPr txBox="1">
            <a:spLocks noChangeArrowheads="1"/>
          </p:cNvSpPr>
          <p:nvPr/>
        </p:nvSpPr>
        <p:spPr bwMode="auto">
          <a:xfrm>
            <a:off x="1633537" y="1582737"/>
            <a:ext cx="44640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MESSAGE sip:Collins@work.com SIP/2.0</a:t>
            </a:r>
            <a:br>
              <a:rPr lang="en-US" altLang="zh-TW" sz="1200" b="1"/>
            </a:br>
            <a:r>
              <a:rPr lang="en-US" altLang="zh-TW" sz="1200" b="1"/>
              <a:t>Via: SIP/2.0/UDP pc1.home.net; branch=z9hG4bK7890</a:t>
            </a:r>
            <a:br>
              <a:rPr lang="en-US" altLang="zh-TW" sz="1200" b="1"/>
            </a:br>
            <a:r>
              <a:rPr lang="en-US" altLang="zh-TW" sz="1200" b="1"/>
              <a:t>Max-Forwards: 70</a:t>
            </a:r>
            <a:br>
              <a:rPr lang="en-US" altLang="zh-TW" sz="1200" b="1"/>
            </a:br>
            <a:r>
              <a:rPr lang="en-US" altLang="zh-TW" sz="1200" b="1"/>
              <a:t>From: Boss&lt;sip:Manager@home.net&gt; </a:t>
            </a:r>
            <a:br>
              <a:rPr lang="en-US" altLang="zh-TW" sz="1200" b="1"/>
            </a:br>
            <a:r>
              <a:rPr lang="en-US" altLang="zh-TW" sz="1200" b="1"/>
              <a:t>To: Daniel&lt;sip:Collins@work.com&gt;</a:t>
            </a:r>
            <a:br>
              <a:rPr lang="en-US" altLang="zh-TW" sz="1200" b="1"/>
            </a:br>
            <a:r>
              <a:rPr lang="en-US" altLang="zh-TW" sz="1200" b="1"/>
              <a:t>Call-ID: 123456@pc1.home.net</a:t>
            </a:r>
            <a:br>
              <a:rPr lang="en-US" altLang="zh-TW" sz="1200" b="1"/>
            </a:br>
            <a:r>
              <a:rPr lang="en-US" altLang="zh-TW" sz="1200" b="1"/>
              <a:t>CSeq: 1 MESSAGE</a:t>
            </a:r>
            <a:br>
              <a:rPr lang="en-US" altLang="zh-TW" sz="1200" b="1"/>
            </a:br>
            <a:r>
              <a:rPr lang="en-US" altLang="zh-TW" sz="1200" b="1"/>
              <a:t>Content-Type: text/plain</a:t>
            </a:r>
            <a:br>
              <a:rPr lang="en-US" altLang="zh-TW" sz="1200" b="1"/>
            </a:br>
            <a:r>
              <a:rPr lang="en-US" altLang="zh-TW" sz="1200" b="1"/>
              <a:t>Content-Length: 19</a:t>
            </a:r>
            <a:br>
              <a:rPr lang="en-US" altLang="zh-TW" sz="1200" b="1"/>
            </a:br>
            <a:r>
              <a:rPr lang="en-US" altLang="zh-TW" sz="1200" b="1"/>
              <a:t>Content-Disposition: render</a:t>
            </a:r>
            <a:br>
              <a:rPr lang="en-US" altLang="zh-TW" sz="1200" b="1"/>
            </a:b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Hello. How are you?</a:t>
            </a:r>
          </a:p>
        </p:txBody>
      </p:sp>
      <p:sp>
        <p:nvSpPr>
          <p:cNvPr id="65551" name="Line 14"/>
          <p:cNvSpPr>
            <a:spLocks noChangeShapeType="1"/>
          </p:cNvSpPr>
          <p:nvPr/>
        </p:nvSpPr>
        <p:spPr bwMode="auto">
          <a:xfrm>
            <a:off x="6024565" y="1773239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52" name="Line 15"/>
          <p:cNvSpPr>
            <a:spLocks noChangeShapeType="1"/>
          </p:cNvSpPr>
          <p:nvPr/>
        </p:nvSpPr>
        <p:spPr bwMode="auto">
          <a:xfrm flipH="1">
            <a:off x="6024565" y="436562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53" name="Text Box 16"/>
          <p:cNvSpPr txBox="1">
            <a:spLocks noChangeArrowheads="1"/>
          </p:cNvSpPr>
          <p:nvPr/>
        </p:nvSpPr>
        <p:spPr bwMode="auto">
          <a:xfrm>
            <a:off x="6022977" y="1773238"/>
            <a:ext cx="47529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MESSAGE sip:Collins@work.com SIP/2.0</a:t>
            </a:r>
            <a:br>
              <a:rPr lang="en-US" altLang="zh-TW" sz="1200" b="1"/>
            </a:br>
            <a:r>
              <a:rPr lang="en-US" altLang="zh-TW" sz="1200" b="1"/>
              <a:t>Via: SIP/2.0/UDP server.work.com; branch=z9hG4bKxyz1</a:t>
            </a:r>
            <a:br>
              <a:rPr lang="en-US" altLang="zh-TW" sz="1200" b="1"/>
            </a:br>
            <a:r>
              <a:rPr lang="en-US" altLang="zh-TW" sz="1200" b="1"/>
              <a:t>Via: SIP/2.0/UDP pc1.home.net; branch=z9hG4bK7890</a:t>
            </a:r>
            <a:br>
              <a:rPr lang="en-US" altLang="zh-TW" sz="1200" b="1"/>
            </a:br>
            <a:r>
              <a:rPr lang="en-US" altLang="zh-TW" sz="1200" b="1"/>
              <a:t>Max-Forwards: </a:t>
            </a:r>
            <a:r>
              <a:rPr lang="en-US" altLang="zh-TW" sz="1200" b="1">
                <a:solidFill>
                  <a:schemeClr val="accent1"/>
                </a:solidFill>
              </a:rPr>
              <a:t>69</a:t>
            </a: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From: Boss&lt;sip:Manager@home.net&gt; </a:t>
            </a:r>
            <a:br>
              <a:rPr lang="en-US" altLang="zh-TW" sz="1200" b="1"/>
            </a:br>
            <a:r>
              <a:rPr lang="en-US" altLang="zh-TW" sz="1200" b="1"/>
              <a:t>To: Daniel&lt;sip:Collins@work.com&gt;</a:t>
            </a:r>
            <a:br>
              <a:rPr lang="en-US" altLang="zh-TW" sz="1200" b="1"/>
            </a:br>
            <a:r>
              <a:rPr lang="en-US" altLang="zh-TW" sz="1200" b="1"/>
              <a:t>Call-ID: 123456@pc1.home.net</a:t>
            </a:r>
            <a:br>
              <a:rPr lang="en-US" altLang="zh-TW" sz="1200" b="1"/>
            </a:br>
            <a:r>
              <a:rPr lang="en-US" altLang="zh-TW" sz="1200" b="1"/>
              <a:t>CSeq: 1 MESSAGE</a:t>
            </a:r>
            <a:br>
              <a:rPr lang="en-US" altLang="zh-TW" sz="1200" b="1"/>
            </a:br>
            <a:r>
              <a:rPr lang="en-US" altLang="zh-TW" sz="1200" b="1"/>
              <a:t>Content-Type: text/plain</a:t>
            </a:r>
            <a:br>
              <a:rPr lang="en-US" altLang="zh-TW" sz="1200" b="1"/>
            </a:br>
            <a:r>
              <a:rPr lang="en-US" altLang="zh-TW" sz="1200" b="1"/>
              <a:t>Content-Length: 19</a:t>
            </a:r>
            <a:br>
              <a:rPr lang="en-US" altLang="zh-TW" sz="1200" b="1"/>
            </a:br>
            <a:r>
              <a:rPr lang="en-US" altLang="zh-TW" sz="1200" b="1"/>
              <a:t>Content-Disposition: render</a:t>
            </a:r>
            <a:br>
              <a:rPr lang="en-US" altLang="zh-TW" sz="1200" b="1"/>
            </a:b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Hello. How are you?</a:t>
            </a:r>
          </a:p>
        </p:txBody>
      </p:sp>
      <p:sp>
        <p:nvSpPr>
          <p:cNvPr id="65554" name="Text Box 17"/>
          <p:cNvSpPr txBox="1">
            <a:spLocks noChangeArrowheads="1"/>
          </p:cNvSpPr>
          <p:nvPr/>
        </p:nvSpPr>
        <p:spPr bwMode="auto">
          <a:xfrm>
            <a:off x="6022977" y="4365625"/>
            <a:ext cx="47529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SIP/2.0 200 OK</a:t>
            </a:r>
            <a:br>
              <a:rPr lang="en-US" altLang="zh-TW" sz="1200" b="1"/>
            </a:br>
            <a:r>
              <a:rPr lang="en-US" altLang="zh-TW" sz="1200" b="1"/>
              <a:t>Via: SIP/2.0/UDP server.work.com; branch=z9hG4bKxyz1</a:t>
            </a:r>
            <a:br>
              <a:rPr lang="en-US" altLang="zh-TW" sz="1200" b="1"/>
            </a:br>
            <a:r>
              <a:rPr lang="en-US" altLang="zh-TW" sz="1200" b="1"/>
              <a:t>Via: SIP/2.0/UDP pc1.home.net; branch=z9hG4bK7890</a:t>
            </a:r>
            <a:br>
              <a:rPr lang="en-US" altLang="zh-TW" sz="1200" b="1"/>
            </a:br>
            <a:r>
              <a:rPr lang="en-US" altLang="zh-TW" sz="1200" b="1"/>
              <a:t>From: Boss&lt;sip:Manager@home.net&gt; </a:t>
            </a:r>
            <a:br>
              <a:rPr lang="en-US" altLang="zh-TW" sz="1200" b="1"/>
            </a:br>
            <a:r>
              <a:rPr lang="en-US" altLang="zh-TW" sz="1200" b="1"/>
              <a:t>To: Daniel&lt;sip:Collins@work.com&gt;</a:t>
            </a:r>
            <a:br>
              <a:rPr lang="en-US" altLang="zh-TW" sz="1200" b="1"/>
            </a:br>
            <a:r>
              <a:rPr lang="en-US" altLang="zh-TW" sz="1200" b="1"/>
              <a:t>Call-ID: 123456@pc1.home.net</a:t>
            </a:r>
            <a:br>
              <a:rPr lang="en-US" altLang="zh-TW" sz="1200" b="1"/>
            </a:br>
            <a:r>
              <a:rPr lang="en-US" altLang="zh-TW" sz="1200" b="1"/>
              <a:t>CSeq: 1 MESSAGE</a:t>
            </a:r>
            <a:br>
              <a:rPr lang="en-US" altLang="zh-TW" sz="1200" b="1"/>
            </a:br>
            <a:r>
              <a:rPr lang="en-US" altLang="zh-TW" sz="1200" b="1"/>
              <a:t>Content-Length: 0</a:t>
            </a:r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 flipH="1">
            <a:off x="1631951" y="458152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5556" name="Text Box 19"/>
          <p:cNvSpPr txBox="1">
            <a:spLocks noChangeArrowheads="1"/>
          </p:cNvSpPr>
          <p:nvPr/>
        </p:nvSpPr>
        <p:spPr bwMode="auto">
          <a:xfrm>
            <a:off x="1630365" y="4613276"/>
            <a:ext cx="475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SIP/2.0 200 OK</a:t>
            </a:r>
            <a:br>
              <a:rPr lang="en-US" altLang="zh-TW" sz="1200" b="1"/>
            </a:br>
            <a:r>
              <a:rPr lang="en-US" altLang="zh-TW" sz="1200" b="1"/>
              <a:t>Via: SIP/2.0/UDP pc1.home.net; branch=z9hG4bK7890</a:t>
            </a:r>
            <a:br>
              <a:rPr lang="en-US" altLang="zh-TW" sz="1200" b="1"/>
            </a:br>
            <a:r>
              <a:rPr lang="en-US" altLang="zh-TW" sz="1200" b="1"/>
              <a:t>From: Boss&lt;sip:Manager@home.net&gt; </a:t>
            </a:r>
            <a:br>
              <a:rPr lang="en-US" altLang="zh-TW" sz="1200" b="1"/>
            </a:br>
            <a:r>
              <a:rPr lang="en-US" altLang="zh-TW" sz="1200" b="1"/>
              <a:t>To: Daniel&lt;sip:Collins@work.com&gt;</a:t>
            </a:r>
            <a:br>
              <a:rPr lang="en-US" altLang="zh-TW" sz="1200" b="1"/>
            </a:br>
            <a:r>
              <a:rPr lang="en-US" altLang="zh-TW" sz="1200" b="1"/>
              <a:t>Call-ID: 123456@pc1.home.net</a:t>
            </a:r>
            <a:br>
              <a:rPr lang="en-US" altLang="zh-TW" sz="1200" b="1"/>
            </a:br>
            <a:r>
              <a:rPr lang="en-US" altLang="zh-TW" sz="1200" b="1"/>
              <a:t>CSeq: 1 MESSAGE</a:t>
            </a:r>
            <a:br>
              <a:rPr lang="en-US" altLang="zh-TW" sz="1200" b="1"/>
            </a:br>
            <a:r>
              <a:rPr lang="en-US" altLang="zh-TW" sz="1200" b="1"/>
              <a:t>Content-Length: 0</a:t>
            </a:r>
          </a:p>
        </p:txBody>
      </p:sp>
      <p:sp>
        <p:nvSpPr>
          <p:cNvPr id="65557" name="Text Box 20"/>
          <p:cNvSpPr txBox="1">
            <a:spLocks noChangeArrowheads="1"/>
          </p:cNvSpPr>
          <p:nvPr/>
        </p:nvSpPr>
        <p:spPr bwMode="auto">
          <a:xfrm>
            <a:off x="1416049" y="1484314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a</a:t>
            </a:r>
          </a:p>
        </p:txBody>
      </p:sp>
      <p:sp>
        <p:nvSpPr>
          <p:cNvPr id="65558" name="Text Box 21"/>
          <p:cNvSpPr txBox="1">
            <a:spLocks noChangeArrowheads="1"/>
          </p:cNvSpPr>
          <p:nvPr/>
        </p:nvSpPr>
        <p:spPr bwMode="auto">
          <a:xfrm>
            <a:off x="1416049" y="1641475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b</a:t>
            </a:r>
          </a:p>
        </p:txBody>
      </p:sp>
      <p:sp>
        <p:nvSpPr>
          <p:cNvPr id="65559" name="Text Box 22"/>
          <p:cNvSpPr txBox="1">
            <a:spLocks noChangeArrowheads="1"/>
          </p:cNvSpPr>
          <p:nvPr/>
        </p:nvSpPr>
        <p:spPr bwMode="auto">
          <a:xfrm>
            <a:off x="1416049" y="4221163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c</a:t>
            </a:r>
          </a:p>
        </p:txBody>
      </p:sp>
      <p:sp>
        <p:nvSpPr>
          <p:cNvPr id="65560" name="Text Box 23"/>
          <p:cNvSpPr txBox="1">
            <a:spLocks noChangeArrowheads="1"/>
          </p:cNvSpPr>
          <p:nvPr/>
        </p:nvSpPr>
        <p:spPr bwMode="auto">
          <a:xfrm>
            <a:off x="1416049" y="4437063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038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32" indent="-285744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2971" indent="-228594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160" indent="-228594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349" indent="-228594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D31EDFD-DB74-4439-AC02-6E5A2656956F}" type="slidenum">
              <a:rPr kumimoji="0" lang="zh-TW" altLang="en-US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631951" y="44451"/>
            <a:ext cx="8856663" cy="143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782889" y="2492377"/>
            <a:ext cx="1368425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/>
        </p:nvGraphicFramePr>
        <p:xfrm>
          <a:off x="5807075" y="765176"/>
          <a:ext cx="4889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Visio" r:id="rId3" imgW="298399" imgH="484327" progId="Visio.Drawing.6">
                  <p:embed/>
                </p:oleObj>
              </mc:Choice>
              <mc:Fallback>
                <p:oleObj name="Visio" r:id="rId3" imgW="298399" imgH="484327" progId="Visio.Drawing.6">
                  <p:embed/>
                  <p:pic>
                    <p:nvPicPr>
                      <p:cNvPr id="66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765176"/>
                        <a:ext cx="4889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7392988" y="549276"/>
            <a:ext cx="3311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Daniel&lt;sip:Collins@station1.work.com&gt;</a:t>
            </a:r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1558926" y="549276"/>
            <a:ext cx="3311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Boss&lt;sip:Manager@pc1.home.com&gt;</a:t>
            </a:r>
          </a:p>
        </p:txBody>
      </p:sp>
      <p:graphicFrame>
        <p:nvGraphicFramePr>
          <p:cNvPr id="66568" name="Object 7"/>
          <p:cNvGraphicFramePr>
            <a:graphicFrameLocks noChangeAspect="1"/>
          </p:cNvGraphicFramePr>
          <p:nvPr/>
        </p:nvGraphicFramePr>
        <p:xfrm>
          <a:off x="1703389" y="765175"/>
          <a:ext cx="804863" cy="85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Visio" r:id="rId5" imgW="805434" imgH="859130" progId="Visio.Drawing.6">
                  <p:embed/>
                </p:oleObj>
              </mc:Choice>
              <mc:Fallback>
                <p:oleObj name="Visio" r:id="rId5" imgW="805434" imgH="859130" progId="Visio.Drawing.6">
                  <p:embed/>
                  <p:pic>
                    <p:nvPicPr>
                      <p:cNvPr id="665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765175"/>
                        <a:ext cx="804863" cy="858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8"/>
          <p:cNvGraphicFramePr>
            <a:graphicFrameLocks noChangeAspect="1"/>
          </p:cNvGraphicFramePr>
          <p:nvPr/>
        </p:nvGraphicFramePr>
        <p:xfrm>
          <a:off x="9696451" y="765175"/>
          <a:ext cx="792163" cy="84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Visio" r:id="rId7" imgW="792099" imgH="844906" progId="Visio.Drawing.6">
                  <p:embed/>
                </p:oleObj>
              </mc:Choice>
              <mc:Fallback>
                <p:oleObj name="Visio" r:id="rId7" imgW="792099" imgH="844906" progId="Visio.Drawing.6">
                  <p:embed/>
                  <p:pic>
                    <p:nvPicPr>
                      <p:cNvPr id="665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1" y="765175"/>
                        <a:ext cx="792163" cy="84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9"/>
          <p:cNvSpPr txBox="1">
            <a:spLocks noChangeArrowheads="1"/>
          </p:cNvSpPr>
          <p:nvPr/>
        </p:nvSpPr>
        <p:spPr bwMode="auto">
          <a:xfrm>
            <a:off x="5087938" y="549276"/>
            <a:ext cx="1871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sip:Server.work.com</a:t>
            </a: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>
            <a:off x="1631951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>
            <a:off x="10560051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>
            <a:off x="6024563" y="1557339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>
            <a:off x="1631951" y="4437063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5" name="Text Box 14"/>
          <p:cNvSpPr txBox="1">
            <a:spLocks noChangeArrowheads="1"/>
          </p:cNvSpPr>
          <p:nvPr/>
        </p:nvSpPr>
        <p:spPr bwMode="auto">
          <a:xfrm>
            <a:off x="6026152" y="1582737"/>
            <a:ext cx="48228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MESSAGE sip:Manager@home.net SIP/2.0</a:t>
            </a:r>
            <a:br>
              <a:rPr lang="en-US" altLang="zh-TW" sz="1200" b="1"/>
            </a:br>
            <a:r>
              <a:rPr lang="en-US" altLang="zh-TW" sz="1200" b="1"/>
              <a:t>Via: SIP/2.0/UDP station1.work.com; branch=z9hG4bK123</a:t>
            </a:r>
            <a:br>
              <a:rPr lang="en-US" altLang="zh-TW" sz="1200" b="1"/>
            </a:br>
            <a:r>
              <a:rPr lang="en-US" altLang="zh-TW" sz="1200" b="1"/>
              <a:t>Max-Forwards: 70</a:t>
            </a:r>
            <a:br>
              <a:rPr lang="en-US" altLang="zh-TW" sz="1200" b="1"/>
            </a:br>
            <a:r>
              <a:rPr lang="en-US" altLang="zh-TW" sz="1200" b="1"/>
              <a:t>From: Daniel&lt;sip:Collins@work.com&gt; </a:t>
            </a:r>
            <a:br>
              <a:rPr lang="en-US" altLang="zh-TW" sz="1200" b="1"/>
            </a:br>
            <a:r>
              <a:rPr lang="en-US" altLang="zh-TW" sz="1200" b="1"/>
              <a:t>To:  Boss&lt;sip:Manager@home.net&gt; </a:t>
            </a:r>
            <a:br>
              <a:rPr lang="en-US" altLang="zh-TW" sz="1200" b="1"/>
            </a:br>
            <a:r>
              <a:rPr lang="en-US" altLang="zh-TW" sz="1200" b="1"/>
              <a:t>Call-ID: 456789@station1.work.com</a:t>
            </a:r>
            <a:br>
              <a:rPr lang="en-US" altLang="zh-TW" sz="1200" b="1"/>
            </a:br>
            <a:r>
              <a:rPr lang="en-US" altLang="zh-TW" sz="1200" b="1"/>
              <a:t>CSeq: 1101 MESSAGE</a:t>
            </a:r>
            <a:br>
              <a:rPr lang="en-US" altLang="zh-TW" sz="1200" b="1"/>
            </a:br>
            <a:r>
              <a:rPr lang="en-US" altLang="zh-TW" sz="1200" b="1"/>
              <a:t>Content-Type: text/plain</a:t>
            </a:r>
            <a:br>
              <a:rPr lang="en-US" altLang="zh-TW" sz="1200" b="1"/>
            </a:br>
            <a:r>
              <a:rPr lang="en-US" altLang="zh-TW" sz="1200" b="1"/>
              <a:t>Content-Length: 22</a:t>
            </a:r>
            <a:br>
              <a:rPr lang="en-US" altLang="zh-TW" sz="1200" b="1"/>
            </a:br>
            <a:r>
              <a:rPr lang="en-US" altLang="zh-TW" sz="1200" b="1"/>
              <a:t>Content-Disposition: render</a:t>
            </a:r>
            <a:br>
              <a:rPr lang="en-US" altLang="zh-TW" sz="1200" b="1"/>
            </a:b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I</a:t>
            </a:r>
            <a:r>
              <a:rPr lang="en-US" altLang="zh-TW" sz="1200" b="1">
                <a:latin typeface="Arial" panose="020B0604020202020204" pitchFamily="34" charset="0"/>
              </a:rPr>
              <a:t>’</a:t>
            </a:r>
            <a:r>
              <a:rPr lang="en-US" altLang="zh-TW" sz="1200" b="1"/>
              <a:t>m fine. How are you?</a:t>
            </a: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>
            <a:off x="6024565" y="458152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 flipH="1">
            <a:off x="6024565" y="162877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78" name="Text Box 17"/>
          <p:cNvSpPr txBox="1">
            <a:spLocks noChangeArrowheads="1"/>
          </p:cNvSpPr>
          <p:nvPr/>
        </p:nvSpPr>
        <p:spPr bwMode="auto">
          <a:xfrm>
            <a:off x="1558926" y="1773238"/>
            <a:ext cx="47529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MESSAGE sip:Manager@home.net SIP/2.0</a:t>
            </a:r>
            <a:br>
              <a:rPr lang="en-US" altLang="zh-TW" sz="1200" b="1"/>
            </a:br>
            <a:r>
              <a:rPr lang="en-US" altLang="zh-TW" sz="1200" b="1"/>
              <a:t>Via: SIP/2.0/UDP server.work.com; </a:t>
            </a:r>
            <a:r>
              <a:rPr lang="en-US" altLang="zh-TW" sz="900" b="1"/>
              <a:t>branch=z9hG4bKabcd</a:t>
            </a: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Via: SIP/2.0/UDP station1.work.com; </a:t>
            </a:r>
            <a:r>
              <a:rPr lang="en-US" altLang="zh-TW" sz="900" b="1"/>
              <a:t>branch=z9hG4bK123</a:t>
            </a: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Max-Forwards: 69</a:t>
            </a:r>
            <a:br>
              <a:rPr lang="en-US" altLang="zh-TW" sz="1200" b="1"/>
            </a:br>
            <a:r>
              <a:rPr lang="en-US" altLang="zh-TW" sz="1200" b="1"/>
              <a:t>From: Daniel&lt;sip:Collins@work.com&gt; </a:t>
            </a:r>
            <a:br>
              <a:rPr lang="en-US" altLang="zh-TW" sz="1200" b="1"/>
            </a:br>
            <a:r>
              <a:rPr lang="en-US" altLang="zh-TW" sz="1200" b="1"/>
              <a:t>To:  Boss&lt;sip:Manager@home.net&gt; </a:t>
            </a:r>
            <a:br>
              <a:rPr lang="en-US" altLang="zh-TW" sz="1200" b="1"/>
            </a:br>
            <a:r>
              <a:rPr lang="en-US" altLang="zh-TW" sz="1200" b="1"/>
              <a:t>Call-ID: 456789@station1.work.com</a:t>
            </a:r>
            <a:br>
              <a:rPr lang="en-US" altLang="zh-TW" sz="1200" b="1"/>
            </a:br>
            <a:r>
              <a:rPr lang="en-US" altLang="zh-TW" sz="1200" b="1"/>
              <a:t>CSeq: 1101 MESSAGE</a:t>
            </a:r>
            <a:br>
              <a:rPr lang="en-US" altLang="zh-TW" sz="1200" b="1"/>
            </a:br>
            <a:r>
              <a:rPr lang="en-US" altLang="zh-TW" sz="1200" b="1"/>
              <a:t>Content-Type: text/plain</a:t>
            </a:r>
            <a:br>
              <a:rPr lang="en-US" altLang="zh-TW" sz="1200" b="1"/>
            </a:br>
            <a:r>
              <a:rPr lang="en-US" altLang="zh-TW" sz="1200" b="1"/>
              <a:t>Content-Length: 22</a:t>
            </a:r>
            <a:br>
              <a:rPr lang="en-US" altLang="zh-TW" sz="1200" b="1"/>
            </a:br>
            <a:r>
              <a:rPr lang="en-US" altLang="zh-TW" sz="1200" b="1"/>
              <a:t>Content-Disposition: render</a:t>
            </a:r>
            <a:br>
              <a:rPr lang="en-US" altLang="zh-TW" sz="1200" b="1"/>
            </a:b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I</a:t>
            </a:r>
            <a:r>
              <a:rPr lang="en-US" altLang="zh-TW" sz="1200" b="1">
                <a:latin typeface="Arial" panose="020B0604020202020204" pitchFamily="34" charset="0"/>
              </a:rPr>
              <a:t>’</a:t>
            </a:r>
            <a:r>
              <a:rPr lang="en-US" altLang="zh-TW" sz="1200" b="1"/>
              <a:t>m fine. How are you?</a:t>
            </a:r>
          </a:p>
        </p:txBody>
      </p:sp>
      <p:sp>
        <p:nvSpPr>
          <p:cNvPr id="66579" name="Text Box 18"/>
          <p:cNvSpPr txBox="1">
            <a:spLocks noChangeArrowheads="1"/>
          </p:cNvSpPr>
          <p:nvPr/>
        </p:nvSpPr>
        <p:spPr bwMode="auto">
          <a:xfrm>
            <a:off x="1558926" y="4365626"/>
            <a:ext cx="47529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SIP/2.0 200 OK</a:t>
            </a:r>
            <a:br>
              <a:rPr lang="en-US" altLang="zh-TW" sz="1200" b="1"/>
            </a:br>
            <a:r>
              <a:rPr lang="en-US" altLang="zh-TW" sz="1200" b="1"/>
              <a:t>Via: SIP/2.0/UDP server.work.com; </a:t>
            </a:r>
            <a:r>
              <a:rPr lang="en-US" altLang="zh-TW" sz="900" b="1"/>
              <a:t>branch=z9hG4bKabcd</a:t>
            </a: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Via: SIP/2.0/UDP station1.work.com; </a:t>
            </a:r>
            <a:r>
              <a:rPr lang="en-US" altLang="zh-TW" sz="900" b="1"/>
              <a:t>branch=z9hG4bK123</a:t>
            </a:r>
            <a:r>
              <a:rPr lang="en-US" altLang="zh-TW" sz="1200" b="1"/>
              <a:t/>
            </a:r>
            <a:br>
              <a:rPr lang="en-US" altLang="zh-TW" sz="1200" b="1"/>
            </a:br>
            <a:r>
              <a:rPr lang="en-US" altLang="zh-TW" sz="1200" b="1"/>
              <a:t>From: Daniel&lt;sip:Collins@work.com&gt; </a:t>
            </a:r>
            <a:br>
              <a:rPr lang="en-US" altLang="zh-TW" sz="1200" b="1"/>
            </a:br>
            <a:r>
              <a:rPr lang="en-US" altLang="zh-TW" sz="1200" b="1"/>
              <a:t>To:  Boss&lt;sip:Manager@home.net&gt;</a:t>
            </a:r>
            <a:br>
              <a:rPr lang="en-US" altLang="zh-TW" sz="1200" b="1"/>
            </a:br>
            <a:r>
              <a:rPr lang="en-US" altLang="zh-TW" sz="1200" b="1"/>
              <a:t>Call-ID: 456789@station1.work.com </a:t>
            </a:r>
            <a:br>
              <a:rPr lang="en-US" altLang="zh-TW" sz="1200" b="1"/>
            </a:br>
            <a:r>
              <a:rPr lang="en-US" altLang="zh-TW" sz="1200" b="1"/>
              <a:t>CSeq: 1101 MESSAGE</a:t>
            </a:r>
            <a:br>
              <a:rPr lang="en-US" altLang="zh-TW" sz="1200" b="1"/>
            </a:br>
            <a:r>
              <a:rPr lang="en-US" altLang="zh-TW" sz="1200" b="1"/>
              <a:t>Content-Length: 0</a:t>
            </a:r>
          </a:p>
        </p:txBody>
      </p:sp>
      <p:sp>
        <p:nvSpPr>
          <p:cNvPr id="66580" name="Line 19"/>
          <p:cNvSpPr>
            <a:spLocks noChangeShapeType="1"/>
          </p:cNvSpPr>
          <p:nvPr/>
        </p:nvSpPr>
        <p:spPr bwMode="auto">
          <a:xfrm flipH="1">
            <a:off x="1631951" y="184467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1400"/>
          </a:p>
        </p:txBody>
      </p:sp>
      <p:sp>
        <p:nvSpPr>
          <p:cNvPr id="66581" name="Text Box 20"/>
          <p:cNvSpPr txBox="1">
            <a:spLocks noChangeArrowheads="1"/>
          </p:cNvSpPr>
          <p:nvPr/>
        </p:nvSpPr>
        <p:spPr bwMode="auto">
          <a:xfrm>
            <a:off x="6022977" y="4613276"/>
            <a:ext cx="475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SIP/2.0 200 OK</a:t>
            </a:r>
            <a:br>
              <a:rPr lang="en-US" altLang="zh-TW" sz="1200" b="1"/>
            </a:br>
            <a:r>
              <a:rPr lang="en-US" altLang="zh-TW" sz="1200" b="1"/>
              <a:t>Via: SIP/2.0/UDP station1.work.com; branch=z9hG4bK123</a:t>
            </a:r>
            <a:br>
              <a:rPr lang="en-US" altLang="zh-TW" sz="1200" b="1"/>
            </a:br>
            <a:r>
              <a:rPr lang="en-US" altLang="zh-TW" sz="1200" b="1"/>
              <a:t>From: Daniel&lt;sip:Collins@work.com&gt; </a:t>
            </a:r>
            <a:br>
              <a:rPr lang="en-US" altLang="zh-TW" sz="1200" b="1"/>
            </a:br>
            <a:r>
              <a:rPr lang="en-US" altLang="zh-TW" sz="1200" b="1"/>
              <a:t>To:  Boss&lt;sip:Manager@home.net&gt;</a:t>
            </a:r>
            <a:br>
              <a:rPr lang="en-US" altLang="zh-TW" sz="1200" b="1"/>
            </a:br>
            <a:r>
              <a:rPr lang="en-US" altLang="zh-TW" sz="1200" b="1"/>
              <a:t>Call-ID: 456789@station1.work.com </a:t>
            </a:r>
            <a:br>
              <a:rPr lang="en-US" altLang="zh-TW" sz="1200" b="1"/>
            </a:br>
            <a:r>
              <a:rPr lang="en-US" altLang="zh-TW" sz="1200" b="1"/>
              <a:t>CSeq: 1101 MESSAGE</a:t>
            </a:r>
            <a:br>
              <a:rPr lang="en-US" altLang="zh-TW" sz="1200" b="1"/>
            </a:br>
            <a:r>
              <a:rPr lang="en-US" altLang="zh-TW" sz="1200" b="1"/>
              <a:t>Content-Length: 0</a:t>
            </a:r>
          </a:p>
        </p:txBody>
      </p:sp>
      <p:sp>
        <p:nvSpPr>
          <p:cNvPr id="66582" name="Text Box 21"/>
          <p:cNvSpPr txBox="1">
            <a:spLocks noChangeArrowheads="1"/>
          </p:cNvSpPr>
          <p:nvPr/>
        </p:nvSpPr>
        <p:spPr bwMode="auto">
          <a:xfrm>
            <a:off x="1416049" y="1484314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e</a:t>
            </a:r>
          </a:p>
        </p:txBody>
      </p:sp>
      <p:sp>
        <p:nvSpPr>
          <p:cNvPr id="66583" name="Text Box 22"/>
          <p:cNvSpPr txBox="1">
            <a:spLocks noChangeArrowheads="1"/>
          </p:cNvSpPr>
          <p:nvPr/>
        </p:nvSpPr>
        <p:spPr bwMode="auto">
          <a:xfrm>
            <a:off x="1416049" y="1641475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f</a:t>
            </a:r>
          </a:p>
        </p:txBody>
      </p:sp>
      <p:sp>
        <p:nvSpPr>
          <p:cNvPr id="66584" name="Text Box 23"/>
          <p:cNvSpPr txBox="1">
            <a:spLocks noChangeArrowheads="1"/>
          </p:cNvSpPr>
          <p:nvPr/>
        </p:nvSpPr>
        <p:spPr bwMode="auto">
          <a:xfrm>
            <a:off x="1416049" y="4221163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g</a:t>
            </a:r>
          </a:p>
        </p:txBody>
      </p:sp>
      <p:sp>
        <p:nvSpPr>
          <p:cNvPr id="66585" name="Text Box 24"/>
          <p:cNvSpPr txBox="1">
            <a:spLocks noChangeArrowheads="1"/>
          </p:cNvSpPr>
          <p:nvPr/>
        </p:nvSpPr>
        <p:spPr bwMode="auto">
          <a:xfrm>
            <a:off x="1416049" y="4437063"/>
            <a:ext cx="2873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200" b="1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658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3062</Words>
  <Application>Microsoft Office PowerPoint</Application>
  <PresentationFormat>Widescreen</PresentationFormat>
  <Paragraphs>238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Open Sans</vt:lpstr>
      <vt:lpstr>新細明體</vt:lpstr>
      <vt:lpstr>Arial</vt:lpstr>
      <vt:lpstr>Calibri</vt:lpstr>
      <vt:lpstr>Calibri Light</vt:lpstr>
      <vt:lpstr>Courier New</vt:lpstr>
      <vt:lpstr>Tahoma</vt:lpstr>
      <vt:lpstr>Office Theme</vt:lpstr>
      <vt:lpstr>Visio</vt:lpstr>
      <vt:lpstr>點陣圖影像</vt:lpstr>
      <vt:lpstr>RFC 3428 SIP Extension for Instant Messaging</vt:lpstr>
      <vt:lpstr>RFC 3428</vt:lpstr>
      <vt:lpstr>Instant Messaging</vt:lpstr>
      <vt:lpstr>MESSAGE</vt:lpstr>
      <vt:lpstr>Overview</vt:lpstr>
      <vt:lpstr>SIP Call Establishment [1/2]</vt:lpstr>
      <vt:lpstr>SIP Call Establishment [2/2]</vt:lpstr>
      <vt:lpstr>PowerPoint Presentation</vt:lpstr>
      <vt:lpstr>PowerPoint Presentation</vt:lpstr>
      <vt:lpstr>Example</vt:lpstr>
      <vt:lpstr>Example (Cont.)</vt:lpstr>
      <vt:lpstr>Example (Cont.)</vt:lpstr>
      <vt:lpstr>Example (Cont.)</vt:lpstr>
      <vt:lpstr>Example (Cont.)</vt:lpstr>
      <vt:lpstr>RFC 3994 Indication of Message Composition for Instant Messaging</vt:lpstr>
      <vt:lpstr>Motivation</vt:lpstr>
      <vt:lpstr>Indication of Message Composition</vt:lpstr>
      <vt:lpstr>Figure 1. Sender State Diagram</vt:lpstr>
      <vt:lpstr>Figure 2. Receiver State Diagram</vt:lpstr>
      <vt:lpstr>Examples</vt:lpstr>
      <vt:lpstr>[Lab] Instant Messaging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</dc:creator>
  <cp:lastModifiedBy>solomon</cp:lastModifiedBy>
  <cp:revision>9</cp:revision>
  <dcterms:created xsi:type="dcterms:W3CDTF">2023-07-07T04:15:16Z</dcterms:created>
  <dcterms:modified xsi:type="dcterms:W3CDTF">2023-07-07T10:19:39Z</dcterms:modified>
</cp:coreProperties>
</file>