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8" r:id="rId3"/>
    <p:sldId id="279" r:id="rId4"/>
    <p:sldId id="263" r:id="rId5"/>
    <p:sldId id="265" r:id="rId6"/>
    <p:sldId id="280" r:id="rId7"/>
    <p:sldId id="266" r:id="rId8"/>
  </p:sldIdLst>
  <p:sldSz cx="9906000" cy="6858000" type="A4"/>
  <p:notesSz cx="6858000" cy="97345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FF0000"/>
    <a:srgbClr val="339933"/>
    <a:srgbClr val="660066"/>
    <a:srgbClr val="000099"/>
    <a:srgbClr val="DDDDDD"/>
    <a:srgbClr val="CC99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9" autoAdjust="0"/>
    <p:restoredTop sz="88489" autoAdjust="0"/>
  </p:normalViewPr>
  <p:slideViewPr>
    <p:cSldViewPr snapToGrid="0">
      <p:cViewPr varScale="1">
        <p:scale>
          <a:sx n="77" d="100"/>
          <a:sy n="77" d="100"/>
        </p:scale>
        <p:origin x="432" y="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2028" y="1788"/>
      </p:cViewPr>
      <p:guideLst>
        <p:guide orient="horz" pos="3065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53" tIns="46677" rIns="93353" bIns="46677" numCol="1" anchor="t" anchorCtr="0" compatLnSpc="1">
            <a:prstTxWarp prst="textNoShape">
              <a:avLst/>
            </a:prstTxWarp>
          </a:bodyPr>
          <a:lstStyle>
            <a:lvl1pPr defTabSz="933450" eaLnBrk="1" hangingPunct="1">
              <a:defRPr kumimoji="1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53" tIns="46677" rIns="93353" bIns="46677" numCol="1" anchor="t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kumimoji="1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47188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53" tIns="46677" rIns="93353" bIns="46677" numCol="1" anchor="b" anchorCtr="0" compatLnSpc="1">
            <a:prstTxWarp prst="textNoShape">
              <a:avLst/>
            </a:prstTxWarp>
          </a:bodyPr>
          <a:lstStyle>
            <a:lvl1pPr defTabSz="933450" eaLnBrk="1" hangingPunct="1">
              <a:defRPr kumimoji="1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47188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53" tIns="46677" rIns="93353" bIns="46677" numCol="1" anchor="b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kumimoji="1"/>
            </a:lvl1pPr>
          </a:lstStyle>
          <a:p>
            <a:fld id="{667FA251-C184-4E7D-BBE8-7063C88F8AB8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53" tIns="46677" rIns="93353" bIns="46677" numCol="1" anchor="t" anchorCtr="0" compatLnSpc="1">
            <a:prstTxWarp prst="textNoShape">
              <a:avLst/>
            </a:prstTxWarp>
          </a:bodyPr>
          <a:lstStyle>
            <a:lvl1pPr defTabSz="933450" eaLnBrk="1" hangingPunct="1">
              <a:defRPr kumimoji="1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53" tIns="46677" rIns="93353" bIns="46677" numCol="1" anchor="t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kumimoji="1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29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792163" y="728663"/>
            <a:ext cx="5273675" cy="36528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24388"/>
            <a:ext cx="50292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53" tIns="46677" rIns="93353" bIns="466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47188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53" tIns="46677" rIns="93353" bIns="46677" numCol="1" anchor="b" anchorCtr="0" compatLnSpc="1">
            <a:prstTxWarp prst="textNoShape">
              <a:avLst/>
            </a:prstTxWarp>
          </a:bodyPr>
          <a:lstStyle>
            <a:lvl1pPr defTabSz="933450" eaLnBrk="1" hangingPunct="1">
              <a:defRPr kumimoji="1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47188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53" tIns="46677" rIns="93353" bIns="46677" numCol="1" anchor="b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kumimoji="1"/>
            </a:lvl1pPr>
          </a:lstStyle>
          <a:p>
            <a:fld id="{5B53974E-BEAA-4786-A4E6-DFF1D362668D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778375" y="6613525"/>
            <a:ext cx="3333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B51348AF-1907-4D13-A086-092AD68A48E7}" type="slidenum">
              <a:rPr kumimoji="1" lang="zh-TW" altLang="en-US" sz="1000">
                <a:effectLst>
                  <a:outerShdw blurRad="38100" dist="38100" dir="2700000" algn="tl">
                    <a:srgbClr val="C0C0C0"/>
                  </a:outerShdw>
                </a:effectLst>
              </a:rPr>
              <a:pPr eaLnBrk="1" hangingPunct="1"/>
              <a:t>‹#›</a:t>
            </a:fld>
            <a:endParaRPr kumimoji="1" lang="en-US" altLang="zh-TW" sz="1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932863" y="6642100"/>
            <a:ext cx="8985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800" smtClean="0">
                <a:solidFill>
                  <a:schemeClr val="bg1"/>
                </a:solidFill>
              </a:rPr>
              <a:t>TAC2000/2000.7</a:t>
            </a:r>
            <a:endParaRPr kumimoji="1" lang="zh-TW" altLang="zh-TW" sz="800" smtClean="0">
              <a:solidFill>
                <a:schemeClr val="bg1"/>
              </a:solidFill>
            </a:endParaRPr>
          </a:p>
        </p:txBody>
      </p:sp>
      <p:sp>
        <p:nvSpPr>
          <p:cNvPr id="6" name="Rectangle 26"/>
          <p:cNvSpPr>
            <a:spLocks noChangeArrowheads="1"/>
          </p:cNvSpPr>
          <p:nvPr userDrawn="1"/>
        </p:nvSpPr>
        <p:spPr bwMode="auto">
          <a:xfrm>
            <a:off x="6935788" y="152400"/>
            <a:ext cx="2671762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2238" tIns="61912" rIns="122238" bIns="61912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zh-TW" b="1" i="1" smtClean="0">
                <a:solidFill>
                  <a:srgbClr val="3333FF"/>
                </a:solidFill>
                <a:latin typeface="Verdana" pitchFamily="34" charset="0"/>
                <a:ea typeface="GungsuhChe" pitchFamily="49" charset="-127"/>
                <a:cs typeface="Arial Unicode MS" pitchFamily="34" charset="-120"/>
              </a:rPr>
              <a:t>Protocol Engineering and Application Research Laboratory (PEARL)</a:t>
            </a:r>
          </a:p>
        </p:txBody>
      </p:sp>
      <p:pic>
        <p:nvPicPr>
          <p:cNvPr id="7" name="Picture 30" descr="BP-bg-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5585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8" descr="BP-ncnu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28875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1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838200"/>
            <a:ext cx="83820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621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743200"/>
            <a:ext cx="6934200" cy="1752600"/>
          </a:xfrm>
        </p:spPr>
        <p:txBody>
          <a:bodyPr/>
          <a:lstStyle>
            <a:lvl1pPr marL="0" indent="0">
              <a:buFont typeface="Webdings" pitchFamily="18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473253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06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9613" y="403225"/>
            <a:ext cx="2105025" cy="5916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403225"/>
            <a:ext cx="6164263" cy="5916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78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403225"/>
            <a:ext cx="8420100" cy="887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44538" y="1435100"/>
            <a:ext cx="8420100" cy="2365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4538" y="3952875"/>
            <a:ext cx="8420100" cy="2366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100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20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9482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4538" y="1435100"/>
            <a:ext cx="4133850" cy="4884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0788" y="1435100"/>
            <a:ext cx="4133850" cy="4884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547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608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11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4286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8941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3703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403225"/>
            <a:ext cx="8420100" cy="88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4538" y="1435100"/>
            <a:ext cx="8420100" cy="488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第二層</a:t>
            </a:r>
            <a:endParaRPr lang="zh-TW" altLang="zh-TW" smtClean="0"/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  <a:p>
            <a:pPr lvl="0"/>
            <a:r>
              <a:rPr lang="zh-TW" altLang="en-US" smtClean="0"/>
              <a:t>超連結 </a:t>
            </a:r>
            <a:r>
              <a:rPr lang="en-US" altLang="zh-TW" smtClean="0"/>
              <a:t>hyperlink</a:t>
            </a:r>
            <a:endParaRPr lang="zh-TW" altLang="zh-TW" smtClean="0"/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auto">
          <a:xfrm>
            <a:off x="4778375" y="6613525"/>
            <a:ext cx="3333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CC7B5342-181E-4249-AB93-011D4F780D07}" type="slidenum">
              <a:rPr kumimoji="1" lang="zh-TW" altLang="en-US" sz="1000">
                <a:effectLst>
                  <a:outerShdw blurRad="38100" dist="38100" dir="2700000" algn="tl">
                    <a:srgbClr val="C0C0C0"/>
                  </a:outerShdw>
                </a:effectLst>
              </a:rPr>
              <a:pPr eaLnBrk="1" hangingPunct="1"/>
              <a:t>‹#›</a:t>
            </a:fld>
            <a:endParaRPr kumimoji="1" lang="en-US" altLang="zh-TW" sz="1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9" name="Text Box 56"/>
          <p:cNvSpPr txBox="1">
            <a:spLocks noChangeArrowheads="1"/>
          </p:cNvSpPr>
          <p:nvPr/>
        </p:nvSpPr>
        <p:spPr bwMode="auto">
          <a:xfrm>
            <a:off x="8932863" y="6642100"/>
            <a:ext cx="8985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800" smtClean="0">
                <a:solidFill>
                  <a:schemeClr val="bg1"/>
                </a:solidFill>
              </a:rPr>
              <a:t>TAC2000/2000.7</a:t>
            </a:r>
            <a:endParaRPr kumimoji="1" lang="zh-TW" altLang="zh-TW" sz="800" smtClean="0">
              <a:solidFill>
                <a:schemeClr val="bg1"/>
              </a:solidFill>
            </a:endParaRPr>
          </a:p>
        </p:txBody>
      </p:sp>
      <p:sp>
        <p:nvSpPr>
          <p:cNvPr id="1030" name="Rectangle 91"/>
          <p:cNvSpPr>
            <a:spLocks noChangeArrowheads="1"/>
          </p:cNvSpPr>
          <p:nvPr userDrawn="1"/>
        </p:nvSpPr>
        <p:spPr bwMode="auto">
          <a:xfrm>
            <a:off x="5802313" y="6384925"/>
            <a:ext cx="4084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2238" tIns="61912" rIns="122238" bIns="61912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zh-TW" b="1" i="1" smtClean="0">
                <a:solidFill>
                  <a:srgbClr val="3333FF"/>
                </a:solidFill>
                <a:latin typeface="Verdana" pitchFamily="34" charset="0"/>
              </a:rPr>
              <a:t>Protocol Engineering and Application Research Laboratory (PEARL)</a:t>
            </a:r>
          </a:p>
        </p:txBody>
      </p:sp>
      <p:pic>
        <p:nvPicPr>
          <p:cNvPr id="1031" name="Picture 98" descr="BP-bg-1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5585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97" descr="BP-ncnu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28875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000099"/>
          </a:solidFill>
          <a:latin typeface="Times New Roman" pitchFamily="18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000099"/>
          </a:solidFill>
          <a:latin typeface="Times New Roman" pitchFamily="18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000099"/>
          </a:solidFill>
          <a:latin typeface="Times New Roman" pitchFamily="18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000099"/>
          </a:solidFill>
          <a:latin typeface="Times New Roman" pitchFamily="18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 b="1">
          <a:solidFill>
            <a:srgbClr val="000099"/>
          </a:solidFill>
          <a:latin typeface="Times New Roman" pitchFamily="18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 b="1">
          <a:solidFill>
            <a:srgbClr val="000099"/>
          </a:solidFill>
          <a:latin typeface="Times New Roman" pitchFamily="18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 b="1">
          <a:solidFill>
            <a:srgbClr val="000099"/>
          </a:solidFill>
          <a:latin typeface="Times New Roman" pitchFamily="18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 b="1">
          <a:solidFill>
            <a:srgbClr val="000099"/>
          </a:solidFill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ebdings" panose="05030102010509060703" pitchFamily="18" charset="2"/>
        <a:buChar char="&lt;"/>
        <a:defRPr kumimoji="1" sz="24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kumimoji="1" sz="2000">
          <a:solidFill>
            <a:srgbClr val="0066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F"/>
        <a:defRPr kumimoj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rgbClr val="4D4D4D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rgbClr val="4D4D4D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rgbClr val="4D4D4D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rgbClr val="4D4D4D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rgbClr val="4D4D4D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rgbClr val="4D4D4D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jsip.org/pjsua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en.wikipedia.org/wiki/Structure_char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0725" y="1738313"/>
            <a:ext cx="8382000" cy="4494212"/>
          </a:xfrm>
        </p:spPr>
        <p:txBody>
          <a:bodyPr/>
          <a:lstStyle/>
          <a:p>
            <a:pPr algn="ctr" eaLnBrk="1" hangingPunct="1"/>
            <a:r>
              <a:rPr lang="en-US" altLang="zh-TW" sz="5400" dirty="0" smtClean="0"/>
              <a:t>IP Telephony</a:t>
            </a:r>
            <a:r>
              <a:rPr lang="en-US" altLang="zh-TW" sz="5400" dirty="0"/>
              <a:t/>
            </a:r>
            <a:br>
              <a:rPr lang="en-US" altLang="zh-TW" sz="5400" dirty="0"/>
            </a:br>
            <a:r>
              <a:rPr lang="en-US" altLang="zh-TW" sz="5400" dirty="0" smtClean="0"/>
              <a:t>(</a:t>
            </a:r>
            <a:r>
              <a:rPr lang="zh-TW" altLang="en-US" sz="5400" dirty="0"/>
              <a:t>網際網路電話加值服務</a:t>
            </a:r>
            <a:r>
              <a:rPr lang="en-US" altLang="zh-TW" sz="5400" dirty="0" smtClean="0"/>
              <a:t>)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吳坤熹</a:t>
            </a:r>
            <a:r>
              <a:rPr lang="en-US" altLang="zh-TW" sz="3600" dirty="0" smtClean="0">
                <a:solidFill>
                  <a:schemeClr val="tx1"/>
                </a:solidFill>
              </a:rPr>
              <a:t/>
            </a:r>
            <a:br>
              <a:rPr lang="en-US" altLang="zh-TW" sz="36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rgbClr val="CC00FF"/>
                </a:solidFill>
              </a:rPr>
              <a:t>solomon@mail.ncnu.edu.tw</a:t>
            </a:r>
            <a:r>
              <a:rPr lang="en-US" altLang="zh-TW" dirty="0" smtClean="0">
                <a:solidFill>
                  <a:schemeClr val="tx1"/>
                </a:solidFill>
              </a:rPr>
              <a:t/>
            </a:r>
            <a:br>
              <a:rPr lang="en-US" altLang="zh-TW" dirty="0" smtClean="0">
                <a:solidFill>
                  <a:schemeClr val="tx1"/>
                </a:solidFill>
              </a:rPr>
            </a:br>
            <a:r>
              <a:rPr lang="en-US" altLang="zh-TW" sz="2800" dirty="0" smtClean="0">
                <a:solidFill>
                  <a:schemeClr val="tx1"/>
                </a:solidFill>
              </a:rPr>
              <a:t/>
            </a:r>
            <a:br>
              <a:rPr lang="en-US" altLang="zh-TW" sz="2800" dirty="0" smtClean="0">
                <a:solidFill>
                  <a:schemeClr val="tx1"/>
                </a:solidFill>
              </a:rPr>
            </a:br>
            <a:r>
              <a:rPr lang="en-US" altLang="zh-TW" sz="2800" dirty="0" smtClean="0">
                <a:solidFill>
                  <a:schemeClr val="tx1"/>
                </a:solidFill>
              </a:rPr>
              <a:t>National Chi Nan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VoIP vs. 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Voice over Internet Protocol</a:t>
            </a:r>
          </a:p>
          <a:p>
            <a:pPr lvl="1"/>
            <a:r>
              <a:rPr lang="en-US" dirty="0" smtClean="0"/>
              <a:t>Transmitting voice data by IP (Internet Protocol)</a:t>
            </a:r>
          </a:p>
          <a:p>
            <a:pPr lvl="1"/>
            <a:r>
              <a:rPr lang="en-US" dirty="0" smtClean="0"/>
              <a:t>This is not new.  Actually, you can transmit text, audio, video, or anything over IP.</a:t>
            </a:r>
          </a:p>
          <a:p>
            <a:pPr lvl="1"/>
            <a:r>
              <a:rPr lang="en-US" dirty="0" smtClean="0"/>
              <a:t>You will certainly learn some technologies to help you transmitting voice faster and more reliable.</a:t>
            </a:r>
          </a:p>
          <a:p>
            <a:r>
              <a:rPr lang="en-US" dirty="0" smtClean="0"/>
              <a:t>IP Telephony</a:t>
            </a:r>
          </a:p>
          <a:p>
            <a:pPr lvl="1"/>
            <a:r>
              <a:rPr lang="en-US" dirty="0" smtClean="0"/>
              <a:t>Providing “Telephony Services” via IP.</a:t>
            </a:r>
          </a:p>
          <a:p>
            <a:pPr lvl="1"/>
            <a:r>
              <a:rPr lang="en-US" dirty="0" smtClean="0"/>
              <a:t>You will apply all the technologies you need for VoIP.</a:t>
            </a:r>
          </a:p>
          <a:p>
            <a:pPr lvl="1"/>
            <a:r>
              <a:rPr lang="en-US" dirty="0" smtClean="0"/>
              <a:t>You also need to consider what “services” you will provide.</a:t>
            </a:r>
          </a:p>
          <a:p>
            <a:pPr lvl="2"/>
            <a:r>
              <a:rPr lang="en-US" dirty="0" smtClean="0"/>
              <a:t>Call Waiting (</a:t>
            </a:r>
            <a:r>
              <a:rPr lang="zh-TW" altLang="en-US" dirty="0" smtClean="0"/>
              <a:t>話中插撥</a:t>
            </a:r>
            <a:r>
              <a:rPr lang="en-US" altLang="zh-TW" dirty="0" smtClean="0"/>
              <a:t>)</a:t>
            </a:r>
            <a:endParaRPr lang="en-US" dirty="0" smtClean="0"/>
          </a:p>
          <a:p>
            <a:pPr lvl="2"/>
            <a:r>
              <a:rPr lang="en-US" dirty="0" smtClean="0"/>
              <a:t>Call Forwarding (</a:t>
            </a:r>
            <a:r>
              <a:rPr lang="zh-TW" altLang="en-US" dirty="0" smtClean="0"/>
              <a:t>轉接</a:t>
            </a:r>
            <a:r>
              <a:rPr lang="en-US" altLang="zh-TW" dirty="0" smtClean="0"/>
              <a:t>)</a:t>
            </a:r>
          </a:p>
          <a:p>
            <a:pPr lvl="2"/>
            <a:r>
              <a:rPr lang="en-US" dirty="0" smtClean="0"/>
              <a:t>Conference Call (</a:t>
            </a:r>
            <a:r>
              <a:rPr lang="zh-TW" altLang="en-US" dirty="0" smtClean="0"/>
              <a:t>多方通話</a:t>
            </a:r>
            <a:r>
              <a:rPr lang="en-US" altLang="zh-TW" dirty="0" smtClean="0"/>
              <a:t>)</a:t>
            </a:r>
            <a:endParaRPr lang="en-US" dirty="0" smtClean="0"/>
          </a:p>
          <a:p>
            <a:pPr lvl="2"/>
            <a:r>
              <a:rPr lang="en-US" dirty="0" smtClean="0"/>
              <a:t>Voicemail (</a:t>
            </a:r>
            <a:r>
              <a:rPr lang="zh-TW" altLang="en-US" dirty="0" smtClean="0"/>
              <a:t>語音信箱</a:t>
            </a:r>
            <a:r>
              <a:rPr lang="en-US" altLang="zh-TW" dirty="0" smtClean="0"/>
              <a:t>)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730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Pre-Requisites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C/C++</a:t>
            </a:r>
          </a:p>
          <a:p>
            <a:pPr lvl="1"/>
            <a:r>
              <a:rPr lang="en-US" dirty="0" smtClean="0"/>
              <a:t>We shall trace the source code of an open source project “PJSUA”.</a:t>
            </a:r>
          </a:p>
          <a:p>
            <a:pPr lvl="2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www.pjsip.org/pjsua.htm</a:t>
            </a:r>
            <a:endParaRPr lang="en-US" dirty="0" smtClean="0"/>
          </a:p>
          <a:p>
            <a:r>
              <a:rPr lang="en-US" dirty="0" smtClean="0"/>
              <a:t>Visual Studio 2019</a:t>
            </a:r>
          </a:p>
          <a:p>
            <a:pPr lvl="1"/>
            <a:r>
              <a:rPr lang="en-US" dirty="0" smtClean="0"/>
              <a:t>Somehow Visual Studio 2022 has some bugs, so let’s adopt a more stable version.</a:t>
            </a:r>
          </a:p>
          <a:p>
            <a:r>
              <a:rPr lang="en-US" dirty="0" smtClean="0"/>
              <a:t>Some knowledge about Internet protocols will be helpful.</a:t>
            </a:r>
          </a:p>
          <a:p>
            <a:pPr lvl="1"/>
            <a:r>
              <a:rPr lang="en-US" dirty="0" smtClean="0"/>
              <a:t>We shall read lots of RFC documents.</a:t>
            </a:r>
          </a:p>
          <a:p>
            <a:pPr lvl="2"/>
            <a:r>
              <a:rPr lang="en-US" dirty="0"/>
              <a:t>RFC 3665 - SIP Basic Call </a:t>
            </a:r>
            <a:r>
              <a:rPr lang="en-US" dirty="0" smtClean="0"/>
              <a:t>Flows</a:t>
            </a:r>
          </a:p>
          <a:p>
            <a:pPr lvl="2"/>
            <a:r>
              <a:rPr lang="en-US" dirty="0"/>
              <a:t>RFC 3951 - Internet Low Bit Rate Codec (</a:t>
            </a:r>
            <a:r>
              <a:rPr lang="en-US" dirty="0" err="1"/>
              <a:t>iLBC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Those C source code simply implements these protocols.  To understand what the code is doing, you certainly need to understand the protocols.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097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Participation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 smtClean="0"/>
              <a:t>We have classes in the afternoon (14:10-17:00) on Monday, Wednesday, and Friday.</a:t>
            </a:r>
          </a:p>
          <a:p>
            <a:pPr>
              <a:defRPr/>
            </a:pPr>
            <a:r>
              <a:rPr lang="en-US" sz="2000" dirty="0" smtClean="0"/>
              <a:t>We shall study some protocols (by reading the corresponding RFC documents), and the next time we shall trace the corresponding source code.</a:t>
            </a:r>
          </a:p>
          <a:p>
            <a:pPr>
              <a:defRPr/>
            </a:pPr>
            <a:r>
              <a:rPr lang="en-US" sz="2000" dirty="0" smtClean="0"/>
              <a:t>Everyone must read the document or source code before the class.</a:t>
            </a:r>
          </a:p>
          <a:p>
            <a:pPr>
              <a:defRPr/>
            </a:pPr>
            <a:r>
              <a:rPr lang="en-US" sz="2000" dirty="0" smtClean="0"/>
              <a:t>One student will give an overall introduction and guide others to read through the document/code.</a:t>
            </a:r>
          </a:p>
          <a:p>
            <a:pPr lvl="1">
              <a:defRPr/>
            </a:pPr>
            <a:r>
              <a:rPr lang="en-US" sz="1600" dirty="0" smtClean="0"/>
              <a:t>You should give an outline.</a:t>
            </a:r>
          </a:p>
          <a:p>
            <a:pPr lvl="1">
              <a:defRPr/>
            </a:pPr>
            <a:r>
              <a:rPr lang="en-US" sz="1600" dirty="0" smtClean="0"/>
              <a:t>You should point out something special which you learn from the document/code. </a:t>
            </a:r>
          </a:p>
          <a:p>
            <a:pPr>
              <a:defRPr/>
            </a:pPr>
            <a:r>
              <a:rPr lang="en-US" sz="2000" dirty="0" smtClean="0"/>
              <a:t>Other students are welcome to raise questions, to give comments, or to provide supplementary materials which are not addressed by the speaker.</a:t>
            </a:r>
          </a:p>
        </p:txBody>
      </p:sp>
      <p:pic>
        <p:nvPicPr>
          <p:cNvPr id="9221" name="Picture 5" descr="https://www.awesomestories.com/images/user/a75bb297e72d8cc1001836bdeec0516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9650" y="147028"/>
            <a:ext cx="1219200" cy="1143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538" y="0"/>
            <a:ext cx="8420100" cy="887413"/>
          </a:xfrm>
        </p:spPr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225" y="763984"/>
            <a:ext cx="8420100" cy="4884738"/>
          </a:xfrm>
        </p:spPr>
        <p:txBody>
          <a:bodyPr/>
          <a:lstStyle/>
          <a:p>
            <a:r>
              <a:rPr lang="en-US" sz="2000" dirty="0" smtClean="0"/>
              <a:t>Homework: 30%</a:t>
            </a:r>
          </a:p>
          <a:p>
            <a:pPr lvl="1"/>
            <a:r>
              <a:rPr lang="en-US" sz="1800" dirty="0" smtClean="0"/>
              <a:t>For RFC documents, write down</a:t>
            </a:r>
          </a:p>
          <a:p>
            <a:pPr lvl="2"/>
            <a:r>
              <a:rPr lang="en-US" sz="1600" dirty="0"/>
              <a:t>Facts </a:t>
            </a:r>
            <a:r>
              <a:rPr lang="en-US" sz="1600" dirty="0" smtClean="0"/>
              <a:t>learned </a:t>
            </a:r>
            <a:r>
              <a:rPr lang="en-US" sz="1600" dirty="0"/>
              <a:t>(</a:t>
            </a:r>
            <a:r>
              <a:rPr lang="en-US" sz="1600" dirty="0" smtClean="0"/>
              <a:t>3~5)</a:t>
            </a:r>
          </a:p>
          <a:p>
            <a:pPr lvl="2"/>
            <a:r>
              <a:rPr lang="en-US" sz="1600" dirty="0" smtClean="0"/>
              <a:t>Good sentences (1~3)</a:t>
            </a:r>
          </a:p>
          <a:p>
            <a:pPr lvl="2"/>
            <a:r>
              <a:rPr lang="en-US" sz="1600" dirty="0" smtClean="0"/>
              <a:t>Questions</a:t>
            </a:r>
          </a:p>
          <a:p>
            <a:pPr lvl="1"/>
            <a:r>
              <a:rPr lang="en-US" sz="1800" dirty="0" smtClean="0"/>
              <a:t>For source code, write down</a:t>
            </a:r>
          </a:p>
          <a:p>
            <a:pPr lvl="2"/>
            <a:r>
              <a:rPr lang="en-US" sz="1600" dirty="0" smtClean="0"/>
              <a:t>The functions you studied</a:t>
            </a:r>
          </a:p>
          <a:p>
            <a:pPr lvl="3"/>
            <a:r>
              <a:rPr lang="en-US" sz="1400" dirty="0" smtClean="0"/>
              <a:t>Function name</a:t>
            </a:r>
          </a:p>
          <a:p>
            <a:pPr lvl="3"/>
            <a:r>
              <a:rPr lang="en-US" sz="1400" dirty="0" smtClean="0"/>
              <a:t>Input parameters passed to the function</a:t>
            </a:r>
          </a:p>
          <a:p>
            <a:pPr lvl="3"/>
            <a:r>
              <a:rPr lang="en-US" sz="1400" dirty="0" smtClean="0"/>
              <a:t>Output returned from the function (maybe through a pointer)</a:t>
            </a:r>
          </a:p>
          <a:p>
            <a:pPr lvl="3"/>
            <a:r>
              <a:rPr lang="en-US" sz="1400" dirty="0" smtClean="0"/>
              <a:t>Important data structures in this function</a:t>
            </a:r>
          </a:p>
          <a:p>
            <a:r>
              <a:rPr lang="en-US" sz="2000" dirty="0" smtClean="0"/>
              <a:t>Oral Presentation</a:t>
            </a:r>
            <a:r>
              <a:rPr lang="en-US" sz="2000" dirty="0"/>
              <a:t>: </a:t>
            </a:r>
            <a:r>
              <a:rPr lang="en-US" sz="2000" dirty="0" smtClean="0"/>
              <a:t>40%</a:t>
            </a:r>
          </a:p>
          <a:p>
            <a:pPr lvl="1"/>
            <a:r>
              <a:rPr lang="en-US" sz="1600" dirty="0" smtClean="0"/>
              <a:t>Addition to text, try to add more</a:t>
            </a:r>
          </a:p>
          <a:p>
            <a:pPr lvl="2"/>
            <a:r>
              <a:rPr lang="en-US" sz="1400" dirty="0" smtClean="0"/>
              <a:t>examples and figures, when you are presenting an RFC document.</a:t>
            </a:r>
          </a:p>
          <a:p>
            <a:pPr lvl="2"/>
            <a:r>
              <a:rPr lang="en-US" sz="1400" dirty="0" smtClean="0"/>
              <a:t>flowcharts or </a:t>
            </a:r>
            <a:r>
              <a:rPr lang="en-US" sz="1400" dirty="0" smtClean="0">
                <a:hlinkClick r:id="rId2"/>
              </a:rPr>
              <a:t>structure chart</a:t>
            </a:r>
            <a:r>
              <a:rPr lang="en-US" sz="1400" dirty="0" smtClean="0"/>
              <a:t>, when you are presenting the source code</a:t>
            </a:r>
            <a:endParaRPr lang="en-US" sz="1400" dirty="0"/>
          </a:p>
          <a:p>
            <a:r>
              <a:rPr lang="en-US" sz="2000" dirty="0" smtClean="0"/>
              <a:t>Midterm Exam: 0%</a:t>
            </a:r>
          </a:p>
          <a:p>
            <a:pPr lvl="1"/>
            <a:r>
              <a:rPr lang="en-US" sz="1800" dirty="0" smtClean="0"/>
              <a:t>Come on.  It’s summer vacation now!</a:t>
            </a:r>
          </a:p>
          <a:p>
            <a:r>
              <a:rPr lang="en-US" sz="2000" dirty="0" smtClean="0"/>
              <a:t>Term Project: 30%</a:t>
            </a:r>
          </a:p>
          <a:p>
            <a:pPr lvl="1"/>
            <a:r>
              <a:rPr lang="en-US" sz="1800" dirty="0" smtClean="0"/>
              <a:t>Try to add a feature by modifying the source code.</a:t>
            </a:r>
          </a:p>
          <a:p>
            <a:pPr lvl="1"/>
            <a:r>
              <a:rPr lang="en-US" sz="1800" dirty="0" smtClean="0"/>
              <a:t>This will be a team work.</a:t>
            </a:r>
          </a:p>
        </p:txBody>
      </p:sp>
      <p:pic>
        <p:nvPicPr>
          <p:cNvPr id="16386" name="Picture 2" descr="http://demmelearning.com/wp-content/uploads/2016/08/Grading-The-Good-the-Bad-and-the-Ugly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8564" y="237331"/>
            <a:ext cx="2012688" cy="1053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5905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PJSUA + Basic Call Flows + Wireshark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IPv6 </a:t>
            </a:r>
            <a:r>
              <a:rPr lang="en-US" smtClean="0"/>
              <a:t>+ Registrar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Instant </a:t>
            </a:r>
            <a:r>
              <a:rPr lang="en-US" dirty="0" smtClean="0"/>
              <a:t>messaging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Code tracing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B0F0"/>
                </a:solidFill>
              </a:rPr>
              <a:t>SUBSCRIBE/NOTIFY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B0F0"/>
                </a:solidFill>
              </a:rPr>
              <a:t>Code tracing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PUBLISH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Code tracing</a:t>
            </a:r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9"/>
            </a:pPr>
            <a:r>
              <a:rPr lang="en-US" dirty="0" smtClean="0">
                <a:solidFill>
                  <a:srgbClr val="00B0F0"/>
                </a:solidFill>
              </a:rPr>
              <a:t>STUN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>
                <a:solidFill>
                  <a:srgbClr val="00B0F0"/>
                </a:solidFill>
              </a:rPr>
              <a:t>Code tracing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ICE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Code tracing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>
                <a:solidFill>
                  <a:srgbClr val="00B0F0"/>
                </a:solidFill>
              </a:rPr>
              <a:t>G.711 and </a:t>
            </a:r>
            <a:r>
              <a:rPr lang="en-US" dirty="0" err="1">
                <a:solidFill>
                  <a:srgbClr val="00B0F0"/>
                </a:solidFill>
              </a:rPr>
              <a:t>iLBC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codecs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>
                <a:solidFill>
                  <a:srgbClr val="00B0F0"/>
                </a:solidFill>
              </a:rPr>
              <a:t>Code tracing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Secure RTP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Code tracing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RTCP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Code tracing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154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We shall download &amp; compile the source code of PJSUA.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Run the program and talk to your partner.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Use Wireshark to observe the network packets which establish the call.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07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ncent1">
  <a:themeElements>
    <a:clrScheme name="vincent1 1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99FF"/>
      </a:hlink>
      <a:folHlink>
        <a:srgbClr val="FF33CC"/>
      </a:folHlink>
    </a:clrScheme>
    <a:fontScheme name="vincent1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vincent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ncent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ncent1 3">
        <a:dk1>
          <a:srgbClr val="000000"/>
        </a:dk1>
        <a:lt1>
          <a:srgbClr val="FFFFCC"/>
        </a:lt1>
        <a:dk2>
          <a:srgbClr val="808000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ncent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ncent1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ncent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ncent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ncent1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66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ncent1 9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66FF"/>
        </a:hlink>
        <a:folHlink>
          <a:srgbClr val="FF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ncent1 10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99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ncent1 1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99FF"/>
        </a:hlink>
        <a:folHlink>
          <a:srgbClr val="FF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ncent1 1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66FF"/>
        </a:hlink>
        <a:folHlink>
          <a:srgbClr val="FF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11386</TotalTime>
  <Words>537</Words>
  <Application>Microsoft Office PowerPoint</Application>
  <PresentationFormat>A4 Paper (210x297 mm)</PresentationFormat>
  <Paragraphs>79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 Unicode MS</vt:lpstr>
      <vt:lpstr>標楷體</vt:lpstr>
      <vt:lpstr>GungsuhChe</vt:lpstr>
      <vt:lpstr>新細明體</vt:lpstr>
      <vt:lpstr>Times New Roman</vt:lpstr>
      <vt:lpstr>Verdana</vt:lpstr>
      <vt:lpstr>Webdings</vt:lpstr>
      <vt:lpstr>Wingdings</vt:lpstr>
      <vt:lpstr>vincent1</vt:lpstr>
      <vt:lpstr>IP Telephony (網際網路電話加值服務)  吳坤熹 solomon@mail.ncnu.edu.tw  National Chi Nan University</vt:lpstr>
      <vt:lpstr>VoIP vs. IPT</vt:lpstr>
      <vt:lpstr>Pre-Requisites</vt:lpstr>
      <vt:lpstr>Participation</vt:lpstr>
      <vt:lpstr>Evaluation</vt:lpstr>
      <vt:lpstr>Topics</vt:lpstr>
      <vt:lpstr>Let’s Start</vt:lpstr>
    </vt:vector>
  </TitlesOfParts>
  <Company>NCNU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 Telephony Lab</dc:title>
  <dc:creator>Solomon</dc:creator>
  <cp:lastModifiedBy>solomon</cp:lastModifiedBy>
  <cp:revision>384</cp:revision>
  <cp:lastPrinted>2016-12-25T06:23:52Z</cp:lastPrinted>
  <dcterms:created xsi:type="dcterms:W3CDTF">2002-08-14T03:01:33Z</dcterms:created>
  <dcterms:modified xsi:type="dcterms:W3CDTF">2023-07-05T05:35:19Z</dcterms:modified>
</cp:coreProperties>
</file>