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9" r:id="rId7"/>
    <p:sldId id="266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77" d="100"/>
          <a:sy n="77" d="100"/>
        </p:scale>
        <p:origin x="-8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11505-4EC2-4A04-90B2-E3DB976702E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AE8CC-D0A6-46A3-A472-FBB149DE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46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84F70-574D-4AEF-98D9-50A71A671491}" type="datetime1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D7A0-3DA8-423A-8B16-3E65031B2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6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01F6-74FD-4D7D-A4B9-961D9127F337}" type="datetime1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D7A0-3DA8-423A-8B16-3E65031B2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1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D442D-228C-44E8-B727-86F8B60A2D91}" type="datetime1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D7A0-3DA8-423A-8B16-3E65031B2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B279-FFE1-4987-9522-337C43E248B9}" type="datetime1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D7A0-3DA8-423A-8B16-3E65031B2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7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28B6C-D5A8-42F3-9E17-D7C4B638FBA4}" type="datetime1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D7A0-3DA8-423A-8B16-3E65031B2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E66E-90AF-44E0-BC61-BAEF03BBE01A}" type="datetime1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D7A0-3DA8-423A-8B16-3E65031B2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8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1FB0D-8907-4B73-9E31-29C469CB35BC}" type="datetime1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D7A0-3DA8-423A-8B16-3E65031B2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55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CD69B-015B-4A22-98B1-3D6DE36F52D2}" type="datetime1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D7A0-3DA8-423A-8B16-3E65031B2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36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D5481-7DF7-4CEA-91FC-6E958AA6A9FA}" type="datetime1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D7A0-3DA8-423A-8B16-3E65031B2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0F47-26BC-438A-BB90-78AC98E80A0C}" type="datetime1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D7A0-3DA8-423A-8B16-3E65031B2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36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20CF-23E3-4747-B8FE-56134579BD91}" type="datetime1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D7A0-3DA8-423A-8B16-3E65031B2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6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70F61-9838-4591-9EC7-1E743883000F}" type="datetime1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4D7A0-3DA8-423A-8B16-3E65031B2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20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1535" y="950976"/>
            <a:ext cx="9418330" cy="532625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跨世紀電影賞析與世代對話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sz="5300" dirty="0" smtClean="0"/>
              <a:t>Bicentennial </a:t>
            </a:r>
            <a:r>
              <a:rPr lang="en-US" altLang="zh-TW" sz="5300" dirty="0" smtClean="0"/>
              <a:t>Movies and Dialogues Across Generations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D7A0-3DA8-423A-8B16-3E65031B2B44}" type="slidenum">
              <a:rPr lang="en-US" smtClean="0"/>
              <a:t>1</a:t>
            </a:fld>
            <a:endParaRPr lang="en-US"/>
          </a:p>
        </p:txBody>
      </p:sp>
      <p:sp>
        <p:nvSpPr>
          <p:cNvPr id="3" name="文字方塊 2"/>
          <p:cNvSpPr txBox="1"/>
          <p:nvPr/>
        </p:nvSpPr>
        <p:spPr>
          <a:xfrm>
            <a:off x="3987113" y="3044168"/>
            <a:ext cx="29326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通識課程 領域歸屬</a:t>
            </a:r>
            <a:r>
              <a:rPr lang="en-US" altLang="zh-TW" dirty="0" smtClean="0"/>
              <a:t>: </a:t>
            </a:r>
            <a:r>
              <a:rPr lang="zh-TW" altLang="en-US" dirty="0" smtClean="0"/>
              <a:t>人文</a:t>
            </a:r>
            <a:r>
              <a:rPr lang="zh-TW" altLang="en-US" dirty="0" smtClean="0"/>
              <a:t>類</a:t>
            </a:r>
            <a:endParaRPr lang="en-US" altLang="zh-TW" dirty="0" smtClean="0"/>
          </a:p>
          <a:p>
            <a:r>
              <a:rPr lang="zh-TW" altLang="en-US" dirty="0"/>
              <a:t>授課教</a:t>
            </a:r>
            <a:r>
              <a:rPr lang="zh-TW" altLang="en-US" dirty="0" smtClean="0"/>
              <a:t>師</a:t>
            </a:r>
            <a:r>
              <a:rPr lang="en-US" altLang="zh-TW" dirty="0" smtClean="0"/>
              <a:t>: </a:t>
            </a:r>
            <a:r>
              <a:rPr lang="zh-TW" altLang="en-US" dirty="0" smtClean="0"/>
              <a:t>公行系 趙達瑜</a:t>
            </a:r>
            <a:endParaRPr lang="en-US" altLang="zh-TW" dirty="0" smtClean="0"/>
          </a:p>
          <a:p>
            <a:r>
              <a:rPr lang="en-US" altLang="zh-TW" i="1" dirty="0"/>
              <a:t>	</a:t>
            </a:r>
            <a:r>
              <a:rPr lang="en-US" altLang="zh-TW" i="1" dirty="0" smtClean="0"/>
              <a:t>  </a:t>
            </a:r>
            <a:r>
              <a:rPr lang="zh-TW" altLang="en-US" dirty="0" smtClean="0"/>
              <a:t>資工系</a:t>
            </a:r>
            <a:r>
              <a:rPr lang="en-US" altLang="zh-TW" dirty="0" smtClean="0"/>
              <a:t> </a:t>
            </a:r>
            <a:r>
              <a:rPr lang="zh-TW" altLang="en-US" dirty="0" smtClean="0"/>
              <a:t>吳坤熹</a:t>
            </a:r>
            <a:endParaRPr lang="en-US" altLang="zh-TW" dirty="0" smtClean="0"/>
          </a:p>
          <a:p>
            <a:r>
              <a:rPr lang="en-US" altLang="zh-TW" dirty="0" smtClean="0"/>
              <a:t>	  </a:t>
            </a:r>
            <a:r>
              <a:rPr lang="zh-TW" altLang="en-US" dirty="0" smtClean="0"/>
              <a:t>通識中心 劉明浩</a:t>
            </a:r>
            <a:endParaRPr lang="en-US" altLang="zh-TW" dirty="0" smtClean="0"/>
          </a:p>
          <a:p>
            <a:r>
              <a:rPr lang="en-US" altLang="zh-TW" dirty="0"/>
              <a:t>	</a:t>
            </a:r>
            <a:r>
              <a:rPr lang="zh-TW" altLang="en-US" dirty="0" smtClean="0"/>
              <a:t>  國比系 王曾敬梅</a:t>
            </a:r>
            <a:endParaRPr lang="zh-TW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969" y="154236"/>
            <a:ext cx="1329368" cy="199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2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課程目標</a:t>
            </a:r>
            <a:r>
              <a:rPr lang="en-US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本課程為跨領域之教學創新課程。結合校內跨院系之師資與修課學生，精選</a:t>
            </a:r>
            <a:r>
              <a:rPr lang="en-US" altLang="zh-TW" dirty="0" smtClean="0"/>
              <a:t>9</a:t>
            </a:r>
            <a:r>
              <a:rPr lang="zh-TW" altLang="en-US" dirty="0" smtClean="0"/>
              <a:t>部經典影進行分享與討論。課程中將建構多元價值觀並習得跨文化溝通原則，以及表達與簡報之技巧</a:t>
            </a:r>
            <a:r>
              <a:rPr lang="en-US" altLang="zh-TW" dirty="0" smtClean="0"/>
              <a:t>,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zh-TW" altLang="en-US" dirty="0" smtClean="0"/>
              <a:t>培養學生說故事的能力。</a:t>
            </a:r>
            <a:endParaRPr lang="en-US" altLang="zh-TW" dirty="0" smtClean="0"/>
          </a:p>
          <a:p>
            <a:r>
              <a:rPr lang="zh-TW" altLang="en-US" dirty="0" smtClean="0"/>
              <a:t>引導學生反思與關注生活中與社會各層面之議題</a:t>
            </a:r>
            <a:endParaRPr lang="en-US" altLang="zh-TW" dirty="0" smtClean="0"/>
          </a:p>
          <a:p>
            <a:r>
              <a:rPr lang="zh-TW" altLang="en-US" dirty="0" smtClean="0"/>
              <a:t>並進一步探索學習相關專業知識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D7A0-3DA8-423A-8B16-3E65031B2B44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0842" y="-3175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39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課程進行方式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跨院小組 </a:t>
            </a:r>
            <a:r>
              <a:rPr lang="en-US" altLang="zh-TW" dirty="0" smtClean="0"/>
              <a:t>(</a:t>
            </a:r>
            <a:r>
              <a:rPr lang="zh-TW" altLang="en-US" dirty="0" smtClean="0"/>
              <a:t>每組四人</a:t>
            </a:r>
            <a:r>
              <a:rPr lang="en-US" altLang="zh-TW" dirty="0" smtClean="0"/>
              <a:t>,</a:t>
            </a:r>
            <a:r>
              <a:rPr lang="zh-TW" altLang="en-US" dirty="0" smtClean="0"/>
              <a:t> 每院一人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課前小組討論</a:t>
            </a:r>
            <a:endParaRPr lang="en-US" altLang="zh-TW" dirty="0" smtClean="0"/>
          </a:p>
          <a:p>
            <a:r>
              <a:rPr lang="zh-TW" altLang="en-US" dirty="0" smtClean="0"/>
              <a:t>事前宣傳活動</a:t>
            </a:r>
            <a:endParaRPr lang="en-US" altLang="zh-TW" dirty="0" smtClean="0"/>
          </a:p>
          <a:p>
            <a:r>
              <a:rPr lang="zh-TW" altLang="en-US" dirty="0" smtClean="0"/>
              <a:t>導覽、猜謎、行動劇、有獎徵答</a:t>
            </a:r>
            <a:endParaRPr lang="en-US" altLang="zh-TW" dirty="0" smtClean="0"/>
          </a:p>
          <a:p>
            <a:r>
              <a:rPr lang="zh-TW" altLang="en-US" dirty="0" smtClean="0"/>
              <a:t>影片觀賞 </a:t>
            </a:r>
            <a:r>
              <a:rPr lang="en-US" altLang="zh-TW" smtClean="0"/>
              <a:t>( &lt; 2hr )</a:t>
            </a:r>
            <a:endParaRPr lang="en-US" altLang="zh-TW" dirty="0" smtClean="0"/>
          </a:p>
          <a:p>
            <a:r>
              <a:rPr lang="zh-TW" altLang="en-US" dirty="0" smtClean="0"/>
              <a:t>心得分享</a:t>
            </a:r>
            <a:endParaRPr lang="en-US" altLang="zh-TW" dirty="0" smtClean="0"/>
          </a:p>
          <a:p>
            <a:r>
              <a:rPr lang="zh-TW" altLang="en-US" dirty="0" smtClean="0"/>
              <a:t>課後回饋 </a:t>
            </a:r>
            <a:r>
              <a:rPr lang="en-US" altLang="zh-TW" dirty="0" smtClean="0"/>
              <a:t>(online form. </a:t>
            </a:r>
            <a:r>
              <a:rPr lang="zh-TW" altLang="en-US" dirty="0" smtClean="0"/>
              <a:t>若請假亦須自行觀看影片後補繳</a:t>
            </a:r>
            <a:r>
              <a:rPr lang="en-US" altLang="zh-TW" dirty="0" smtClean="0"/>
              <a:t>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D7A0-3DA8-423A-8B16-3E65031B2B44}" type="slidenum">
              <a:rPr lang="en-US" smtClean="0"/>
              <a:t>3</a:t>
            </a:fld>
            <a:endParaRPr lang="en-US"/>
          </a:p>
        </p:txBody>
      </p:sp>
      <p:pic>
        <p:nvPicPr>
          <p:cNvPr id="3074" name="Picture 2" descr="圖像裡可能有4 個人、大家坐著和室內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042" y="1690688"/>
            <a:ext cx="3884785" cy="2913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2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課後回饋單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這部影片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我看過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有聽過沒看過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聽過，但和我想的很不一樣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聽都沒聽過</a:t>
            </a:r>
            <a:endParaRPr lang="en-US" altLang="zh-TW" dirty="0" smtClean="0"/>
          </a:p>
          <a:p>
            <a:r>
              <a:rPr lang="zh-TW" altLang="en-US" dirty="0" smtClean="0"/>
              <a:t>好不好看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我會推薦朋友看這部影片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我會再看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看一次就夠了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看一次就太多了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>
                <a:solidFill>
                  <a:srgbClr val="7030A0"/>
                </a:solidFill>
              </a:rPr>
              <a:t>印象最深刻的一句話</a:t>
            </a:r>
            <a:endParaRPr lang="en-US" altLang="zh-TW" dirty="0">
              <a:solidFill>
                <a:srgbClr val="7030A0"/>
              </a:solidFill>
            </a:endParaRPr>
          </a:p>
          <a:p>
            <a:r>
              <a:rPr lang="zh-TW" altLang="en-US" dirty="0"/>
              <a:t>印象最深刻的一</a:t>
            </a:r>
            <a:r>
              <a:rPr lang="zh-TW" altLang="en-US" dirty="0" smtClean="0"/>
              <a:t>幕</a:t>
            </a:r>
            <a:endParaRPr lang="en-US" altLang="zh-TW" dirty="0" smtClean="0"/>
          </a:p>
          <a:p>
            <a:r>
              <a:rPr lang="zh-TW" altLang="en-US" dirty="0" smtClean="0"/>
              <a:t>你有什麼感想</a:t>
            </a:r>
            <a:endParaRPr lang="en-US" altLang="zh-TW" dirty="0" smtClean="0"/>
          </a:p>
          <a:p>
            <a:r>
              <a:rPr lang="zh-TW" altLang="en-US" dirty="0" smtClean="0"/>
              <a:t>你學到什麼</a:t>
            </a:r>
            <a:endParaRPr lang="en-US" altLang="zh-TW" dirty="0" smtClean="0"/>
          </a:p>
          <a:p>
            <a:r>
              <a:rPr lang="zh-TW" altLang="en-US" dirty="0" smtClean="0"/>
              <a:t>你有什麼收獲</a:t>
            </a:r>
            <a:endParaRPr lang="en-US" altLang="zh-TW" dirty="0" smtClean="0"/>
          </a:p>
          <a:p>
            <a:r>
              <a:rPr lang="zh-TW" altLang="en-US" dirty="0" smtClean="0"/>
              <a:t>你覺得這個故事要告訴我們什麼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你覺得這組的宣傳說明</a:t>
            </a:r>
            <a:r>
              <a:rPr lang="en-US" altLang="zh-TW" dirty="0" smtClean="0"/>
              <a:t>,</a:t>
            </a:r>
            <a:r>
              <a:rPr lang="zh-TW" altLang="en-US" dirty="0" smtClean="0"/>
              <a:t> 優點及特色為何</a:t>
            </a:r>
            <a:r>
              <a:rPr lang="en-US" altLang="zh-TW" dirty="0" smtClean="0"/>
              <a:t>? </a:t>
            </a:r>
            <a:r>
              <a:rPr lang="zh-TW" altLang="en-US" dirty="0" smtClean="0"/>
              <a:t>有什麼要加強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有沒有哪一句話是你在課堂上沒時間</a:t>
            </a:r>
            <a:r>
              <a:rPr lang="en-US" altLang="zh-TW" dirty="0" smtClean="0"/>
              <a:t>(</a:t>
            </a:r>
            <a:r>
              <a:rPr lang="zh-TW" altLang="en-US" dirty="0" smtClean="0"/>
              <a:t>或不敢講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你覺得小組討論時間是否太短</a:t>
            </a:r>
            <a:r>
              <a:rPr lang="en-US" altLang="zh-TW" dirty="0" smtClean="0"/>
              <a:t>?</a:t>
            </a:r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D7A0-3DA8-423A-8B16-3E65031B2B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2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教學進度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規則說明及分組</a:t>
            </a:r>
            <a:endParaRPr lang="en-US" altLang="zh-TW" dirty="0" smtClean="0"/>
          </a:p>
          <a:p>
            <a:pPr lvl="1"/>
            <a:r>
              <a:rPr lang="zh-TW" altLang="en-US" dirty="0" smtClean="0">
                <a:solidFill>
                  <a:srgbClr val="7030A0"/>
                </a:solidFill>
              </a:rPr>
              <a:t>第五週時提交選片說明</a:t>
            </a:r>
            <a:endParaRPr lang="en-US" altLang="zh-TW" dirty="0" smtClean="0">
              <a:solidFill>
                <a:srgbClr val="7030A0"/>
              </a:solidFill>
            </a:endParaRPr>
          </a:p>
          <a:p>
            <a:pPr lvl="1"/>
            <a:r>
              <a:rPr lang="en-US" altLang="zh-TW" dirty="0" smtClean="0"/>
              <a:t>Facebook Group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教師選片</a:t>
            </a:r>
            <a:r>
              <a:rPr lang="en-US" altLang="zh-TW" dirty="0" smtClean="0"/>
              <a:t>: </a:t>
            </a:r>
            <a:r>
              <a:rPr lang="zh-TW" altLang="en-US" dirty="0" smtClean="0"/>
              <a:t>熊麻吉</a:t>
            </a:r>
            <a:r>
              <a:rPr lang="en-US" altLang="zh-TW" dirty="0" smtClean="0"/>
              <a:t>2 - </a:t>
            </a:r>
            <a:r>
              <a:rPr lang="zh-TW" altLang="en-US" dirty="0"/>
              <a:t>趙達瑜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分組討論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民</a:t>
            </a:r>
            <a:r>
              <a:rPr lang="zh-TW" altLang="en-US" dirty="0"/>
              <a:t>族誌影展</a:t>
            </a:r>
            <a:r>
              <a:rPr lang="en-US" altLang="zh-TW" dirty="0"/>
              <a:t>: </a:t>
            </a:r>
            <a:r>
              <a:rPr lang="zh-TW" altLang="en-US" dirty="0"/>
              <a:t>橙蜜香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民族誌影展</a:t>
            </a:r>
            <a:r>
              <a:rPr lang="en-US" altLang="zh-TW" dirty="0"/>
              <a:t>: </a:t>
            </a:r>
            <a:r>
              <a:rPr lang="zh-TW" altLang="en-US" dirty="0"/>
              <a:t>祝我好好孕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學生選片</a:t>
            </a:r>
            <a:r>
              <a:rPr lang="en-US" altLang="zh-TW" dirty="0"/>
              <a:t>1 -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分組討論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學生選片</a:t>
            </a:r>
            <a:r>
              <a:rPr lang="en-US" altLang="zh-TW" dirty="0"/>
              <a:t>2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分組討論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zh-TW" altLang="en-US" dirty="0" smtClean="0"/>
              <a:t>學生選片</a:t>
            </a:r>
            <a:r>
              <a:rPr lang="en-US" altLang="zh-TW" dirty="0" smtClean="0"/>
              <a:t>3 -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zh-TW" altLang="en-US" dirty="0"/>
              <a:t>分組討論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 startAt="10"/>
            </a:pPr>
            <a:r>
              <a:rPr lang="zh-TW" altLang="en-US" dirty="0" smtClean="0"/>
              <a:t>學生選片</a:t>
            </a:r>
            <a:r>
              <a:rPr lang="en-US" altLang="zh-TW" dirty="0" smtClean="0"/>
              <a:t>4 -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zh-TW" altLang="en-US" dirty="0"/>
              <a:t>分組討論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 startAt="10"/>
            </a:pPr>
            <a:r>
              <a:rPr lang="zh-TW" altLang="en-US" dirty="0" smtClean="0"/>
              <a:t>學</a:t>
            </a:r>
            <a:r>
              <a:rPr lang="zh-TW" altLang="en-US" dirty="0"/>
              <a:t>生選</a:t>
            </a:r>
            <a:r>
              <a:rPr lang="zh-TW" altLang="en-US" dirty="0" smtClean="0"/>
              <a:t>片</a:t>
            </a:r>
            <a:r>
              <a:rPr lang="en-US" altLang="zh-TW" dirty="0" smtClean="0"/>
              <a:t>5 -</a:t>
            </a:r>
            <a:endParaRPr lang="en-US" dirty="0" smtClean="0"/>
          </a:p>
          <a:p>
            <a:pPr marL="514350" indent="-514350">
              <a:buFont typeface="+mj-lt"/>
              <a:buAutoNum type="arabicPeriod" startAt="10"/>
            </a:pPr>
            <a:r>
              <a:rPr lang="zh-TW" altLang="en-US" dirty="0"/>
              <a:t>分組討</a:t>
            </a:r>
            <a:r>
              <a:rPr lang="zh-TW" altLang="en-US" dirty="0" smtClean="0"/>
              <a:t>論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 startAt="10"/>
            </a:pPr>
            <a:r>
              <a:rPr lang="zh-TW" altLang="en-US" dirty="0" smtClean="0"/>
              <a:t>學生選片</a:t>
            </a:r>
            <a:r>
              <a:rPr lang="en-US" altLang="zh-TW" dirty="0" smtClean="0"/>
              <a:t>6 - 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zh-TW" altLang="en-US" dirty="0"/>
              <a:t>分組討論</a:t>
            </a:r>
            <a:r>
              <a:rPr lang="zh-TW" altLang="en-US" dirty="0" smtClean="0">
                <a:solidFill>
                  <a:schemeClr val="bg1"/>
                </a:solidFill>
              </a:rPr>
              <a:t>漢娜鄂蘭 真理無懼</a:t>
            </a:r>
            <a:endParaRPr lang="en-US" altLang="zh-TW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 startAt="10"/>
            </a:pPr>
            <a:r>
              <a:rPr lang="zh-TW" altLang="en-US" dirty="0" smtClean="0"/>
              <a:t>期末成果發表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D7A0-3DA8-423A-8B16-3E65031B2B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7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</a:t>
            </a:r>
            <a:r>
              <a:rPr lang="zh-TW" altLang="en-US" dirty="0" smtClean="0"/>
              <a:t>專區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D7A0-3DA8-423A-8B16-3E65031B2B44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520" y="1808427"/>
            <a:ext cx="6673697" cy="4913048"/>
          </a:xfrm>
          <a:prstGeom prst="rect">
            <a:avLst/>
          </a:prstGeom>
        </p:spPr>
      </p:pic>
      <p:pic>
        <p:nvPicPr>
          <p:cNvPr id="1026" name="Picture 2" descr="https://zxing.org/w/chart?cht=qr&amp;chs=350x350&amp;chld=L&amp;choe=UTF-8&amp;chl=https%3A%2F%2Fwww.facebook.com%2Fgroups%2F532753174133601%2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133" y="1825625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90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Time &amp; Place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Wed 09:10-12:00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圖書館大團體視聽室 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strike="sngStrik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每堂課的時間分配（</a:t>
            </a:r>
            <a:r>
              <a:rPr lang="en-US" altLang="zh-TW" dirty="0"/>
              <a:t>09:10-12:00 </a:t>
            </a:r>
            <a:r>
              <a:rPr lang="zh-TW" altLang="en-US" dirty="0"/>
              <a:t>共</a:t>
            </a:r>
            <a:r>
              <a:rPr lang="en-US" altLang="zh-TW" dirty="0"/>
              <a:t>170</a:t>
            </a:r>
            <a:r>
              <a:rPr lang="zh-TW" altLang="en-US" dirty="0"/>
              <a:t>分鐘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講</a:t>
            </a:r>
            <a:r>
              <a:rPr lang="zh-TW" altLang="en-US" dirty="0"/>
              <a:t>解</a:t>
            </a:r>
            <a:r>
              <a:rPr lang="en-US" altLang="zh-TW" dirty="0"/>
              <a:t>5</a:t>
            </a:r>
            <a:r>
              <a:rPr lang="en-US" altLang="en-US" dirty="0"/>
              <a:t>min</a:t>
            </a:r>
          </a:p>
          <a:p>
            <a:pPr lvl="1"/>
            <a:r>
              <a:rPr lang="zh-TW" altLang="en-US" dirty="0" smtClean="0"/>
              <a:t>播</a:t>
            </a:r>
            <a:r>
              <a:rPr lang="zh-TW" altLang="en-US" dirty="0"/>
              <a:t>電影</a:t>
            </a:r>
            <a:r>
              <a:rPr lang="en-US" altLang="zh-TW" dirty="0"/>
              <a:t>100</a:t>
            </a:r>
            <a:r>
              <a:rPr lang="en-US" altLang="en-US" dirty="0"/>
              <a:t>min</a:t>
            </a:r>
          </a:p>
          <a:p>
            <a:pPr lvl="1"/>
            <a:r>
              <a:rPr lang="zh-TW" altLang="en-US" dirty="0" smtClean="0"/>
              <a:t>寫</a:t>
            </a:r>
            <a:r>
              <a:rPr lang="zh-TW" altLang="en-US" dirty="0"/>
              <a:t>意見單 </a:t>
            </a:r>
            <a:r>
              <a:rPr lang="en-US" altLang="zh-TW" dirty="0"/>
              <a:t>+</a:t>
            </a:r>
            <a:r>
              <a:rPr lang="en-US" altLang="en-US" dirty="0"/>
              <a:t> </a:t>
            </a:r>
            <a:r>
              <a:rPr lang="zh-TW" altLang="en-US" dirty="0"/>
              <a:t>休息</a:t>
            </a:r>
            <a:r>
              <a:rPr lang="en-US" altLang="zh-TW" dirty="0"/>
              <a:t>5</a:t>
            </a:r>
            <a:r>
              <a:rPr lang="en-US" altLang="en-US" dirty="0"/>
              <a:t>min</a:t>
            </a:r>
          </a:p>
          <a:p>
            <a:pPr lvl="1"/>
            <a:r>
              <a:rPr lang="zh-TW" altLang="en-US" dirty="0" smtClean="0"/>
              <a:t>分</a:t>
            </a:r>
            <a:r>
              <a:rPr lang="zh-TW" altLang="en-US" dirty="0"/>
              <a:t>組討論</a:t>
            </a:r>
            <a:r>
              <a:rPr lang="en-US" altLang="zh-TW" dirty="0"/>
              <a:t>5+25</a:t>
            </a:r>
            <a:r>
              <a:rPr lang="en-US" altLang="en-US" dirty="0"/>
              <a:t>min (5:</a:t>
            </a:r>
            <a:r>
              <a:rPr lang="zh-TW" altLang="en-US" dirty="0"/>
              <a:t>我們這組覺得本片有什麼值得注意之處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 smtClean="0"/>
              <a:t>心</a:t>
            </a:r>
            <a:r>
              <a:rPr lang="zh-TW" altLang="en-US" dirty="0"/>
              <a:t>得分享</a:t>
            </a:r>
            <a:r>
              <a:rPr lang="en-US" altLang="zh-TW" dirty="0"/>
              <a:t>20</a:t>
            </a:r>
            <a:r>
              <a:rPr lang="en-US" altLang="en-US" dirty="0"/>
              <a:t>min (</a:t>
            </a:r>
            <a:r>
              <a:rPr lang="zh-TW" altLang="en-US" dirty="0"/>
              <a:t>由各組來主持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 smtClean="0"/>
              <a:t>教</a:t>
            </a:r>
            <a:r>
              <a:rPr lang="zh-TW" altLang="en-US" dirty="0"/>
              <a:t>師評述</a:t>
            </a:r>
            <a:r>
              <a:rPr lang="en-US" altLang="zh-TW" dirty="0"/>
              <a:t>5</a:t>
            </a:r>
            <a:r>
              <a:rPr lang="en-US" altLang="en-US" dirty="0"/>
              <a:t>min</a:t>
            </a:r>
          </a:p>
          <a:p>
            <a:pPr lvl="1"/>
            <a:r>
              <a:rPr lang="zh-TW" altLang="en-US" dirty="0" smtClean="0"/>
              <a:t>下</a:t>
            </a:r>
            <a:r>
              <a:rPr lang="zh-TW" altLang="en-US" dirty="0"/>
              <a:t>周預告</a:t>
            </a:r>
            <a:r>
              <a:rPr lang="en-US" altLang="zh-TW" dirty="0"/>
              <a:t>5</a:t>
            </a:r>
            <a:r>
              <a:rPr lang="en-US" altLang="en-US" dirty="0"/>
              <a:t>min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D7A0-3DA8-423A-8B16-3E65031B2B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1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評量方式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分組討論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選片說明 </a:t>
            </a:r>
            <a:r>
              <a:rPr lang="en-US" altLang="zh-TW" dirty="0" smtClean="0"/>
              <a:t>30%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討論過程</a:t>
            </a:r>
            <a:r>
              <a:rPr lang="en-US" altLang="zh-TW" dirty="0" smtClean="0"/>
              <a:t>,</a:t>
            </a:r>
            <a:r>
              <a:rPr lang="zh-TW" altLang="en-US" dirty="0" smtClean="0"/>
              <a:t> 跨領域的溝通如何進行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組員互評 </a:t>
            </a:r>
            <a:r>
              <a:rPr lang="en-US" altLang="zh-TW" dirty="0" smtClean="0"/>
              <a:t>25%</a:t>
            </a:r>
          </a:p>
          <a:p>
            <a:r>
              <a:rPr lang="zh-TW" altLang="en-US" dirty="0" smtClean="0"/>
              <a:t>課堂參與 </a:t>
            </a:r>
            <a:r>
              <a:rPr lang="en-US" altLang="zh-TW" dirty="0" smtClean="0"/>
              <a:t>30% (</a:t>
            </a:r>
            <a:r>
              <a:rPr lang="zh-TW" altLang="en-US" dirty="0" smtClean="0"/>
              <a:t>不來要請假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回饋單 </a:t>
            </a:r>
            <a:r>
              <a:rPr lang="en-US" altLang="zh-TW" dirty="0" smtClean="0"/>
              <a:t>15%</a:t>
            </a:r>
          </a:p>
          <a:p>
            <a:r>
              <a:rPr lang="zh-TW" altLang="en-US" dirty="0" smtClean="0"/>
              <a:t>心得分享 </a:t>
            </a:r>
            <a:r>
              <a:rPr lang="en-US" altLang="zh-TW" dirty="0" smtClean="0"/>
              <a:t>(bonus)</a:t>
            </a:r>
          </a:p>
          <a:p>
            <a:r>
              <a:rPr lang="en-US" altLang="zh-TW" dirty="0" smtClean="0"/>
              <a:t>(X) </a:t>
            </a:r>
            <a:r>
              <a:rPr lang="zh-TW" altLang="en-US" strike="sngStrike" dirty="0" smtClean="0"/>
              <a:t>期中考試</a:t>
            </a:r>
            <a:endParaRPr lang="en-US" altLang="zh-TW" strike="sngStrike" dirty="0" smtClean="0"/>
          </a:p>
          <a:p>
            <a:pPr lvl="1"/>
            <a:r>
              <a:rPr lang="zh-TW" altLang="en-US" dirty="0" smtClean="0"/>
              <a:t>背誦性題目</a:t>
            </a:r>
            <a:r>
              <a:rPr lang="en-US" altLang="zh-TW" dirty="0" smtClean="0"/>
              <a:t>? </a:t>
            </a:r>
            <a:r>
              <a:rPr lang="zh-TW" altLang="en-US" dirty="0" smtClean="0"/>
              <a:t>可上網查資料</a:t>
            </a:r>
            <a:r>
              <a:rPr lang="en-US" altLang="zh-TW" dirty="0" smtClean="0"/>
              <a:t>?</a:t>
            </a:r>
          </a:p>
          <a:p>
            <a:pPr lvl="1"/>
            <a:r>
              <a:rPr lang="zh-TW" altLang="en-US" dirty="0" smtClean="0"/>
              <a:t>精熟</a:t>
            </a:r>
            <a:endParaRPr lang="en-US" altLang="zh-TW" dirty="0" smtClean="0"/>
          </a:p>
          <a:p>
            <a:r>
              <a:rPr lang="en-US" altLang="zh-TW" strike="sngStrike" dirty="0" smtClean="0"/>
              <a:t>(optional) </a:t>
            </a:r>
            <a:r>
              <a:rPr lang="zh-TW" altLang="en-US" strike="sngStrike" dirty="0" smtClean="0"/>
              <a:t>期末展覽</a:t>
            </a:r>
            <a:endParaRPr lang="en-US" altLang="zh-TW" strike="sngStrike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4D7A0-3DA8-423A-8B16-3E65031B2B4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7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756</Words>
  <Application>Microsoft Office PowerPoint</Application>
  <PresentationFormat>Custom</PresentationFormat>
  <Paragraphs>92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跨世紀電影賞析與世代對話    Bicentennial Movies and Dialogues Across Generations</vt:lpstr>
      <vt:lpstr>課程目標Course objectives</vt:lpstr>
      <vt:lpstr>課程進行方式</vt:lpstr>
      <vt:lpstr>課後回饋單</vt:lpstr>
      <vt:lpstr>教學進度</vt:lpstr>
      <vt:lpstr>Facebook專區</vt:lpstr>
      <vt:lpstr>Time &amp; Place</vt:lpstr>
      <vt:lpstr>評量方式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跨世紀電影賞析與世代對話  Bicentennial Movies and Dialogs Across Generations</dc:title>
  <dc:creator>solomon</dc:creator>
  <cp:lastModifiedBy>solomon</cp:lastModifiedBy>
  <cp:revision>34</cp:revision>
  <dcterms:created xsi:type="dcterms:W3CDTF">2019-04-17T03:48:14Z</dcterms:created>
  <dcterms:modified xsi:type="dcterms:W3CDTF">2020-09-16T03:12:08Z</dcterms:modified>
</cp:coreProperties>
</file>