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3" r:id="rId3"/>
    <p:sldId id="257" r:id="rId4"/>
    <p:sldId id="273" r:id="rId5"/>
    <p:sldId id="276" r:id="rId6"/>
    <p:sldId id="289" r:id="rId7"/>
    <p:sldId id="283" r:id="rId8"/>
    <p:sldId id="258" r:id="rId9"/>
    <p:sldId id="280" r:id="rId10"/>
    <p:sldId id="281" r:id="rId11"/>
    <p:sldId id="264" r:id="rId12"/>
    <p:sldId id="282" r:id="rId13"/>
    <p:sldId id="266" r:id="rId14"/>
    <p:sldId id="274" r:id="rId15"/>
    <p:sldId id="275" r:id="rId16"/>
    <p:sldId id="265" r:id="rId17"/>
    <p:sldId id="267" r:id="rId18"/>
    <p:sldId id="284" r:id="rId19"/>
    <p:sldId id="285" r:id="rId20"/>
    <p:sldId id="277" r:id="rId21"/>
    <p:sldId id="286" r:id="rId22"/>
    <p:sldId id="287" r:id="rId23"/>
    <p:sldId id="288" r:id="rId24"/>
    <p:sldId id="278" r:id="rId25"/>
    <p:sldId id="279" r:id="rId26"/>
    <p:sldId id="259" r:id="rId27"/>
    <p:sldId id="261" r:id="rId28"/>
    <p:sldId id="260" r:id="rId29"/>
    <p:sldId id="262" r:id="rId30"/>
    <p:sldId id="268" r:id="rId31"/>
    <p:sldId id="269" r:id="rId32"/>
    <p:sldId id="270" r:id="rId33"/>
    <p:sldId id="271" r:id="rId34"/>
    <p:sldId id="27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7994" autoAdjust="0"/>
  </p:normalViewPr>
  <p:slideViewPr>
    <p:cSldViewPr snapToGrid="0">
      <p:cViewPr varScale="1">
        <p:scale>
          <a:sx n="77" d="100"/>
          <a:sy n="77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76492-3B1B-488A-906D-0EB2904BE5A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7793-9A6E-4995-87B2-3943A417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2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Visual</a:t>
            </a:r>
            <a:r>
              <a:rPr lang="en-US" baseline="0" dirty="0" smtClean="0"/>
              <a:t> Studio, MyDLL.LIB handles </a:t>
            </a:r>
            <a:r>
              <a:rPr lang="en-US" baseline="0" dirty="0" err="1" smtClean="0"/>
              <a:t>dlopen</a:t>
            </a:r>
            <a:r>
              <a:rPr lang="en-US" baseline="0" dirty="0" smtClean="0"/>
              <a:t>() and </a:t>
            </a:r>
            <a:r>
              <a:rPr lang="en-US" baseline="0" dirty="0" err="1" smtClean="0"/>
              <a:t>dlsym</a:t>
            </a:r>
            <a:r>
              <a:rPr lang="en-US" baseline="0" dirty="0" smtClean="0"/>
              <a:t>().</a:t>
            </a:r>
          </a:p>
          <a:p>
            <a:r>
              <a:rPr lang="en-US" baseline="0" dirty="0" smtClean="0"/>
              <a:t>Client - MyDLL.LIB - MyDLL.dll</a:t>
            </a:r>
          </a:p>
          <a:p>
            <a:r>
              <a:rPr lang="en-US" baseline="0" dirty="0" smtClean="0"/>
              <a:t>On Unix, your Client interacts with .so directly, so it must handle </a:t>
            </a:r>
            <a:r>
              <a:rPr lang="en-US" baseline="0" dirty="0" err="1" smtClean="0"/>
              <a:t>dlopen</a:t>
            </a:r>
            <a:r>
              <a:rPr lang="en-US" baseline="0" dirty="0" smtClean="0"/>
              <a:t>() and </a:t>
            </a:r>
            <a:r>
              <a:rPr lang="en-US" baseline="0" dirty="0" err="1" smtClean="0"/>
              <a:t>dlsym</a:t>
            </a:r>
            <a:r>
              <a:rPr lang="en-US" baseline="0" dirty="0" smtClean="0"/>
              <a:t>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F7793-9A6E-4995-87B2-3943A417F1F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6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AC0B-CAB7-4511-AC4B-9C5C6871644E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1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6493-B98A-48E2-A23C-1CA856AB6C2C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55B2-C57A-4BC6-9F52-33A509B1EA0D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7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5AE6-DAF1-4483-9881-FCA25BDB61A4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7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39E2-ADD4-4174-AED8-BB085F556073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F523-56EE-4F86-AFAB-1D481D0DDA07}" type="datetime1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07D2-97EB-4DA2-81F6-72403A894081}" type="datetime1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C4AA-5919-44E3-9487-D6777091895D}" type="datetime1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8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88E6-487B-4601-A06D-8FD6A012E7DF}" type="datetime1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4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16E2-5117-4C82-8A76-662BA4B6F2F6}" type="datetime1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7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57C5-326B-4049-9101-9FE64152C0E7}" type="datetime1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9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946A-8CC2-4617-8E57-D5A1B79C663A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B0D3-8EA8-49A2-99E2-E90D28ED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ragma_once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ragma_once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cpp/build/walkthrough-creating-and-using-a-static-library-cpp?view=vs-2017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cpp/build/walkthrough-creating-and-using-a-dynamic-link-library-cpp?view=vs-2017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</a:t>
            </a:r>
            <a:br>
              <a:rPr lang="en-US" dirty="0" smtClean="0"/>
            </a:br>
            <a:r>
              <a:rPr lang="en-US" dirty="0" smtClean="0"/>
              <a:t>Visual C++ Compiler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Organizing Your Program Code (P.403)</a:t>
            </a:r>
            <a:endParaRPr lang="zh-TW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Ex8_13: Distribute the code among several files. (P.401)</a:t>
            </a:r>
          </a:p>
          <a:p>
            <a:r>
              <a:rPr lang="en-US" altLang="zh-TW" smtClean="0"/>
              <a:t>This make it easy for you if you want to re-use any code from existing files in a new project.</a:t>
            </a:r>
          </a:p>
          <a:p>
            <a:pPr lvl="1"/>
            <a:r>
              <a:rPr lang="en-US" altLang="zh-TW" smtClean="0"/>
              <a:t>.h - class definition</a:t>
            </a:r>
          </a:p>
          <a:p>
            <a:pPr lvl="2"/>
            <a:r>
              <a:rPr lang="en-US" altLang="zh-TW" smtClean="0"/>
              <a:t>data members</a:t>
            </a:r>
          </a:p>
          <a:p>
            <a:pPr lvl="2"/>
            <a:r>
              <a:rPr lang="en-US" altLang="zh-TW" smtClean="0"/>
              <a:t>function prototypes</a:t>
            </a:r>
          </a:p>
          <a:p>
            <a:pPr lvl="1"/>
            <a:r>
              <a:rPr lang="en-US" altLang="zh-TW" smtClean="0"/>
              <a:t>.cpp - class implementation</a:t>
            </a:r>
            <a:endParaRPr lang="zh-TW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42B5DF-25CF-4CE3-B69E-F6166EFF3DD5}" type="slidenum">
              <a:rPr kumimoji="0" lang="en-US" altLang="zh-TW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000"/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3644900"/>
            <a:ext cx="22764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75889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#define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26261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#define N      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>
                <a:solidFill>
                  <a:srgbClr val="00B0F0"/>
                </a:solidFill>
              </a:rPr>
              <a:t>N</a:t>
            </a:r>
            <a:r>
              <a:rPr lang="en-US" dirty="0"/>
              <a:t>; ++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>
                <a:solidFill>
                  <a:srgbClr val="00B0F0"/>
                </a:solidFill>
              </a:rPr>
              <a:t>N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>
                <a:solidFill>
                  <a:srgbClr val="00B0F0"/>
                </a:solidFill>
              </a:rPr>
              <a:t>6</a:t>
            </a:r>
            <a:r>
              <a:rPr lang="en-US" dirty="0"/>
              <a:t>; ++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>
                <a:solidFill>
                  <a:srgbClr val="00B0F0"/>
                </a:solidFill>
              </a:rPr>
              <a:t>6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#define N 10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ifdef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DEBUG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("[DEBUG] ");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endif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("%d\n", N);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 /E /DEBUG </a:t>
            </a:r>
            <a:r>
              <a:rPr lang="en-US" dirty="0" err="1" smtClean="0"/>
              <a:t>a.c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equivalent to “clang -E -DDEBUG </a:t>
            </a:r>
            <a:r>
              <a:rPr lang="en-US" dirty="0" err="1" smtClean="0"/>
              <a:t>a.c</a:t>
            </a:r>
            <a:r>
              <a:rPr lang="en-US" dirty="0" smtClean="0"/>
              <a:t>” </a:t>
            </a:r>
            <a:r>
              <a:rPr lang="en-US" smtClean="0"/>
              <a:t>on Unix.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4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794000" cy="1325563"/>
          </a:xfrm>
        </p:spPr>
        <p:txBody>
          <a:bodyPr/>
          <a:lstStyle/>
          <a:p>
            <a:r>
              <a:rPr lang="en-US" dirty="0" smtClean="0"/>
              <a:t>#include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add.c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gcd.c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add(24, 36);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j = </a:t>
            </a:r>
            <a:r>
              <a:rPr lang="en-US" dirty="0" err="1"/>
              <a:t>gcd</a:t>
            </a:r>
            <a:r>
              <a:rPr lang="en-US" dirty="0"/>
              <a:t>(24, 36);</a:t>
            </a:r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644525"/>
            <a:ext cx="5181600" cy="1641475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add(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y) {</a:t>
            </a:r>
          </a:p>
          <a:p>
            <a:pPr marL="0" indent="0">
              <a:buNone/>
            </a:pPr>
            <a:r>
              <a:rPr lang="en-US" dirty="0"/>
              <a:t>    return x + y;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172200" y="3149600"/>
            <a:ext cx="5181600" cy="302736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y) {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=y; </a:t>
            </a:r>
            <a:r>
              <a:rPr lang="en-US" dirty="0" err="1"/>
              <a:t>i</a:t>
            </a:r>
            <a:r>
              <a:rPr lang="en-US" dirty="0"/>
              <a:t>&gt;=1; --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if ( x % </a:t>
            </a:r>
            <a:r>
              <a:rPr lang="en-US" dirty="0" err="1"/>
              <a:t>i</a:t>
            </a:r>
            <a:r>
              <a:rPr lang="en-US" dirty="0"/>
              <a:t> == 0 &amp;&amp; y % </a:t>
            </a:r>
            <a:r>
              <a:rPr lang="en-US" dirty="0" err="1"/>
              <a:t>i</a:t>
            </a:r>
            <a:r>
              <a:rPr lang="en-US" dirty="0"/>
              <a:t> == 0)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return -1;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172200" y="215900"/>
            <a:ext cx="13970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add.c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172200" y="2720975"/>
            <a:ext cx="13970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gcd.c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3429000" y="1465263"/>
            <a:ext cx="2743200" cy="54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 flipV="1">
            <a:off x="3429000" y="2565400"/>
            <a:ext cx="2743200" cy="2097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267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0" y="0"/>
            <a:ext cx="5689600" cy="1325563"/>
          </a:xfrm>
        </p:spPr>
        <p:txBody>
          <a:bodyPr/>
          <a:lstStyle/>
          <a:p>
            <a:r>
              <a:rPr lang="en-US" dirty="0" smtClean="0"/>
              <a:t>The 3 Files Are Merged Before Being Compiled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6900"/>
            <a:ext cx="8648700" cy="61245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 + y;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=y;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&gt;=1; --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 x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 &amp;&amp; 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-1;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add(24, 36);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(24, 36);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macro processor</a:t>
            </a:r>
            <a:r>
              <a:rPr lang="en-US" dirty="0" smtClean="0"/>
              <a:t> simply merges them, without checking syntax correctness.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#include "gcd.1"</a:t>
            </a:r>
          </a:p>
          <a:p>
            <a:pPr marL="0" indent="0">
              <a:buNone/>
            </a:pPr>
            <a:r>
              <a:rPr lang="en-US" dirty="0"/>
              <a:t>#include "gcd.2"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j = </a:t>
            </a:r>
            <a:r>
              <a:rPr lang="en-US" dirty="0" err="1"/>
              <a:t>gcd</a:t>
            </a:r>
            <a:r>
              <a:rPr lang="en-US" dirty="0"/>
              <a:t>(24, 36</a:t>
            </a:r>
            <a:r>
              <a:rPr lang="en-US" dirty="0" smtClean="0"/>
              <a:t>);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172200" y="4635500"/>
            <a:ext cx="5181600" cy="154146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         return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return -1;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172200" y="1725613"/>
            <a:ext cx="5181600" cy="157638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y) {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=y; </a:t>
            </a:r>
            <a:r>
              <a:rPr lang="en-US" dirty="0" err="1"/>
              <a:t>i</a:t>
            </a:r>
            <a:r>
              <a:rPr lang="en-US" dirty="0"/>
              <a:t>&gt;=1; --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if ( x % </a:t>
            </a:r>
            <a:r>
              <a:rPr lang="en-US" dirty="0" err="1"/>
              <a:t>i</a:t>
            </a:r>
            <a:r>
              <a:rPr lang="en-US" dirty="0"/>
              <a:t> == 0 &amp;&amp; y % </a:t>
            </a:r>
            <a:r>
              <a:rPr lang="en-US" dirty="0" err="1"/>
              <a:t>i</a:t>
            </a:r>
            <a:r>
              <a:rPr lang="en-US" dirty="0"/>
              <a:t> == 0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3365500" y="2654300"/>
            <a:ext cx="2806700" cy="2751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 flipV="1">
            <a:off x="3365500" y="2120900"/>
            <a:ext cx="2806700" cy="39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2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1010" y="0"/>
            <a:ext cx="1680990" cy="1325563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ifdef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9320"/>
            <a:ext cx="9771043" cy="59676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define OS "Unix"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defined(_WIN32) || defined(WIN32)    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either 32-bit or 64-bit */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define OS "Windows"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OS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Preprocessor Wrapper  (Chapter 9, P.414)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DATE_H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Date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 DATE_H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prevents headers from being included more than once.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#</a:t>
            </a:r>
            <a:r>
              <a:rPr lang="en-US" altLang="zh-TW" dirty="0" err="1" smtClean="0"/>
              <a:t>ifdef</a:t>
            </a:r>
            <a:r>
              <a:rPr lang="en-US" altLang="zh-TW" dirty="0" smtClean="0"/>
              <a:t>, #</a:t>
            </a:r>
            <a:r>
              <a:rPr lang="en-US" altLang="zh-TW" dirty="0" err="1" smtClean="0"/>
              <a:t>ifndef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n-NO" altLang="zh-TW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#ifndef  N</a:t>
            </a: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#define N 10</a:t>
            </a: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</a:p>
          <a:p>
            <a:pPr marL="0" indent="0">
              <a:buNone/>
            </a:pPr>
            <a:endParaRPr lang="nn-NO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 marL="0" indent="0">
              <a:buNone/>
            </a:pPr>
            <a:endParaRPr lang="nn-NO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int i;</a:t>
            </a: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(i=1; i&lt;=N; i++)</a:t>
            </a: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printf("%d", i);</a:t>
            </a: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printf("\n");</a:t>
            </a: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nn-NO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6563638" y="4208745"/>
            <a:ext cx="2555310" cy="501041"/>
          </a:xfrm>
          <a:prstGeom prst="wedgeRectCallout">
            <a:avLst>
              <a:gd name="adj1" fmla="val -69362"/>
              <a:gd name="adj2" fmla="val 18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gcc</a:t>
            </a:r>
            <a:r>
              <a:rPr lang="en-US" altLang="zh-TW" dirty="0" smtClean="0"/>
              <a:t> -DN=6 d.cpp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01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add.cpp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add(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return </a:t>
            </a:r>
            <a:r>
              <a:rPr lang="en-US" dirty="0" err="1"/>
              <a:t>a+b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main.cpp</a:t>
            </a:r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/>
              <a:t>using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using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00B0F0"/>
                </a:solidFill>
              </a:rPr>
              <a:t>#include "add.cpp"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add(3, 5)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    return 0;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6826685" y="365125"/>
            <a:ext cx="4527115" cy="749691"/>
          </a:xfrm>
          <a:prstGeom prst="wedgeRectCallout">
            <a:avLst>
              <a:gd name="adj1" fmla="val -44116"/>
              <a:gd name="adj2" fmla="val 1276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Compiling “main.cpp”, it will automatically include the contents of “add.cpp”.</a:t>
            </a:r>
            <a:endParaRPr lang="zh-TW" alt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32964" y="2718148"/>
            <a:ext cx="2680570" cy="1052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7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Separate Your Code into Several Files</a:t>
            </a:r>
          </a:p>
          <a:p>
            <a:pPr lvl="1"/>
            <a:r>
              <a:rPr lang="en-US" dirty="0"/>
              <a:t>Fast compilation</a:t>
            </a:r>
          </a:p>
          <a:p>
            <a:pPr lvl="1"/>
            <a:r>
              <a:rPr lang="en-US" dirty="0"/>
              <a:t>Better re-use</a:t>
            </a:r>
          </a:p>
          <a:p>
            <a:r>
              <a:rPr lang="en-US" dirty="0" smtClean="0"/>
              <a:t>C Preprocessor</a:t>
            </a:r>
          </a:p>
          <a:p>
            <a:pPr lvl="1"/>
            <a:r>
              <a:rPr lang="en-US" dirty="0" smtClean="0"/>
              <a:t>#define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ifdef</a:t>
            </a:r>
            <a:endParaRPr lang="en-US" dirty="0" smtClean="0"/>
          </a:p>
          <a:p>
            <a:pPr lvl="1"/>
            <a:r>
              <a:rPr lang="en-US" dirty="0" smtClean="0"/>
              <a:t>#include</a:t>
            </a:r>
          </a:p>
          <a:p>
            <a:r>
              <a:rPr lang="en-US" dirty="0" smtClean="0"/>
              <a:t>_</a:t>
            </a:r>
            <a:r>
              <a:rPr lang="en-US" dirty="0"/>
              <a:t>DEBUG</a:t>
            </a:r>
          </a:p>
          <a:p>
            <a:r>
              <a:rPr lang="en-US" dirty="0" smtClean="0"/>
              <a:t>Linker</a:t>
            </a:r>
          </a:p>
          <a:p>
            <a:pPr lvl="1"/>
            <a:r>
              <a:rPr lang="en-US" dirty="0" smtClean="0"/>
              <a:t>How to create your own library</a:t>
            </a:r>
          </a:p>
          <a:p>
            <a:pPr lvl="1"/>
            <a:r>
              <a:rPr lang="en-US" dirty="0" smtClean="0"/>
              <a:t>Create DLL with Visual Studio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 of “Re-definition” (P.413)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3599" y="4136152"/>
            <a:ext cx="330661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teacher.h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one;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Teacher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two;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6564" y="1330036"/>
            <a:ext cx="350289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Date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year;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month;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day;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0291" y="2650836"/>
            <a:ext cx="364836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Teacher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 name[20];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birthday;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09" y="2650836"/>
            <a:ext cx="364836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Student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 name[20];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birthday;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>
            <a:off x="2512291" y="2068700"/>
            <a:ext cx="1974273" cy="489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7989455" y="2068700"/>
            <a:ext cx="1930400" cy="489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98373" y="4212771"/>
            <a:ext cx="375226" cy="87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100291" y="4484914"/>
            <a:ext cx="368795" cy="97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ular Callout 2"/>
          <p:cNvSpPr/>
          <p:nvPr/>
        </p:nvSpPr>
        <p:spPr>
          <a:xfrm>
            <a:off x="8469086" y="4902200"/>
            <a:ext cx="3468914" cy="1282700"/>
          </a:xfrm>
          <a:prstGeom prst="wedgeRectCallout">
            <a:avLst>
              <a:gd name="adj1" fmla="val -60739"/>
              <a:gd name="adj2" fmla="val -2759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Compiling this main program.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error</a:t>
            </a:r>
            <a:r>
              <a:rPr lang="en-US" dirty="0">
                <a:solidFill>
                  <a:srgbClr val="FF0000"/>
                </a:solidFill>
              </a:rPr>
              <a:t>: redefinition of ‘class Date’</a:t>
            </a:r>
          </a:p>
        </p:txBody>
      </p:sp>
    </p:spTree>
    <p:extLst>
      <p:ext uri="{BB962C8B-B14F-4D97-AF65-F5344CB8AC3E}">
        <p14:creationId xmlns:p14="http://schemas.microsoft.com/office/powerpoint/2010/main" val="8745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#pragma once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22520" y="608938"/>
            <a:ext cx="278077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person.cpp</a:t>
            </a:r>
          </a:p>
          <a:p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Person {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char name[20];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573" y="2709797"/>
            <a:ext cx="382252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student.cpp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"person.cpp"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: public Person {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char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stu_id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1249" y="2709797"/>
            <a:ext cx="377868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teacher.cpp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"person.cpp"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class Teacher : public Person {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char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teacher_id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098" y="5615582"/>
            <a:ext cx="37557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main.cpp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"student.cpp"</a:t>
            </a:r>
          </a:p>
          <a:p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"teacher.cpp"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>
          <a:xfrm flipH="1">
            <a:off x="2530258" y="1347602"/>
            <a:ext cx="2292262" cy="1653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7603297" y="1347602"/>
            <a:ext cx="2256773" cy="1653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30258" y="5047989"/>
            <a:ext cx="1089764" cy="567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517699" y="5073041"/>
            <a:ext cx="1464501" cy="687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21249" y="6250488"/>
            <a:ext cx="2388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error: redefinition of 'class Person'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72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Solution: (Visual C++ Only)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#</a:t>
            </a:r>
            <a:r>
              <a:rPr lang="en-US" altLang="zh-TW" dirty="0" err="1" smtClean="0"/>
              <a:t>pragma_once</a:t>
            </a:r>
            <a:endParaRPr lang="en-US" altLang="zh-TW" dirty="0" smtClean="0"/>
          </a:p>
          <a:p>
            <a:r>
              <a:rPr lang="en-US" altLang="zh-TW" dirty="0" smtClean="0"/>
              <a:t>class </a:t>
            </a:r>
            <a:r>
              <a:rPr lang="en-US" altLang="zh-TW" dirty="0"/>
              <a:t>Person {</a:t>
            </a:r>
          </a:p>
          <a:p>
            <a:r>
              <a:rPr lang="en-US" altLang="zh-TW" dirty="0"/>
              <a:t>public:</a:t>
            </a:r>
          </a:p>
          <a:p>
            <a:r>
              <a:rPr lang="en-US" altLang="zh-TW" dirty="0"/>
              <a:t>    char name[20];</a:t>
            </a:r>
          </a:p>
          <a:p>
            <a:r>
              <a:rPr lang="en-US" altLang="zh-TW" dirty="0"/>
              <a:t>};</a:t>
            </a:r>
          </a:p>
          <a:p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9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Solution: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B0F0"/>
                </a:solidFill>
              </a:rPr>
              <a:t>#</a:t>
            </a:r>
            <a:r>
              <a:rPr lang="en-US" altLang="zh-TW" dirty="0" err="1">
                <a:solidFill>
                  <a:srgbClr val="00B0F0"/>
                </a:solidFill>
              </a:rPr>
              <a:t>ifndef</a:t>
            </a:r>
            <a:r>
              <a:rPr lang="en-US" altLang="zh-TW" dirty="0">
                <a:solidFill>
                  <a:srgbClr val="00B0F0"/>
                </a:solidFill>
              </a:rPr>
              <a:t> PERSON_CPP</a:t>
            </a:r>
          </a:p>
          <a:p>
            <a:r>
              <a:rPr lang="en-US" altLang="zh-TW" dirty="0">
                <a:solidFill>
                  <a:srgbClr val="00B0F0"/>
                </a:solidFill>
              </a:rPr>
              <a:t>#define PERSON_CPP</a:t>
            </a:r>
          </a:p>
          <a:p>
            <a:r>
              <a:rPr lang="en-US" altLang="zh-TW" dirty="0"/>
              <a:t>class Person {</a:t>
            </a:r>
          </a:p>
          <a:p>
            <a:r>
              <a:rPr lang="en-US" altLang="zh-TW" dirty="0"/>
              <a:t>public:</a:t>
            </a:r>
          </a:p>
          <a:p>
            <a:r>
              <a:rPr lang="en-US" altLang="zh-TW" dirty="0"/>
              <a:t>    char name[20];</a:t>
            </a:r>
          </a:p>
          <a:p>
            <a:r>
              <a:rPr lang="en-US" altLang="zh-TW" dirty="0"/>
              <a:t>};</a:t>
            </a:r>
          </a:p>
          <a:p>
            <a:r>
              <a:rPr lang="en-US" altLang="zh-TW" dirty="0">
                <a:solidFill>
                  <a:srgbClr val="00B0F0"/>
                </a:solidFill>
              </a:rPr>
              <a:t>#</a:t>
            </a:r>
            <a:r>
              <a:rPr lang="en-US" altLang="zh-TW" dirty="0" err="1">
                <a:solidFill>
                  <a:srgbClr val="00B0F0"/>
                </a:solidFill>
              </a:rPr>
              <a:t>endif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6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#pragma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DATE_H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Date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DATE_H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This </a:t>
            </a:r>
            <a:r>
              <a:rPr lang="en-US" dirty="0" smtClean="0"/>
              <a:t>is the standard way to implement an “include guard”.</a:t>
            </a:r>
          </a:p>
          <a:p>
            <a:pPr lvl="1"/>
            <a:r>
              <a:rPr lang="en-US" dirty="0" smtClean="0"/>
              <a:t>Disadvantages:</a:t>
            </a:r>
          </a:p>
          <a:p>
            <a:pPr lvl="2"/>
            <a:r>
              <a:rPr lang="en-US" dirty="0" smtClean="0"/>
              <a:t>Longer code</a:t>
            </a:r>
          </a:p>
          <a:p>
            <a:pPr lvl="2"/>
            <a:r>
              <a:rPr lang="en-US" dirty="0" smtClean="0"/>
              <a:t>Name clashes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can be equivalently written as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#pragma once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as long as your compiler supports it.</a:t>
            </a:r>
          </a:p>
          <a:p>
            <a:pPr lvl="1"/>
            <a:r>
              <a:rPr lang="en-US" dirty="0" smtClean="0"/>
              <a:t>Clang</a:t>
            </a:r>
          </a:p>
          <a:p>
            <a:pPr lvl="1"/>
            <a:r>
              <a:rPr lang="en-US" dirty="0" smtClean="0"/>
              <a:t>GCC</a:t>
            </a:r>
          </a:p>
          <a:p>
            <a:pPr lvl="1"/>
            <a:r>
              <a:rPr lang="en-US" dirty="0" smtClean="0"/>
              <a:t>Microsoft Visual C++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5800" y="0"/>
            <a:ext cx="2616200" cy="1325563"/>
          </a:xfrm>
        </p:spPr>
        <p:txBody>
          <a:bodyPr/>
          <a:lstStyle/>
          <a:p>
            <a:r>
              <a:rPr lang="en-US" dirty="0" smtClean="0"/>
              <a:t>_DEBUG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10972800" cy="5969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_DEBUG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"[DEBUG] Input: " &lt;&lt; a &lt;&lt; ',' &lt;&lt; b &lt;&lt;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 + b;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add(3, 5)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Create a Static Library Project</a:t>
            </a:r>
            <a:r>
              <a:rPr lang="en-US" dirty="0" smtClean="0"/>
              <a:t> on VS2017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</a:t>
            </a:r>
          </a:p>
          <a:p>
            <a:r>
              <a:rPr lang="en-US" dirty="0" smtClean="0"/>
              <a:t>File – New – Project - </a:t>
            </a:r>
            <a:r>
              <a:rPr lang="en-US" dirty="0" err="1" smtClean="0"/>
              <a:t>myLib</a:t>
            </a:r>
            <a:endParaRPr lang="en-US" dirty="0" smtClean="0"/>
          </a:p>
          <a:p>
            <a:r>
              <a:rPr lang="en-US" dirty="0" smtClean="0"/>
              <a:t>Application type – Visual C++ - Windows Desktop – Static Library (.lib)</a:t>
            </a:r>
          </a:p>
          <a:p>
            <a:pPr lvl="1"/>
            <a:r>
              <a:rPr lang="en-US" dirty="0" smtClean="0"/>
              <a:t>(?) </a:t>
            </a:r>
            <a:r>
              <a:rPr lang="en-US" dirty="0" err="1" smtClean="0"/>
              <a:t>Additonal</a:t>
            </a:r>
            <a:r>
              <a:rPr lang="en-US" dirty="0" smtClean="0"/>
              <a:t> Options, un-check “Pre-compiled header”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Static Library in an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</a:t>
            </a:r>
            <a:r>
              <a:rPr lang="en-US" dirty="0" err="1"/>
              <a:t>myApp</a:t>
            </a:r>
            <a:endParaRPr lang="en-US" dirty="0"/>
          </a:p>
          <a:p>
            <a:r>
              <a:rPr lang="en-US" dirty="0"/>
              <a:t>General – Empty Project</a:t>
            </a:r>
          </a:p>
          <a:p>
            <a:r>
              <a:rPr lang="en-US" dirty="0"/>
              <a:t>Add – Reference – Projects – </a:t>
            </a:r>
            <a:r>
              <a:rPr lang="en-US" dirty="0" err="1"/>
              <a:t>myLib</a:t>
            </a:r>
            <a:endParaRPr lang="en-US" dirty="0"/>
          </a:p>
          <a:p>
            <a:r>
              <a:rPr lang="en-US" dirty="0" smtClean="0"/>
              <a:t>Configuration </a:t>
            </a:r>
            <a:r>
              <a:rPr lang="en-US" dirty="0"/>
              <a:t>Properties – C/C++ - General – Additional Include Directories – </a:t>
            </a:r>
            <a:r>
              <a:rPr lang="en-US" dirty="0" err="1"/>
              <a:t>myLib</a:t>
            </a:r>
            <a:r>
              <a:rPr lang="en-US" dirty="0"/>
              <a:t>/</a:t>
            </a:r>
            <a:r>
              <a:rPr lang="en-US" dirty="0" err="1"/>
              <a:t>myLib</a:t>
            </a:r>
            <a:endParaRPr lang="en-US" dirty="0"/>
          </a:p>
          <a:p>
            <a:r>
              <a:rPr lang="en-US" dirty="0"/>
              <a:t>You can now #include “</a:t>
            </a:r>
            <a:r>
              <a:rPr lang="en-US" dirty="0" err="1"/>
              <a:t>myLib.h</a:t>
            </a:r>
            <a:r>
              <a:rPr lang="en-US" dirty="0"/>
              <a:t>” in your .</a:t>
            </a:r>
            <a:r>
              <a:rPr lang="en-US" dirty="0" err="1" smtClean="0"/>
              <a:t>cpp</a:t>
            </a:r>
            <a:endParaRPr lang="en-US" dirty="0" smtClean="0"/>
          </a:p>
          <a:p>
            <a:r>
              <a:rPr lang="en-US" dirty="0" smtClean="0"/>
              <a:t>Linker – General – Additional Library Directory</a:t>
            </a:r>
          </a:p>
          <a:p>
            <a:r>
              <a:rPr lang="en-US" dirty="0" smtClean="0"/>
              <a:t>Linker – Input – Additional Dependency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25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Command-line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 /c myLib.cpp</a:t>
            </a:r>
          </a:p>
          <a:p>
            <a:pPr lvl="1"/>
            <a:r>
              <a:rPr lang="en-US" dirty="0" smtClean="0"/>
              <a:t>Compile without linking</a:t>
            </a:r>
          </a:p>
          <a:p>
            <a:pPr lvl="1"/>
            <a:r>
              <a:rPr lang="en-US" dirty="0" smtClean="0"/>
              <a:t>This will generate “myLib.obj”</a:t>
            </a:r>
          </a:p>
          <a:p>
            <a:r>
              <a:rPr lang="en-US" dirty="0" smtClean="0"/>
              <a:t>LIB myLib.obj</a:t>
            </a:r>
          </a:p>
          <a:p>
            <a:pPr lvl="1"/>
            <a:r>
              <a:rPr lang="en-US" dirty="0" smtClean="0"/>
              <a:t>Create the static library “myLib.LIB”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 -c myApp.cpp -I ..\..\</a:t>
            </a:r>
            <a:r>
              <a:rPr lang="en-US" dirty="0" err="1" smtClean="0"/>
              <a:t>myLib</a:t>
            </a:r>
            <a:r>
              <a:rPr lang="en-US" dirty="0" smtClean="0"/>
              <a:t>\</a:t>
            </a:r>
            <a:r>
              <a:rPr lang="en-US" dirty="0" err="1" smtClean="0"/>
              <a:t>myLib</a:t>
            </a:r>
            <a:endParaRPr lang="en-US" dirty="0" smtClean="0"/>
          </a:p>
          <a:p>
            <a:r>
              <a:rPr lang="en-US" dirty="0" smtClean="0"/>
              <a:t>LINK myApp.obj myLib.lib /LIBPATH:..\..\</a:t>
            </a:r>
            <a:r>
              <a:rPr lang="en-US" dirty="0" err="1" smtClean="0"/>
              <a:t>myLib</a:t>
            </a:r>
            <a:r>
              <a:rPr lang="en-US" dirty="0" smtClean="0"/>
              <a:t>\</a:t>
            </a:r>
            <a:r>
              <a:rPr lang="en-US" dirty="0" err="1" smtClean="0"/>
              <a:t>myLib</a:t>
            </a:r>
            <a:endParaRPr lang="en-US" dirty="0" smtClean="0"/>
          </a:p>
          <a:p>
            <a:pPr lvl="1"/>
            <a:r>
              <a:rPr lang="en-US" dirty="0" smtClean="0"/>
              <a:t>or CL myApp.obj </a:t>
            </a:r>
            <a:r>
              <a:rPr lang="en-US" dirty="0"/>
              <a:t>myLib.lib </a:t>
            </a:r>
            <a:r>
              <a:rPr lang="en-US" dirty="0" smtClean="0"/>
              <a:t>/link /LIBPATH</a:t>
            </a:r>
            <a:r>
              <a:rPr lang="en-US" dirty="0"/>
              <a:t>:..\..\</a:t>
            </a:r>
            <a:r>
              <a:rPr lang="en-US" dirty="0" err="1"/>
              <a:t>myLib</a:t>
            </a:r>
            <a:r>
              <a:rPr lang="en-US" dirty="0"/>
              <a:t>\</a:t>
            </a:r>
            <a:r>
              <a:rPr lang="en-US" dirty="0" err="1"/>
              <a:t>myLib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 myApp.cpp myLib.lib -I ..\..\</a:t>
            </a:r>
            <a:r>
              <a:rPr lang="en-US" dirty="0" err="1" smtClean="0"/>
              <a:t>myLib</a:t>
            </a:r>
            <a:r>
              <a:rPr lang="en-US" dirty="0" smtClean="0"/>
              <a:t>\</a:t>
            </a:r>
            <a:r>
              <a:rPr lang="en-US" dirty="0" err="1" smtClean="0"/>
              <a:t>myLib</a:t>
            </a:r>
            <a:r>
              <a:rPr lang="en-US" dirty="0" smtClean="0"/>
              <a:t> /link /LIBPATH:..\..\</a:t>
            </a:r>
            <a:r>
              <a:rPr lang="en-US" dirty="0" err="1" smtClean="0"/>
              <a:t>mylib</a:t>
            </a:r>
            <a:r>
              <a:rPr lang="en-US" dirty="0" smtClean="0"/>
              <a:t>\</a:t>
            </a:r>
            <a:r>
              <a:rPr lang="en-US" dirty="0" err="1" smtClean="0"/>
              <a:t>myLib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10598227" y="2249010"/>
            <a:ext cx="1399142" cy="725545"/>
          </a:xfrm>
          <a:prstGeom prst="wedgeRectCallout">
            <a:avLst>
              <a:gd name="adj1" fmla="val -50840"/>
              <a:gd name="adj2" fmla="val 132348"/>
            </a:avLst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be lowercase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73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myLib.cpp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(m == 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(n == 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n%m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m);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7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Visual Studio consists of several languages:</a:t>
            </a:r>
          </a:p>
          <a:p>
            <a:pPr lvl="1"/>
            <a:r>
              <a:rPr lang="en-US" dirty="0" smtClean="0"/>
              <a:t>BASIC</a:t>
            </a:r>
          </a:p>
          <a:p>
            <a:pPr lvl="1"/>
            <a:r>
              <a:rPr lang="en-US" dirty="0" smtClean="0"/>
              <a:t>C/C++</a:t>
            </a:r>
          </a:p>
          <a:p>
            <a:pPr lvl="1"/>
            <a:r>
              <a:rPr lang="en-US" dirty="0" smtClean="0"/>
              <a:t>C#</a:t>
            </a:r>
          </a:p>
          <a:p>
            <a:pPr lvl="1"/>
            <a:r>
              <a:rPr lang="en-US" dirty="0" smtClean="0"/>
              <a:t>.NET</a:t>
            </a:r>
          </a:p>
          <a:p>
            <a:pPr lvl="1"/>
            <a:r>
              <a:rPr lang="en-US" dirty="0" smtClean="0"/>
              <a:t>FORTRAN/F</a:t>
            </a:r>
            <a:r>
              <a:rPr lang="en-US" dirty="0"/>
              <a:t>#</a:t>
            </a:r>
          </a:p>
          <a:p>
            <a:pPr lvl="1"/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Python</a:t>
            </a:r>
          </a:p>
          <a:p>
            <a:pPr lvl="1"/>
            <a:r>
              <a:rPr lang="en-US" dirty="0"/>
              <a:t>Java </a:t>
            </a:r>
          </a:p>
          <a:p>
            <a:pPr lvl="1"/>
            <a:r>
              <a:rPr lang="en-US" dirty="0"/>
              <a:t>FoxPro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an IDE (integrated development environment):</a:t>
            </a:r>
          </a:p>
          <a:p>
            <a:pPr lvl="1"/>
            <a:r>
              <a:rPr lang="en-US" dirty="0" smtClean="0"/>
              <a:t>Editor</a:t>
            </a:r>
          </a:p>
          <a:p>
            <a:pPr lvl="1"/>
            <a:r>
              <a:rPr lang="en-US" dirty="0" smtClean="0"/>
              <a:t>Macro preprocessor</a:t>
            </a:r>
          </a:p>
          <a:p>
            <a:pPr lvl="1"/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Linker</a:t>
            </a:r>
          </a:p>
          <a:p>
            <a:pPr lvl="1"/>
            <a:r>
              <a:rPr lang="en-US" dirty="0" smtClean="0"/>
              <a:t>Debugger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3</a:t>
            </a:fld>
            <a:endParaRPr lang="en-US"/>
          </a:p>
        </p:txBody>
      </p:sp>
      <p:pic>
        <p:nvPicPr>
          <p:cNvPr id="1028" name="Picture 4" descr="http://www.erunga.net/wp-content/uploads/visual-studio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504605"/>
            <a:ext cx="2103722" cy="104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isual Studio 2019 I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670" y="4230476"/>
            <a:ext cx="3779330" cy="212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5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Create your DLL in Visual Studio</a:t>
            </a:r>
            <a:r>
              <a:rPr lang="en-US" altLang="zh-TW" dirty="0" smtClean="0"/>
              <a:t>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New Project – Dynamic-Linking Library (DLL)</a:t>
            </a:r>
          </a:p>
          <a:p>
            <a:pPr lvl="1"/>
            <a:r>
              <a:rPr lang="en-US" altLang="zh-TW" dirty="0" smtClean="0"/>
              <a:t>Name: “</a:t>
            </a:r>
            <a:r>
              <a:rPr lang="en-US" altLang="zh-TW" dirty="0" err="1" smtClean="0"/>
              <a:t>MyDLL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 smtClean="0"/>
              <a:t>Make sure “Create directory for solution” is checked (this is default).</a:t>
            </a:r>
          </a:p>
          <a:p>
            <a:r>
              <a:rPr lang="en-US" dirty="0" smtClean="0"/>
              <a:t>MyDLL.cpp</a:t>
            </a:r>
          </a:p>
          <a:p>
            <a:pPr lvl="1"/>
            <a:r>
              <a:rPr lang="en-US" dirty="0"/>
              <a:t>#include "</a:t>
            </a:r>
            <a:r>
              <a:rPr lang="en-US" dirty="0" err="1"/>
              <a:t>stdafx.h</a:t>
            </a:r>
            <a:r>
              <a:rPr lang="en-US" dirty="0" smtClean="0"/>
              <a:t>"</a:t>
            </a:r>
            <a:endParaRPr lang="en-US" dirty="0"/>
          </a:p>
          <a:p>
            <a:pPr lvl="1"/>
            <a:r>
              <a:rPr lang="en-US" dirty="0"/>
              <a:t>#include "</a:t>
            </a:r>
            <a:r>
              <a:rPr lang="en-US" dirty="0" err="1"/>
              <a:t>MyDLL.h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myAdd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</a:t>
            </a:r>
          </a:p>
          <a:p>
            <a:pPr lvl="1"/>
            <a:r>
              <a:rPr lang="en-US" dirty="0"/>
              <a:t>{</a:t>
            </a:r>
          </a:p>
          <a:p>
            <a:pPr lvl="1"/>
            <a:r>
              <a:rPr lang="en-US" dirty="0"/>
              <a:t>        return a + b;</a:t>
            </a:r>
          </a:p>
          <a:p>
            <a:pPr lvl="1"/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6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FF"/>
                </a:solidFill>
              </a:rPr>
              <a:t>MyDLL</a:t>
            </a:r>
            <a:r>
              <a:rPr lang="en-US" dirty="0" err="1" smtClean="0"/>
              <a:t>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 Files – Add – New Item</a:t>
            </a:r>
          </a:p>
          <a:p>
            <a:pPr lvl="1"/>
            <a:r>
              <a:rPr lang="en-US" dirty="0"/>
              <a:t>#pragma once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#</a:t>
            </a:r>
            <a:r>
              <a:rPr lang="en-US" dirty="0" err="1"/>
              <a:t>ifdef</a:t>
            </a:r>
            <a:r>
              <a:rPr lang="en-US" dirty="0"/>
              <a:t> </a:t>
            </a:r>
            <a:r>
              <a:rPr lang="en-US" dirty="0">
                <a:solidFill>
                  <a:srgbClr val="FF00FF"/>
                </a:solidFill>
              </a:rPr>
              <a:t>MYDLL</a:t>
            </a:r>
            <a:r>
              <a:rPr lang="en-US" dirty="0"/>
              <a:t>_EXPORTS</a:t>
            </a:r>
          </a:p>
          <a:p>
            <a:pPr lvl="1"/>
            <a:r>
              <a:rPr lang="en-US" dirty="0"/>
              <a:t>#define </a:t>
            </a:r>
            <a:r>
              <a:rPr lang="en-US" dirty="0">
                <a:solidFill>
                  <a:srgbClr val="FF00FF"/>
                </a:solidFill>
              </a:rPr>
              <a:t>MYDLL</a:t>
            </a:r>
            <a:r>
              <a:rPr lang="en-US" dirty="0"/>
              <a:t>_API __</a:t>
            </a:r>
            <a:r>
              <a:rPr lang="en-US" dirty="0" err="1"/>
              <a:t>declspec</a:t>
            </a:r>
            <a:r>
              <a:rPr lang="en-US" dirty="0"/>
              <a:t>(</a:t>
            </a:r>
            <a:r>
              <a:rPr lang="en-US" dirty="0" err="1"/>
              <a:t>dllexport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#else</a:t>
            </a:r>
          </a:p>
          <a:p>
            <a:pPr lvl="1"/>
            <a:r>
              <a:rPr lang="en-US" dirty="0"/>
              <a:t>#define </a:t>
            </a:r>
            <a:r>
              <a:rPr lang="en-US" dirty="0">
                <a:solidFill>
                  <a:srgbClr val="FF00FF"/>
                </a:solidFill>
              </a:rPr>
              <a:t>MYDLL</a:t>
            </a:r>
            <a:r>
              <a:rPr lang="en-US" dirty="0"/>
              <a:t>_API __</a:t>
            </a:r>
            <a:r>
              <a:rPr lang="en-US" dirty="0" err="1"/>
              <a:t>declspec</a:t>
            </a:r>
            <a:r>
              <a:rPr lang="en-US" dirty="0"/>
              <a:t>(</a:t>
            </a:r>
            <a:r>
              <a:rPr lang="en-US" dirty="0" err="1"/>
              <a:t>dllimport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extern "C" </a:t>
            </a:r>
            <a:r>
              <a:rPr lang="en-US" dirty="0">
                <a:solidFill>
                  <a:srgbClr val="FF00FF"/>
                </a:solidFill>
              </a:rPr>
              <a:t>MYDLL</a:t>
            </a:r>
            <a:r>
              <a:rPr lang="en-US" dirty="0"/>
              <a:t>_API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myAdd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8730672" y="4839855"/>
            <a:ext cx="3131128" cy="1337108"/>
          </a:xfrm>
          <a:prstGeom prst="wedgeRectCallout">
            <a:avLst>
              <a:gd name="adj1" fmla="val -90745"/>
              <a:gd name="adj2" fmla="val 13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call the function exported by a DLL, client source code must have the declarations available at compile time.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4036" y="6059055"/>
            <a:ext cx="7197163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Now Build the project.  You should see MyDLL.lib and MyDLL.dll created in </a:t>
            </a:r>
          </a:p>
          <a:p>
            <a:r>
              <a:rPr lang="en-US" dirty="0" smtClean="0"/>
              <a:t>C:\Users\Solomon\source\repos\MyDLL\Debug.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876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Functions in a DLL from Your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an Empty Program (e.g., “</a:t>
            </a:r>
            <a:r>
              <a:rPr lang="en-US" dirty="0" err="1" smtClean="0"/>
              <a:t>MyTest</a:t>
            </a:r>
            <a:r>
              <a:rPr lang="en-US" dirty="0" smtClean="0"/>
              <a:t>”)</a:t>
            </a:r>
          </a:p>
          <a:p>
            <a:pPr lvl="1"/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#include "</a:t>
            </a:r>
            <a:r>
              <a:rPr lang="en-US" dirty="0" err="1"/>
              <a:t>MyDLL.h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using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lvl="1"/>
            <a:r>
              <a:rPr lang="en-US" dirty="0"/>
              <a:t>{</a:t>
            </a:r>
          </a:p>
          <a:p>
            <a:pPr lvl="1"/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3 + 5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myAdd</a:t>
            </a:r>
            <a:r>
              <a:rPr lang="en-US" dirty="0"/>
              <a:t>(3, 5)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32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5855855" y="2456873"/>
            <a:ext cx="4091709" cy="1459345"/>
          </a:xfrm>
          <a:prstGeom prst="wedgeRectCallout">
            <a:avLst>
              <a:gd name="adj1" fmla="val -82684"/>
              <a:gd name="adj2" fmla="val -29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You cannot build this project yet.</a:t>
            </a:r>
          </a:p>
          <a:p>
            <a:pPr algn="ctr"/>
            <a:r>
              <a:rPr lang="en-US" altLang="zh-TW" dirty="0" smtClean="0"/>
              <a:t>Be patient, and</a:t>
            </a:r>
          </a:p>
          <a:p>
            <a:pPr algn="ctr"/>
            <a:r>
              <a:rPr lang="en-US" altLang="zh-TW" smtClean="0"/>
              <a:t>see </a:t>
            </a:r>
            <a:r>
              <a:rPr lang="en-US" altLang="zh-TW" dirty="0" smtClean="0"/>
              <a:t>the next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9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Shared Object (.so) Library </a:t>
            </a:r>
            <a:br>
              <a:rPr lang="en-US" dirty="0" smtClean="0"/>
            </a:br>
            <a:r>
              <a:rPr lang="en-US" dirty="0" smtClean="0"/>
              <a:t>with GCC on Unix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// Compile with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-shared -</a:t>
            </a:r>
            <a:r>
              <a:rPr lang="en-US" dirty="0" err="1" smtClean="0">
                <a:solidFill>
                  <a:srgbClr val="00B0F0"/>
                </a:solidFill>
              </a:rPr>
              <a:t>fPIC</a:t>
            </a:r>
            <a:r>
              <a:rPr lang="en-US" dirty="0" smtClean="0"/>
              <a:t> </a:t>
            </a:r>
            <a:r>
              <a:rPr lang="en-US" dirty="0" err="1" smtClean="0"/>
              <a:t>dl_calculate.c</a:t>
            </a:r>
            <a:r>
              <a:rPr lang="en-US" dirty="0" smtClean="0"/>
              <a:t> -o libcalculate.so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 {</a:t>
            </a:r>
          </a:p>
          <a:p>
            <a:pPr marL="0" indent="0">
              <a:buNone/>
            </a:pPr>
            <a:r>
              <a:rPr lang="en-US" dirty="0" smtClean="0"/>
              <a:t>    return a + b;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4C4-8A64-4D7E-A853-55D43550223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9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682" y="0"/>
            <a:ext cx="4472848" cy="89236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Build a Program on Unix Which Calls Functions Dynamically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344058"/>
            <a:ext cx="5181600" cy="528459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Compile with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rdynamic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dl_main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dl_main.c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Shared Object (SO)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Also known as Dynamic Linking Library (DLL) on Windows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dlfcn.h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TW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Specify the path to the shared library</a:t>
            </a:r>
            <a:endParaRPr lang="zh-TW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define LIB_CACULATE_PATH "./libcalculate.so"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Pointer to Function</a:t>
            </a:r>
            <a:endParaRPr lang="zh-TW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(*FUNC)(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void *handle;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 *error;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FUNC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344058"/>
            <a:ext cx="5181600" cy="528459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</a:t>
            </a:r>
            <a:r>
              <a:rPr lang="zh-TW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a file for dynamic linker</a:t>
            </a:r>
            <a:endParaRPr lang="zh-TW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handle =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dlopen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(LIB_CACULATE_PATH, RTLD_LAZY);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(!handle)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"%s\n",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dlerror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returns a string.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exit(EXIT_FAILURE);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each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(), the error indication is reset.</a:t>
            </a:r>
            <a:endParaRPr lang="zh-TW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dlerror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</a:t>
            </a:r>
            <a:r>
              <a:rPr lang="zh-TW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Returns the address binding to “add”.</a:t>
            </a:r>
            <a:endParaRPr lang="zh-TW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*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**) (&amp;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dlsym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(handle, "add");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((error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dlerror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!= NULL)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"%s\n", error);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exit(EXIT_FAILURE);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("add: %d\n", (*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)(2,7));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deletes a reference to the shared object referenced by handle.</a:t>
            </a:r>
            <a:endParaRPr lang="zh-TW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dlclose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(handle);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exit(EXIT_SUCCESS);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4C4-8A64-4D7E-A853-55D43550223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Notepad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Notepad++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VIM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Don’t be confused with a word processor (e.g. MS-Word) which provides fancy features such as font color, font size, underline, 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https://tse1.mm.bing.net/th?id=OIP.MFL93HRLr1lbO_Wbc7lOCgAAAA&amp;pid=Api&amp;P=0&amp;w=300&amp;h=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770" y="3221831"/>
            <a:ext cx="935037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echaddictted.files.wordpress.com/2016/06/windows_10_request_notepad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6" t="14097" r="10422" b="13322"/>
          <a:stretch/>
        </p:blipFill>
        <p:spPr bwMode="auto">
          <a:xfrm>
            <a:off x="3652936" y="1487487"/>
            <a:ext cx="1571426" cy="107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tse2.mm.bing.net/th?id=OIP.U1ebBdjloi5HABcKYTLbBAHaHa&amp;pid=Api&amp;P=0&amp;w=300&amp;h=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507" y="4807793"/>
            <a:ext cx="601564" cy="60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wikihow.com/images/2/2a/Use-Microsoft-Word-2007-to-Create-a-Professional-Looking-Document-Step-1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219" y="3577877"/>
            <a:ext cx="3465447" cy="259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3456" y="449328"/>
            <a:ext cx="5718544" cy="1325563"/>
          </a:xfrm>
        </p:spPr>
        <p:txBody>
          <a:bodyPr/>
          <a:lstStyle/>
          <a:p>
            <a:r>
              <a:rPr lang="en-US" dirty="0" smtClean="0"/>
              <a:t>Fig. 3.14 </a:t>
            </a:r>
            <a:br>
              <a:rPr lang="en-US" dirty="0" smtClean="0"/>
            </a:br>
            <a:r>
              <a:rPr lang="en-US" dirty="0" smtClean="0"/>
              <a:t>Compilation and Linking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1" descr="ch03imageslides_Page_40.png"/>
          <p:cNvPicPr>
            <a:picLocks noGrp="1" noChangeAspect="1"/>
          </p:cNvPicPr>
          <p:nvPr isPhoto="1"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85" b="18069"/>
          <a:stretch/>
        </p:blipFill>
        <p:spPr bwMode="auto">
          <a:xfrm>
            <a:off x="-77541" y="0"/>
            <a:ext cx="7051225" cy="650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9414" y="2275414"/>
            <a:ext cx="5794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compile the main program and the class </a:t>
            </a:r>
            <a:r>
              <a:rPr lang="en-US" dirty="0" err="1" smtClean="0"/>
              <a:t>GradeBook</a:t>
            </a:r>
            <a:r>
              <a:rPr lang="en-US" dirty="0" smtClean="0"/>
              <a:t> independently. Then link them to generate an executable program.: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-c fig03_13.cpp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-c GradeBook.cpp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fig03_13.o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GradeBook.o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Static vs. Dynamic Library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1145" y="3031299"/>
            <a:ext cx="1678488" cy="2267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zh-TW" dirty="0" smtClean="0"/>
              <a:t>A.exe</a:t>
            </a:r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713983" y="4164904"/>
            <a:ext cx="1365337" cy="10146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Rectangle()</a:t>
            </a:r>
          </a:p>
          <a:p>
            <a:pPr algn="ctr"/>
            <a:r>
              <a:rPr lang="en-US" altLang="zh-TW" dirty="0" err="1" smtClean="0"/>
              <a:t>LineTo</a:t>
            </a:r>
            <a:r>
              <a:rPr lang="en-US" altLang="zh-TW" dirty="0" smtClean="0"/>
              <a:t>()</a:t>
            </a:r>
          </a:p>
          <a:p>
            <a:pPr algn="ctr"/>
            <a:r>
              <a:rPr lang="en-US" altLang="zh-TW" dirty="0" smtClean="0"/>
              <a:t>Ellipse()</a:t>
            </a:r>
            <a:endParaRPr lang="zh-TW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2392471" y="3031298"/>
            <a:ext cx="1678488" cy="2267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zh-TW" dirty="0" smtClean="0"/>
              <a:t>B.exe</a:t>
            </a:r>
            <a:endParaRPr lang="zh-TW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2555309" y="4164903"/>
            <a:ext cx="1365337" cy="10146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Rectangle()</a:t>
            </a:r>
          </a:p>
          <a:p>
            <a:pPr algn="ctr"/>
            <a:r>
              <a:rPr lang="en-US" altLang="zh-TW" dirty="0" err="1" smtClean="0"/>
              <a:t>LineTo</a:t>
            </a:r>
            <a:r>
              <a:rPr lang="en-US" altLang="zh-TW" dirty="0" smtClean="0"/>
              <a:t>()</a:t>
            </a:r>
          </a:p>
          <a:p>
            <a:pPr algn="ctr"/>
            <a:r>
              <a:rPr lang="en-US" altLang="zh-TW" dirty="0" smtClean="0"/>
              <a:t>Ellipse()</a:t>
            </a:r>
            <a:endParaRPr lang="zh-TW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6615830" y="3031299"/>
            <a:ext cx="1678488" cy="1340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zh-TW" dirty="0" smtClean="0"/>
              <a:t>A.exe</a:t>
            </a:r>
            <a:endParaRPr lang="zh-TW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57156" y="3031298"/>
            <a:ext cx="1678488" cy="1340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zh-TW" dirty="0" smtClean="0"/>
              <a:t>B.exe</a:t>
            </a:r>
            <a:endParaRPr lang="zh-TW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8678448" y="5204888"/>
            <a:ext cx="1365337" cy="10146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Rectangle()</a:t>
            </a:r>
          </a:p>
          <a:p>
            <a:pPr algn="ctr"/>
            <a:r>
              <a:rPr lang="en-US" altLang="zh-TW" dirty="0" err="1" smtClean="0"/>
              <a:t>LineTo</a:t>
            </a:r>
            <a:r>
              <a:rPr lang="en-US" altLang="zh-TW" dirty="0" smtClean="0"/>
              <a:t>()</a:t>
            </a:r>
          </a:p>
          <a:p>
            <a:pPr algn="ctr"/>
            <a:r>
              <a:rPr lang="en-US" altLang="zh-TW" dirty="0" smtClean="0"/>
              <a:t>Ellipse()</a:t>
            </a:r>
            <a:endParaRPr lang="zh-TW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60087" y="4033379"/>
            <a:ext cx="1189973" cy="263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DLL</a:t>
            </a:r>
            <a:endParaRPr lang="zh-TW" altLang="en-US" dirty="0"/>
          </a:p>
        </p:txBody>
      </p:sp>
      <p:sp>
        <p:nvSpPr>
          <p:cNvPr id="14" name="Rectangle 13"/>
          <p:cNvSpPr/>
          <p:nvPr/>
        </p:nvSpPr>
        <p:spPr>
          <a:xfrm>
            <a:off x="8701413" y="4033379"/>
            <a:ext cx="1189973" cy="263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DLL</a:t>
            </a:r>
            <a:endParaRPr lang="zh-TW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54673" y="3031298"/>
            <a:ext cx="1678488" cy="2267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zh-TW" dirty="0" smtClean="0"/>
              <a:t>C.exe</a:t>
            </a:r>
            <a:endParaRPr lang="zh-TW" alt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17511" y="4164903"/>
            <a:ext cx="1365337" cy="10146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Rectangle()</a:t>
            </a:r>
          </a:p>
          <a:p>
            <a:pPr algn="ctr"/>
            <a:r>
              <a:rPr lang="en-US" altLang="zh-TW" dirty="0" err="1" smtClean="0"/>
              <a:t>LineTo</a:t>
            </a:r>
            <a:r>
              <a:rPr lang="en-US" altLang="zh-TW" dirty="0" smtClean="0"/>
              <a:t>()</a:t>
            </a:r>
          </a:p>
          <a:p>
            <a:pPr algn="ctr"/>
            <a:r>
              <a:rPr lang="en-US" altLang="zh-TW" dirty="0" smtClean="0"/>
              <a:t>Ellipse()</a:t>
            </a:r>
            <a:endParaRPr lang="zh-TW" alt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298482" y="3031298"/>
            <a:ext cx="1678488" cy="1340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zh-TW" dirty="0" smtClean="0"/>
              <a:t>C.exe</a:t>
            </a:r>
            <a:endParaRPr lang="zh-TW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542739" y="4033379"/>
            <a:ext cx="1189973" cy="263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DLL</a:t>
            </a:r>
            <a:endParaRPr lang="zh-TW" altLang="en-US" dirty="0"/>
          </a:p>
        </p:txBody>
      </p:sp>
      <p:cxnSp>
        <p:nvCxnSpPr>
          <p:cNvPr id="20" name="Straight Arrow Connector 19"/>
          <p:cNvCxnSpPr>
            <a:stCxn id="10" idx="2"/>
          </p:cNvCxnSpPr>
          <p:nvPr/>
        </p:nvCxnSpPr>
        <p:spPr>
          <a:xfrm>
            <a:off x="7455074" y="4371584"/>
            <a:ext cx="1002082" cy="758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0135644" y="4164903"/>
            <a:ext cx="1002081" cy="1014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</p:cNvCxnSpPr>
          <p:nvPr/>
        </p:nvCxnSpPr>
        <p:spPr>
          <a:xfrm flipH="1">
            <a:off x="9296399" y="4296427"/>
            <a:ext cx="1" cy="833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50488" y="2054268"/>
            <a:ext cx="0" cy="4484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12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Visual Studio Installer</a:t>
            </a:r>
            <a:endParaRPr lang="zh-TW" alt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" t="9284" r="1745" b="4643"/>
          <a:stretch/>
        </p:blipFill>
        <p:spPr>
          <a:xfrm>
            <a:off x="466689" y="1302706"/>
            <a:ext cx="10524293" cy="523587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46115" y="4484318"/>
            <a:ext cx="3544866" cy="901874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92646" y="4684733"/>
            <a:ext cx="2167003" cy="150313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Command-line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X64 Native Tools Command Prompt for VS2017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-E preprocess to </a:t>
            </a:r>
            <a:r>
              <a:rPr lang="en-US" dirty="0" err="1" smtClean="0"/>
              <a:t>stdout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/E</a:t>
            </a:r>
          </a:p>
          <a:p>
            <a:r>
              <a:rPr lang="en-US" dirty="0" smtClean="0"/>
              <a:t>/P preprocess to file</a:t>
            </a:r>
          </a:p>
          <a:p>
            <a:pPr lvl="1"/>
            <a:r>
              <a:rPr lang="en-US" dirty="0" err="1" smtClean="0"/>
              <a:t>file.i</a:t>
            </a:r>
            <a:endParaRPr lang="en-US" dirty="0" smtClean="0"/>
          </a:p>
          <a:p>
            <a:r>
              <a:rPr lang="en-US" dirty="0" smtClean="0"/>
              <a:t>-D&lt;name&gt;=text</a:t>
            </a:r>
            <a:br>
              <a:rPr lang="en-US" dirty="0" smtClean="0"/>
            </a:br>
            <a:r>
              <a:rPr lang="en-US" dirty="0" smtClean="0"/>
              <a:t>/D</a:t>
            </a:r>
          </a:p>
          <a:p>
            <a:pPr lvl="1"/>
            <a:r>
              <a:rPr lang="en-US" dirty="0" smtClean="0"/>
              <a:t>define a macro</a:t>
            </a:r>
          </a:p>
          <a:p>
            <a:r>
              <a:rPr lang="en-US" dirty="0" smtClean="0"/>
              <a:t>-c compile without linking</a:t>
            </a:r>
            <a:br>
              <a:rPr lang="en-US" dirty="0" smtClean="0"/>
            </a:br>
            <a:r>
              <a:rPr lang="en-US" dirty="0" smtClean="0"/>
              <a:t>/c</a:t>
            </a:r>
          </a:p>
          <a:p>
            <a:r>
              <a:rPr lang="en-US" dirty="0" smtClean="0"/>
              <a:t>-o file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Fe:file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B0D3-8EA8-49A2-99E2-E90D28ED1608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3708400" y="4546600"/>
            <a:ext cx="1955800" cy="431800"/>
          </a:xfrm>
          <a:prstGeom prst="wedgeRectCallout">
            <a:avLst>
              <a:gd name="adj1" fmla="val 74622"/>
              <a:gd name="adj2" fmla="val -34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Case-sensitive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D9E650-00AE-47DC-8386-E67E0FC580F1}" type="slidenum">
              <a:rPr kumimoji="0" lang="en-US" altLang="zh-TW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0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Accessing the Data Members of a Class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6130925" cy="4530725"/>
          </a:xfrm>
        </p:spPr>
        <p:txBody>
          <a:bodyPr/>
          <a:lstStyle/>
          <a:p>
            <a:pPr eaLnBrk="1" hangingPunct="1"/>
            <a:r>
              <a:rPr lang="en-US" altLang="zh-TW" smtClean="0"/>
              <a:t>box2.m_Height = 18.0;</a:t>
            </a:r>
          </a:p>
          <a:p>
            <a:pPr lvl="1" eaLnBrk="1" hangingPunct="1"/>
            <a:r>
              <a:rPr lang="en-US" altLang="zh-TW" smtClean="0"/>
              <a:t>direct member selection operator</a:t>
            </a:r>
          </a:p>
          <a:p>
            <a:pPr eaLnBrk="1" hangingPunct="1"/>
            <a:r>
              <a:rPr lang="en-US" altLang="zh-TW" smtClean="0"/>
              <a:t>Ex7_02.cpp (P.281)</a:t>
            </a:r>
          </a:p>
          <a:p>
            <a:pPr lvl="1" eaLnBrk="1" hangingPunct="1"/>
            <a:r>
              <a:rPr lang="en-US" altLang="zh-TW" smtClean="0"/>
              <a:t>The definition of the class appears outside of the function main(), so it has </a:t>
            </a:r>
            <a:r>
              <a:rPr lang="en-US" altLang="zh-TW" smtClean="0">
                <a:solidFill>
                  <a:srgbClr val="FF00FF"/>
                </a:solidFill>
              </a:rPr>
              <a:t>global scope</a:t>
            </a:r>
            <a:r>
              <a:rPr lang="en-US" altLang="zh-TW" smtClean="0"/>
              <a:t>.</a:t>
            </a:r>
          </a:p>
          <a:p>
            <a:pPr lvl="1" eaLnBrk="1" hangingPunct="1"/>
            <a:r>
              <a:rPr lang="en-US" altLang="zh-TW" smtClean="0"/>
              <a:t>You can see the class showing up in the </a:t>
            </a:r>
            <a:r>
              <a:rPr lang="en-US" altLang="zh-TW" smtClean="0">
                <a:solidFill>
                  <a:srgbClr val="FF00FF"/>
                </a:solidFill>
              </a:rPr>
              <a:t>Class View</a:t>
            </a:r>
            <a:r>
              <a:rPr lang="en-US" altLang="zh-TW" smtClean="0"/>
              <a:t> tab.</a:t>
            </a:r>
          </a:p>
          <a:p>
            <a:pPr lvl="2" eaLnBrk="1" hangingPunct="1"/>
            <a:r>
              <a:rPr lang="en-US" altLang="zh-TW" smtClean="0"/>
              <a:t>If you did not see Class View in your Visual C++ 2010 Express, type </a:t>
            </a:r>
            <a:r>
              <a:rPr lang="en-US" altLang="zh-TW" smtClean="0">
                <a:solidFill>
                  <a:srgbClr val="FF00FF"/>
                </a:solidFill>
              </a:rPr>
              <a:t>Ctrl+Shift+C</a:t>
            </a:r>
            <a:r>
              <a:rPr lang="en-US" altLang="zh-TW" smtClean="0"/>
              <a:t>.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4029076"/>
            <a:ext cx="2427288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02274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2011</Words>
  <Application>Microsoft Office PowerPoint</Application>
  <PresentationFormat>Widescreen</PresentationFormat>
  <Paragraphs>495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新細明體</vt:lpstr>
      <vt:lpstr>Arial</vt:lpstr>
      <vt:lpstr>Calibri</vt:lpstr>
      <vt:lpstr>Calibri Light</vt:lpstr>
      <vt:lpstr>Courier New</vt:lpstr>
      <vt:lpstr>Verdana</vt:lpstr>
      <vt:lpstr>Office Theme</vt:lpstr>
      <vt:lpstr>Microsoft Visual C++ Compiler</vt:lpstr>
      <vt:lpstr>Outline</vt:lpstr>
      <vt:lpstr>Visual Studio</vt:lpstr>
      <vt:lpstr>Text Editors</vt:lpstr>
      <vt:lpstr>Fig. 3.14  Compilation and Linking</vt:lpstr>
      <vt:lpstr>Static vs. Dynamic Library</vt:lpstr>
      <vt:lpstr>Visual Studio Installer</vt:lpstr>
      <vt:lpstr>Command-line Tools</vt:lpstr>
      <vt:lpstr>Accessing the Data Members of a Class</vt:lpstr>
      <vt:lpstr>Organizing Your Program Code (P.403)</vt:lpstr>
      <vt:lpstr>#define</vt:lpstr>
      <vt:lpstr>Macro Expansion</vt:lpstr>
      <vt:lpstr>#include</vt:lpstr>
      <vt:lpstr>The 3 Files Are Merged Before Being Compiled</vt:lpstr>
      <vt:lpstr>The macro processor simply merges them, without checking syntax correctness.</vt:lpstr>
      <vt:lpstr>#ifdef</vt:lpstr>
      <vt:lpstr>Preprocessor Wrapper  (Chapter 9, P.414)</vt:lpstr>
      <vt:lpstr>#ifdef, #ifndef</vt:lpstr>
      <vt:lpstr>#include</vt:lpstr>
      <vt:lpstr>The Issue of “Re-definition” (P.413)</vt:lpstr>
      <vt:lpstr>#pragma once</vt:lpstr>
      <vt:lpstr>Solution: (Visual C++ Only)</vt:lpstr>
      <vt:lpstr>Solution:</vt:lpstr>
      <vt:lpstr>#pragma once</vt:lpstr>
      <vt:lpstr>_DEBUG</vt:lpstr>
      <vt:lpstr>Create a Static Library Project on VS2017</vt:lpstr>
      <vt:lpstr>Using the Static Library in an Application</vt:lpstr>
      <vt:lpstr>Command-line Tools</vt:lpstr>
      <vt:lpstr>myLib.cpp</vt:lpstr>
      <vt:lpstr>Create your DLL in Visual Studio 2017</vt:lpstr>
      <vt:lpstr>MyDLL.h</vt:lpstr>
      <vt:lpstr>Calling Functions in a DLL from Your Program</vt:lpstr>
      <vt:lpstr>Build a Shared Object (.so) Library  with GCC on Unix</vt:lpstr>
      <vt:lpstr>Build a Program on Unix Which Calls Functions Dynamically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 Compiler</dc:title>
  <dc:creator>solomon</dc:creator>
  <cp:lastModifiedBy>solomon</cp:lastModifiedBy>
  <cp:revision>21</cp:revision>
  <dcterms:created xsi:type="dcterms:W3CDTF">2019-12-03T12:48:39Z</dcterms:created>
  <dcterms:modified xsi:type="dcterms:W3CDTF">2023-06-15T01:44:42Z</dcterms:modified>
</cp:coreProperties>
</file>