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9"/>
  </p:notesMasterIdLst>
  <p:sldIdLst>
    <p:sldId id="264" r:id="rId2"/>
    <p:sldId id="269" r:id="rId3"/>
    <p:sldId id="270" r:id="rId4"/>
    <p:sldId id="272" r:id="rId5"/>
    <p:sldId id="273" r:id="rId6"/>
    <p:sldId id="265" r:id="rId7"/>
    <p:sldId id="266" r:id="rId8"/>
    <p:sldId id="267" r:id="rId9"/>
    <p:sldId id="268" r:id="rId10"/>
    <p:sldId id="263" r:id="rId11"/>
    <p:sldId id="261" r:id="rId12"/>
    <p:sldId id="256" r:id="rId13"/>
    <p:sldId id="257" r:id="rId14"/>
    <p:sldId id="262" r:id="rId15"/>
    <p:sldId id="260" r:id="rId16"/>
    <p:sldId id="258" r:id="rId17"/>
    <p:sldId id="259" r:id="rId18"/>
  </p:sldIdLst>
  <p:sldSz cx="9144000" cy="6858000" type="screen4x3"/>
  <p:notesSz cx="6743700" cy="97536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FF00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89883" autoAdjust="0"/>
  </p:normalViewPr>
  <p:slideViewPr>
    <p:cSldViewPr snapToGrid="0" snapToObjects="1">
      <p:cViewPr varScale="1">
        <p:scale>
          <a:sx n="78" d="100"/>
          <a:sy n="78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87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87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31838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32325"/>
            <a:ext cx="5394325" cy="4389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4650"/>
            <a:ext cx="2922588" cy="487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264650"/>
            <a:ext cx="2922588" cy="487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2F90B73-FAF6-4F28-B412-382424A2D2E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When N=10, Insertion Sort takes 1</a:t>
            </a:r>
            <a:r>
              <a:rPr kumimoji="1" lang="el-GR" altLang="zh-TW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charset="-120"/>
                <a:cs typeface="+mn-cs"/>
              </a:rPr>
              <a:t>μ</a:t>
            </a:r>
            <a:r>
              <a:rPr lang="en-US" altLang="zh-TW" dirty="0" smtClean="0"/>
              <a:t>s,</a:t>
            </a:r>
            <a:r>
              <a:rPr lang="en-US" altLang="zh-TW" baseline="0" dirty="0" smtClean="0"/>
              <a:t> while Quick Sort takes 3</a:t>
            </a:r>
            <a:r>
              <a:rPr kumimoji="1" lang="el-GR" altLang="zh-TW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charset="-120"/>
                <a:cs typeface="+mn-cs"/>
              </a:rPr>
              <a:t>μ</a:t>
            </a:r>
            <a:r>
              <a:rPr lang="en-US" altLang="zh-TW" baseline="0" dirty="0" smtClean="0"/>
              <a:t>s.</a:t>
            </a:r>
          </a:p>
          <a:p>
            <a:r>
              <a:rPr lang="en-US" altLang="zh-TW" baseline="0" dirty="0" smtClean="0"/>
              <a:t>When N=10000, Insertion Sort takes 1.5s, while Quick Sort takes 7ms.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90B73-FAF6-4F28-B412-382424A2D2E1}" type="slidenum">
              <a:rPr lang="en-US" altLang="zh-TW" smtClean="0"/>
              <a:pPr/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1621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90B73-FAF6-4F28-B412-382424A2D2E1}" type="slidenum">
              <a:rPr lang="en-US" altLang="zh-TW" smtClean="0"/>
              <a:pPr/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4705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05036-92E3-44A4-ADE6-612C06B99EC9}" type="datetimeFigureOut">
              <a:rPr lang="en-US" altLang="zh-TW"/>
              <a:pPr>
                <a:defRPr/>
              </a:pPr>
              <a:t>3/16/2024</a:t>
            </a:fld>
            <a:endParaRPr lang="en-US" altLang="zh-TW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D2E22-57E9-4FBB-BC40-84302CE29A2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52309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EE87D-104A-4B8E-9817-C7F8E4282251}" type="datetimeFigureOut">
              <a:rPr lang="en-US" altLang="zh-TW"/>
              <a:pPr>
                <a:defRPr/>
              </a:pPr>
              <a:t>3/16/2024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C6AB2-FD7D-49C1-8854-48DE2984B81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3299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026BC-8692-4800-8A14-B3533F2BF861}" type="datetimeFigureOut">
              <a:rPr lang="en-US" altLang="zh-TW"/>
              <a:pPr>
                <a:defRPr/>
              </a:pPr>
              <a:t>3/16/2024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0750A-1E02-454E-BB53-2ABB12F7E6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645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10E55-C531-49DB-8AF9-8C42E3332560}" type="datetimeFigureOut">
              <a:rPr lang="en-US" altLang="zh-TW"/>
              <a:pPr>
                <a:defRPr/>
              </a:pPr>
              <a:t>3/16/2024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817141-62F3-40DE-A9F3-FC89A6A59A1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1901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7F532-62AE-4A49-83BF-1EEBBDF97D03}" type="datetimeFigureOut">
              <a:rPr lang="en-US" altLang="zh-TW"/>
              <a:pPr>
                <a:defRPr/>
              </a:pPr>
              <a:t>3/16/2024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93121-39F1-4C3B-A539-58EDA1BCF7D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725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1412-ACAE-45BA-89BD-EAA36EBF2DF4}" type="datetimeFigureOut">
              <a:rPr lang="en-US" altLang="zh-TW"/>
              <a:pPr>
                <a:defRPr/>
              </a:pPr>
              <a:t>3/16/2024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A36CA0-FD96-4EEB-AE8C-76D2C990CBD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2087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93FFC-8DBC-4BAD-B7D3-BD6498CC87A1}" type="datetimeFigureOut">
              <a:rPr lang="en-US" altLang="zh-TW"/>
              <a:pPr>
                <a:defRPr/>
              </a:pPr>
              <a:t>3/16/2024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EF1A82-C49C-454B-8B3B-4B27743EC97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987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85771-FCA5-4088-8D18-27EA7144A555}" type="datetimeFigureOut">
              <a:rPr lang="en-US" altLang="zh-TW"/>
              <a:pPr>
                <a:defRPr/>
              </a:pPr>
              <a:t>3/16/2024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FFCCC7-995B-462A-86B3-3453C314191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8842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F8667-F5E8-4658-9748-30C3C026ECE4}" type="datetimeFigureOut">
              <a:rPr lang="en-US" altLang="zh-TW"/>
              <a:pPr>
                <a:defRPr/>
              </a:pPr>
              <a:t>3/16/2024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5D482-E9E5-4474-9A4C-3A98FF937CC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8340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B46EC-F2B5-468B-AEC4-09E9EA9B164D}" type="datetimeFigureOut">
              <a:rPr lang="en-US" altLang="zh-TW"/>
              <a:pPr>
                <a:defRPr/>
              </a:pPr>
              <a:t>3/16/2024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4C8F55-B129-475F-BA60-A9E86AC8570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250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0E8E7-0E21-4829-BB51-F3EFDCCD6BDD}" type="datetimeFigureOut">
              <a:rPr lang="en-US" altLang="zh-TW"/>
              <a:pPr>
                <a:defRPr/>
              </a:pPr>
              <a:t>3/16/2024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7B0C95-D176-4B98-8C85-3178D0F3018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359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2C7D7-ED5C-4654-BBC5-59D9D652673D}" type="datetimeFigureOut">
              <a:rPr lang="en-US" altLang="zh-TW"/>
              <a:pPr>
                <a:defRPr/>
              </a:pPr>
              <a:t>3/16/2024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6CEEA-8D29-40A7-8AAF-2E9613466B2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5443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50876-0BF5-4D54-90F9-C774E1B15022}" type="datetimeFigureOut">
              <a:rPr lang="en-US" altLang="zh-TW"/>
              <a:pPr>
                <a:defRPr/>
              </a:pPr>
              <a:t>3/16/2024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7D275-8722-4578-86F0-626FAFEF8D0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9975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/>
            </a:lvl1pPr>
          </a:lstStyle>
          <a:p>
            <a:pPr>
              <a:defRPr/>
            </a:pPr>
            <a:fld id="{8D385B6B-1B6B-4830-813A-BCE41B3CB4E7}" type="datetimeFigureOut">
              <a:rPr lang="en-US" altLang="zh-TW"/>
              <a:pPr>
                <a:defRPr/>
              </a:pPr>
              <a:t>3/16/2024</a:t>
            </a:fld>
            <a:endParaRPr lang="en-US" altLang="zh-TW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/>
            </a:lvl1pPr>
          </a:lstStyle>
          <a:p>
            <a:fld id="{7464CC08-0F35-4077-8058-BF41686B36C7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3" r:id="rId2"/>
    <p:sldLayoutId id="2147483732" r:id="rId3"/>
    <p:sldLayoutId id="2147483731" r:id="rId4"/>
    <p:sldLayoutId id="2147483730" r:id="rId5"/>
    <p:sldLayoutId id="2147483729" r:id="rId6"/>
    <p:sldLayoutId id="2147483728" r:id="rId7"/>
    <p:sldLayoutId id="2147483727" r:id="rId8"/>
    <p:sldLayoutId id="2147483726" r:id="rId9"/>
    <p:sldLayoutId id="2147483725" r:id="rId10"/>
    <p:sldLayoutId id="2147483724" r:id="rId11"/>
    <p:sldLayoutId id="2147483723" r:id="rId12"/>
    <p:sldLayoutId id="2147483722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ncnu.edu.tw/mod/assign/view.php?id=88454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Building </a:t>
            </a:r>
            <a:r>
              <a:rPr lang="en-US" altLang="zh-TW" dirty="0"/>
              <a:t>an Executable File</a:t>
            </a: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93CD8-93F3-496C-BF90-DF68837BB9FF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5" name="Flowchart: Magnetic Disk 4"/>
          <p:cNvSpPr/>
          <p:nvPr/>
        </p:nvSpPr>
        <p:spPr>
          <a:xfrm>
            <a:off x="1217450" y="4322761"/>
            <a:ext cx="1220560" cy="946311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Source Code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7450" y="3954141"/>
            <a:ext cx="1305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hw01.cpp</a:t>
            </a:r>
            <a:endParaRPr lang="zh-TW" altLang="en-US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7494816" y="4389618"/>
            <a:ext cx="1523185" cy="879454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Executable File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8" name="Flowchart: Magnetic Disk 7"/>
          <p:cNvSpPr/>
          <p:nvPr/>
        </p:nvSpPr>
        <p:spPr>
          <a:xfrm>
            <a:off x="4964733" y="4389617"/>
            <a:ext cx="1072363" cy="814515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Object Code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69957" y="4020285"/>
            <a:ext cx="1306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hw01.exe</a:t>
            </a:r>
            <a:endParaRPr lang="zh-TW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00788" y="4058236"/>
            <a:ext cx="1036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hw01.o</a:t>
            </a:r>
            <a:endParaRPr lang="zh-TW" altLang="en-US" dirty="0"/>
          </a:p>
        </p:txBody>
      </p:sp>
      <p:sp>
        <p:nvSpPr>
          <p:cNvPr id="11" name="Rectangle 10"/>
          <p:cNvSpPr/>
          <p:nvPr/>
        </p:nvSpPr>
        <p:spPr>
          <a:xfrm>
            <a:off x="6355225" y="4611728"/>
            <a:ext cx="971550" cy="370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Linker</a:t>
            </a:r>
            <a:endParaRPr lang="zh-TW" altLang="en-US" dirty="0"/>
          </a:p>
        </p:txBody>
      </p:sp>
      <p:sp>
        <p:nvSpPr>
          <p:cNvPr id="12" name="Rectangle 11"/>
          <p:cNvSpPr/>
          <p:nvPr/>
        </p:nvSpPr>
        <p:spPr>
          <a:xfrm>
            <a:off x="3120215" y="4389618"/>
            <a:ext cx="1309522" cy="814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Compiler</a:t>
            </a:r>
          </a:p>
          <a:p>
            <a:pPr algn="ctr"/>
            <a:r>
              <a:rPr lang="en-US" altLang="zh-TW" dirty="0"/>
              <a:t>(</a:t>
            </a:r>
            <a:r>
              <a:rPr lang="en-US" altLang="zh-TW" dirty="0">
                <a:solidFill>
                  <a:srgbClr val="FFFF00"/>
                </a:solidFill>
              </a:rPr>
              <a:t>g++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2889823"/>
            <a:ext cx="1875099" cy="716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Editor</a:t>
            </a:r>
          </a:p>
          <a:p>
            <a:pPr algn="ctr"/>
            <a:r>
              <a:rPr lang="en-US" altLang="zh-TW" dirty="0"/>
              <a:t>(</a:t>
            </a:r>
            <a:r>
              <a:rPr lang="en-US" altLang="zh-TW" dirty="0" err="1">
                <a:solidFill>
                  <a:srgbClr val="FFFF00"/>
                </a:solidFill>
              </a:rPr>
              <a:t>nano</a:t>
            </a:r>
            <a:r>
              <a:rPr lang="en-US" altLang="zh-TW" dirty="0"/>
              <a:t>, vim)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774328" y="1825802"/>
            <a:ext cx="162521" cy="447360"/>
            <a:chOff x="1855589" y="2125266"/>
            <a:chExt cx="162521" cy="447360"/>
          </a:xfrm>
        </p:grpSpPr>
        <p:sp>
          <p:nvSpPr>
            <p:cNvPr id="14" name="Oval 13"/>
            <p:cNvSpPr/>
            <p:nvPr/>
          </p:nvSpPr>
          <p:spPr>
            <a:xfrm>
              <a:off x="1886971" y="2125266"/>
              <a:ext cx="104301" cy="11174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6" name="Straight Connector 15"/>
            <p:cNvCxnSpPr>
              <a:stCxn id="14" idx="4"/>
            </p:cNvCxnSpPr>
            <p:nvPr/>
          </p:nvCxnSpPr>
          <p:spPr>
            <a:xfrm flipH="1">
              <a:off x="1935956" y="2237015"/>
              <a:ext cx="3165" cy="2238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1855589" y="2291398"/>
              <a:ext cx="162521" cy="17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1886971" y="2460877"/>
              <a:ext cx="48986" cy="1117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935956" y="2468240"/>
              <a:ext cx="55316" cy="1043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Arrow Connector 28"/>
          <p:cNvCxnSpPr/>
          <p:nvPr/>
        </p:nvCxnSpPr>
        <p:spPr>
          <a:xfrm>
            <a:off x="1855589" y="2334938"/>
            <a:ext cx="0" cy="554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855589" y="3606648"/>
            <a:ext cx="0" cy="379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" idx="4"/>
            <a:endCxn id="12" idx="1"/>
          </p:cNvCxnSpPr>
          <p:nvPr/>
        </p:nvCxnSpPr>
        <p:spPr>
          <a:xfrm>
            <a:off x="2438010" y="4795917"/>
            <a:ext cx="682205" cy="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2" idx="3"/>
            <a:endCxn id="8" idx="2"/>
          </p:cNvCxnSpPr>
          <p:nvPr/>
        </p:nvCxnSpPr>
        <p:spPr>
          <a:xfrm flipV="1">
            <a:off x="4429737" y="4796875"/>
            <a:ext cx="53499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8" idx="4"/>
            <a:endCxn id="11" idx="1"/>
          </p:cNvCxnSpPr>
          <p:nvPr/>
        </p:nvCxnSpPr>
        <p:spPr>
          <a:xfrm>
            <a:off x="6037096" y="4796875"/>
            <a:ext cx="31812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7062107" y="4807595"/>
            <a:ext cx="4327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Magnetic Disk 43"/>
          <p:cNvSpPr/>
          <p:nvPr/>
        </p:nvSpPr>
        <p:spPr>
          <a:xfrm>
            <a:off x="6282082" y="3366791"/>
            <a:ext cx="1117836" cy="414586"/>
          </a:xfrm>
          <a:prstGeom prst="flowChartMagneticDis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Library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>
            <a:stCxn id="44" idx="3"/>
            <a:endCxn id="11" idx="0"/>
          </p:cNvCxnSpPr>
          <p:nvPr/>
        </p:nvCxnSpPr>
        <p:spPr>
          <a:xfrm>
            <a:off x="6841000" y="3781377"/>
            <a:ext cx="0" cy="830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14400" y="5544273"/>
            <a:ext cx="4421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 smtClean="0"/>
              <a:t>nano</a:t>
            </a:r>
            <a:r>
              <a:rPr lang="en-US" altLang="zh-TW" dirty="0" smtClean="0"/>
              <a:t> hw01.cpp</a:t>
            </a:r>
          </a:p>
          <a:p>
            <a:r>
              <a:rPr lang="en-US" altLang="zh-TW" dirty="0" smtClean="0"/>
              <a:t>g++ -c hw01.cpp</a:t>
            </a:r>
          </a:p>
          <a:p>
            <a:r>
              <a:rPr lang="en-US" altLang="zh-TW" dirty="0" smtClean="0"/>
              <a:t>g++ hw01.o -o hw01.exe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7137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9038F763-878C-4D37-8F1B-F276DE0384C9}" type="slidenum">
              <a:rPr kumimoji="0" lang="en-US" altLang="zh-TW"/>
              <a:pPr eaLnBrk="1" hangingPunct="1"/>
              <a:t>10</a:t>
            </a:fld>
            <a:endParaRPr kumimoji="0" lang="en-US" altLang="zh-TW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宣州謝朓樓餞別校書叔雲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26038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TW" altLang="en-US" sz="2400" smtClean="0"/>
              <a:t>棄我去者，昨日之日不可留；</a:t>
            </a:r>
          </a:p>
          <a:p>
            <a:pPr>
              <a:buFont typeface="Wingdings" panose="05000000000000000000" pitchFamily="2" charset="2"/>
              <a:buNone/>
            </a:pPr>
            <a:r>
              <a:rPr lang="zh-TW" altLang="en-US" sz="2400" smtClean="0"/>
              <a:t>亂我心者，今日之日多煩憂。</a:t>
            </a:r>
          </a:p>
          <a:p>
            <a:pPr>
              <a:buFont typeface="Wingdings" panose="05000000000000000000" pitchFamily="2" charset="2"/>
              <a:buNone/>
            </a:pPr>
            <a:r>
              <a:rPr lang="zh-TW" altLang="en-US" sz="2400" smtClean="0"/>
              <a:t>長風萬里送秋雁，對此可以酣高樓。</a:t>
            </a:r>
          </a:p>
          <a:p>
            <a:pPr>
              <a:buFont typeface="Wingdings" panose="05000000000000000000" pitchFamily="2" charset="2"/>
              <a:buNone/>
            </a:pPr>
            <a:r>
              <a:rPr lang="zh-TW" altLang="en-US" sz="2400" smtClean="0"/>
              <a:t>蓬萊文章建安骨，中間小謝又清發。</a:t>
            </a:r>
          </a:p>
          <a:p>
            <a:pPr>
              <a:buFont typeface="Wingdings" panose="05000000000000000000" pitchFamily="2" charset="2"/>
              <a:buNone/>
            </a:pPr>
            <a:r>
              <a:rPr lang="zh-TW" altLang="en-US" sz="2400" smtClean="0"/>
              <a:t>俱懷逸興壯思飛，欲上青天覽明月。</a:t>
            </a:r>
          </a:p>
          <a:p>
            <a:pPr>
              <a:buFont typeface="Wingdings" panose="05000000000000000000" pitchFamily="2" charset="2"/>
              <a:buNone/>
            </a:pPr>
            <a:r>
              <a:rPr lang="zh-TW" altLang="en-US" sz="2400" smtClean="0"/>
              <a:t>抽刀斷水水更流，舉杯銷愁愁更愁。</a:t>
            </a:r>
          </a:p>
          <a:p>
            <a:pPr>
              <a:buFont typeface="Wingdings" panose="05000000000000000000" pitchFamily="2" charset="2"/>
              <a:buNone/>
            </a:pPr>
            <a:r>
              <a:rPr lang="zh-TW" altLang="en-US" sz="2400" smtClean="0"/>
              <a:t>人生在世不稱意，明朝散髮弄扁舟。</a:t>
            </a:r>
          </a:p>
          <a:p>
            <a:pPr>
              <a:buFont typeface="Wingdings" panose="05000000000000000000" pitchFamily="2" charset="2"/>
              <a:buNone/>
            </a:pPr>
            <a:endParaRPr lang="zh-TW" altLang="en-US" sz="2400" smtClean="0"/>
          </a:p>
          <a:p>
            <a:pPr>
              <a:buFont typeface="Wingdings" panose="05000000000000000000" pitchFamily="2" charset="2"/>
              <a:buNone/>
            </a:pPr>
            <a:r>
              <a:rPr lang="zh-TW" altLang="en-US" sz="2400" smtClean="0"/>
              <a:t>					～ 李白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3306763"/>
            <a:ext cx="3771900" cy="282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TW" smtClean="0"/>
              <a:t>Running C++ Programs </a:t>
            </a:r>
            <a:br>
              <a:rPr lang="en-US" altLang="zh-TW" smtClean="0"/>
            </a:br>
            <a:r>
              <a:rPr lang="en-US" altLang="zh-TW" smtClean="0"/>
              <a:t>on FreeBSD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E7D8838-A4DF-4D03-9D79-5D1E0B01926C}" type="slidenum">
              <a:rPr kumimoji="0" lang="en-US" altLang="zh-TW"/>
              <a:pPr eaLnBrk="1" hangingPunct="1"/>
              <a:t>12</a:t>
            </a:fld>
            <a:endParaRPr kumimoji="0" lang="en-US" altLang="zh-TW"/>
          </a:p>
        </p:txBody>
      </p:sp>
      <p:sp>
        <p:nvSpPr>
          <p:cNvPr id="124930" name="AutoShape 2"/>
          <p:cNvSpPr>
            <a:spLocks noChangeArrowheads="1"/>
          </p:cNvSpPr>
          <p:nvPr/>
        </p:nvSpPr>
        <p:spPr bwMode="auto">
          <a:xfrm>
            <a:off x="304800" y="1066800"/>
            <a:ext cx="8534400" cy="4419600"/>
          </a:xfrm>
          <a:prstGeom prst="verticalScroll">
            <a:avLst>
              <a:gd name="adj" fmla="val 12500"/>
            </a:avLst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3155950" y="2514600"/>
            <a:ext cx="29464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TW" sz="44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BUILDING</a:t>
            </a:r>
          </a:p>
          <a:p>
            <a:pPr algn="ctr">
              <a:defRPr/>
            </a:pPr>
            <a:r>
              <a:rPr lang="en-US" altLang="zh-TW" sz="44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A</a:t>
            </a:r>
          </a:p>
          <a:p>
            <a:pPr algn="ctr">
              <a:defRPr/>
            </a:pPr>
            <a:r>
              <a:rPr lang="en-US" altLang="zh-TW" sz="44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PROGRAM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5046E38-8038-48DB-A093-7AF341B47CCE}" type="slidenum">
              <a:rPr kumimoji="0" lang="en-US" altLang="zh-TW"/>
              <a:pPr eaLnBrk="1" hangingPunct="1"/>
              <a:t>13</a:t>
            </a:fld>
            <a:endParaRPr kumimoji="0" lang="en-US" altLang="zh-TW"/>
          </a:p>
        </p:txBody>
      </p:sp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539750" y="-82550"/>
            <a:ext cx="42354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60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altLang="zh-TW" sz="36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uilding  a program</a:t>
            </a:r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908050"/>
            <a:ext cx="5959475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95288" y="1341438"/>
            <a:ext cx="2376487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altLang="zh-TW" sz="2800"/>
              <a:t>The steps to build a program include writing, editing, compiling, and linking code.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smtClean="0"/>
              <a:t>Building C++ Programs on FreeBSD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mtClean="0"/>
              <a:t>Log into STU.csie.ncnu.edu.tw</a:t>
            </a:r>
          </a:p>
          <a:p>
            <a:pPr>
              <a:lnSpc>
                <a:spcPct val="90000"/>
              </a:lnSpc>
            </a:pPr>
            <a:r>
              <a:rPr lang="en-US" altLang="zh-TW" smtClean="0"/>
              <a:t>Edit a source file</a:t>
            </a:r>
          </a:p>
          <a:p>
            <a:pPr lvl="1">
              <a:lnSpc>
                <a:spcPct val="90000"/>
              </a:lnSpc>
            </a:pPr>
            <a:r>
              <a:rPr lang="en-US" altLang="zh-TW" smtClean="0"/>
              <a:t>You may use your favorite editors such as vi, ee</a:t>
            </a:r>
          </a:p>
          <a:p>
            <a:pPr lvl="1">
              <a:lnSpc>
                <a:spcPct val="90000"/>
              </a:lnSpc>
            </a:pPr>
            <a:r>
              <a:rPr lang="en-US" altLang="zh-TW" smtClean="0">
                <a:latin typeface="Courier New" panose="02070309020205020404" pitchFamily="49" charset="0"/>
              </a:rPr>
              <a:t>ee test.cpp</a:t>
            </a:r>
          </a:p>
          <a:p>
            <a:pPr>
              <a:lnSpc>
                <a:spcPct val="90000"/>
              </a:lnSpc>
            </a:pPr>
            <a:r>
              <a:rPr lang="en-US" altLang="zh-TW" smtClean="0"/>
              <a:t>Compile the C++ source file to an executable program.</a:t>
            </a:r>
          </a:p>
          <a:p>
            <a:pPr lvl="1">
              <a:lnSpc>
                <a:spcPct val="90000"/>
              </a:lnSpc>
            </a:pPr>
            <a:r>
              <a:rPr lang="en-US" altLang="zh-TW" smtClean="0">
                <a:latin typeface="Courier New" panose="02070309020205020404" pitchFamily="49" charset="0"/>
              </a:rPr>
              <a:t>g++ test.cpp</a:t>
            </a:r>
          </a:p>
          <a:p>
            <a:pPr>
              <a:lnSpc>
                <a:spcPct val="90000"/>
              </a:lnSpc>
            </a:pPr>
            <a:r>
              <a:rPr lang="en-US" altLang="zh-TW" smtClean="0"/>
              <a:t>Run the executable file</a:t>
            </a:r>
          </a:p>
          <a:p>
            <a:pPr lvl="1">
              <a:lnSpc>
                <a:spcPct val="90000"/>
              </a:lnSpc>
            </a:pPr>
            <a:r>
              <a:rPr lang="en-US" altLang="zh-TW" smtClean="0">
                <a:latin typeface="Courier New" panose="02070309020205020404" pitchFamily="49" charset="0"/>
              </a:rPr>
              <a:t>./a.out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7A987ED-54EE-4B5B-BD47-F791B915A4B6}" type="slidenum">
              <a:rPr kumimoji="0" lang="en-US" altLang="zh-TW"/>
              <a:pPr eaLnBrk="1" hangingPunct="1"/>
              <a:t>14</a:t>
            </a:fld>
            <a:endParaRPr kumimoji="0" lang="en-US" altLang="zh-TW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488" y="3619500"/>
            <a:ext cx="1338262" cy="192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C67872D-8886-4CCA-8E70-AB69F8A8CD2F}" type="slidenum">
              <a:rPr kumimoji="0" lang="en-US" altLang="zh-TW"/>
              <a:pPr eaLnBrk="1" hangingPunct="1"/>
              <a:t>15</a:t>
            </a:fld>
            <a:endParaRPr kumimoji="0" lang="en-US" altLang="zh-TW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Mid-Term Exam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Date: 12/3 (Friday)</a:t>
            </a:r>
          </a:p>
          <a:p>
            <a:r>
              <a:rPr lang="en-US" altLang="zh-TW" smtClean="0"/>
              <a:t>Time: 08:10-10:00</a:t>
            </a:r>
          </a:p>
          <a:p>
            <a:endParaRPr lang="en-US" altLang="zh-TW" smtClean="0"/>
          </a:p>
          <a:p>
            <a:r>
              <a:rPr lang="en-US" altLang="zh-TW" smtClean="0"/>
              <a:t>Scope: </a:t>
            </a:r>
          </a:p>
          <a:p>
            <a:pPr lvl="1"/>
            <a:r>
              <a:rPr lang="en-US" altLang="zh-TW" smtClean="0"/>
              <a:t>bwBASIC</a:t>
            </a:r>
          </a:p>
          <a:p>
            <a:pPr lvl="1"/>
            <a:r>
              <a:rPr lang="en-US" altLang="zh-TW" smtClean="0"/>
              <a:t>Visual C++, </a:t>
            </a:r>
          </a:p>
          <a:p>
            <a:pPr lvl="2"/>
            <a:r>
              <a:rPr lang="en-US" altLang="zh-TW" smtClean="0"/>
              <a:t>Chapter 1 – Chapter 4 (Array, String)</a:t>
            </a:r>
          </a:p>
          <a:p>
            <a:r>
              <a:rPr lang="en-US" altLang="zh-TW" smtClean="0"/>
              <a:t>Open Book</a:t>
            </a:r>
          </a:p>
          <a:p>
            <a:pPr lvl="1"/>
            <a:r>
              <a:rPr lang="en-US" altLang="zh-TW" sz="2200" smtClean="0"/>
              <a:t>You have seen all the English vocabularies in the textbook or the homework, so do not ask the TA to explain the questions.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98E3B83A-190B-4642-BC76-FB5472F421F2}" type="slidenum">
              <a:rPr kumimoji="0" lang="en-US" altLang="zh-TW"/>
              <a:pPr eaLnBrk="1" hangingPunct="1"/>
              <a:t>16</a:t>
            </a:fld>
            <a:endParaRPr kumimoji="0" lang="en-US" altLang="zh-TW"/>
          </a:p>
        </p:txBody>
      </p:sp>
      <p:sp>
        <p:nvSpPr>
          <p:cNvPr id="126978" name="AutoShape 2"/>
          <p:cNvSpPr>
            <a:spLocks noChangeArrowheads="1"/>
          </p:cNvSpPr>
          <p:nvPr/>
        </p:nvSpPr>
        <p:spPr bwMode="auto">
          <a:xfrm>
            <a:off x="304800" y="1066800"/>
            <a:ext cx="8534400" cy="4419600"/>
          </a:xfrm>
          <a:prstGeom prst="verticalScroll">
            <a:avLst>
              <a:gd name="adj" fmla="val 12500"/>
            </a:avLst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2908300" y="2819400"/>
            <a:ext cx="34448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TW" sz="44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PROGRAM</a:t>
            </a:r>
          </a:p>
          <a:p>
            <a:pPr algn="ctr">
              <a:defRPr/>
            </a:pPr>
            <a:r>
              <a:rPr lang="en-US" altLang="zh-TW" sz="44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EXECUTION</a:t>
            </a: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1295400" y="1905000"/>
            <a:ext cx="88265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TW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9.3</a:t>
            </a:r>
            <a:endParaRPr lang="en-US" altLang="zh-TW" sz="4400" b="1" i="1">
              <a:solidFill>
                <a:srgbClr val="06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696D378-0083-485E-B8FA-73AD05304670}" type="slidenum">
              <a:rPr kumimoji="0" lang="en-US" altLang="zh-TW"/>
              <a:pPr eaLnBrk="1" hangingPunct="1"/>
              <a:t>17</a:t>
            </a:fld>
            <a:endParaRPr kumimoji="0" lang="en-US" altLang="zh-TW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2627313" y="-82550"/>
            <a:ext cx="39893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60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altLang="zh-TW" sz="36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rogram execution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341438"/>
            <a:ext cx="6350000" cy="512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insert.cpp</a:t>
            </a:r>
            <a:endParaRPr lang="zh-TW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void sort(</a:t>
            </a:r>
            <a:r>
              <a:rPr lang="en-US" altLang="zh-TW" dirty="0" err="1"/>
              <a:t>int</a:t>
            </a:r>
            <a:r>
              <a:rPr lang="en-US" altLang="zh-TW" dirty="0"/>
              <a:t> a[], </a:t>
            </a:r>
            <a:r>
              <a:rPr lang="en-US" altLang="zh-TW" dirty="0" err="1"/>
              <a:t>int</a:t>
            </a:r>
            <a:r>
              <a:rPr lang="en-US" altLang="zh-TW" dirty="0"/>
              <a:t> n) {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int</a:t>
            </a:r>
            <a:r>
              <a:rPr lang="en-US" altLang="zh-TW" dirty="0"/>
              <a:t> temp;</a:t>
            </a:r>
          </a:p>
          <a:p>
            <a:pPr marL="0" indent="0">
              <a:buNone/>
            </a:pPr>
            <a:r>
              <a:rPr lang="en-US" altLang="zh-TW" dirty="0"/>
              <a:t>    for 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err="1"/>
              <a:t>i</a:t>
            </a:r>
            <a:r>
              <a:rPr lang="en-US" altLang="zh-TW" dirty="0"/>
              <a:t>=0; </a:t>
            </a:r>
            <a:r>
              <a:rPr lang="en-US" altLang="zh-TW" dirty="0" err="1"/>
              <a:t>i</a:t>
            </a:r>
            <a:r>
              <a:rPr lang="en-US" altLang="zh-TW" dirty="0"/>
              <a:t>&lt;=n-2; ++</a:t>
            </a:r>
            <a:r>
              <a:rPr lang="en-US" altLang="zh-TW" dirty="0" err="1"/>
              <a:t>i</a:t>
            </a:r>
            <a:r>
              <a:rPr lang="en-US" altLang="zh-TW" dirty="0"/>
              <a:t>)</a:t>
            </a:r>
          </a:p>
          <a:p>
            <a:pPr marL="0" indent="0">
              <a:buNone/>
            </a:pPr>
            <a:r>
              <a:rPr lang="en-US" altLang="zh-TW" dirty="0"/>
              <a:t>        for (</a:t>
            </a:r>
            <a:r>
              <a:rPr lang="en-US" altLang="zh-TW" dirty="0" err="1"/>
              <a:t>int</a:t>
            </a:r>
            <a:r>
              <a:rPr lang="en-US" altLang="zh-TW" dirty="0"/>
              <a:t> j=n-1; j&gt;=1; --j)</a:t>
            </a:r>
          </a:p>
          <a:p>
            <a:pPr marL="0" indent="0">
              <a:buNone/>
            </a:pPr>
            <a:r>
              <a:rPr lang="en-US" altLang="zh-TW" dirty="0"/>
              <a:t>            if (a[j-1] &gt; a[j]) {</a:t>
            </a:r>
          </a:p>
          <a:p>
            <a:pPr marL="0" indent="0">
              <a:buNone/>
            </a:pPr>
            <a:r>
              <a:rPr lang="en-US" altLang="zh-TW" dirty="0"/>
              <a:t>                temp = a[j-1];</a:t>
            </a:r>
          </a:p>
          <a:p>
            <a:pPr marL="0" indent="0">
              <a:buNone/>
            </a:pPr>
            <a:r>
              <a:rPr lang="en-US" altLang="zh-TW" dirty="0"/>
              <a:t>                a[j-1] = a[j];</a:t>
            </a:r>
          </a:p>
          <a:p>
            <a:pPr marL="0" indent="0">
              <a:buNone/>
            </a:pPr>
            <a:r>
              <a:rPr lang="en-US" altLang="zh-TW" dirty="0"/>
              <a:t>                a[j] = temp;</a:t>
            </a:r>
          </a:p>
          <a:p>
            <a:pPr marL="0" indent="0">
              <a:buNone/>
            </a:pPr>
            <a:r>
              <a:rPr lang="en-US" altLang="zh-TW" dirty="0"/>
              <a:t>            }</a:t>
            </a:r>
          </a:p>
          <a:p>
            <a:pPr marL="0" indent="0">
              <a:buNone/>
            </a:pPr>
            <a:r>
              <a:rPr lang="en-US" altLang="zh-TW" dirty="0"/>
              <a:t>}</a:t>
            </a:r>
            <a:endParaRPr lang="zh-TW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C8F55-B129-475F-BA60-A9E86AC8570F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4064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quick.cpp</a:t>
            </a:r>
            <a:endParaRPr lang="zh-TW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dirty="0"/>
              <a:t>#include &lt;</a:t>
            </a:r>
            <a:r>
              <a:rPr lang="en-US" altLang="zh-TW" sz="2400" dirty="0" err="1"/>
              <a:t>cstdlib</a:t>
            </a:r>
            <a:r>
              <a:rPr lang="en-US" altLang="zh-TW" sz="2400" dirty="0"/>
              <a:t>&gt;</a:t>
            </a:r>
          </a:p>
          <a:p>
            <a:pPr marL="0" indent="0">
              <a:buNone/>
            </a:pP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 err="1"/>
              <a:t>int</a:t>
            </a:r>
            <a:r>
              <a:rPr lang="en-US" altLang="zh-TW" sz="2400" dirty="0"/>
              <a:t> </a:t>
            </a:r>
            <a:r>
              <a:rPr lang="en-US" altLang="zh-TW" sz="2400" dirty="0" err="1"/>
              <a:t>cmp</a:t>
            </a:r>
            <a:r>
              <a:rPr lang="en-US" altLang="zh-TW" sz="2400" dirty="0"/>
              <a:t>(</a:t>
            </a:r>
            <a:r>
              <a:rPr lang="en-US" altLang="zh-TW" sz="2400" dirty="0" err="1"/>
              <a:t>const</a:t>
            </a:r>
            <a:r>
              <a:rPr lang="en-US" altLang="zh-TW" sz="2400" dirty="0"/>
              <a:t> void* p1, </a:t>
            </a:r>
            <a:r>
              <a:rPr lang="en-US" altLang="zh-TW" sz="2400" dirty="0" err="1"/>
              <a:t>const</a:t>
            </a:r>
            <a:r>
              <a:rPr lang="en-US" altLang="zh-TW" sz="2400" dirty="0"/>
              <a:t> void* p2) {</a:t>
            </a:r>
          </a:p>
          <a:p>
            <a:pPr marL="0" indent="0">
              <a:buNone/>
            </a:pPr>
            <a:r>
              <a:rPr lang="en-US" altLang="zh-TW" sz="2400" dirty="0"/>
              <a:t>    </a:t>
            </a:r>
            <a:r>
              <a:rPr lang="en-US" altLang="zh-TW" sz="2400" dirty="0" err="1"/>
              <a:t>int</a:t>
            </a:r>
            <a:r>
              <a:rPr lang="en-US" altLang="zh-TW" sz="2400" dirty="0"/>
              <a:t> n1 = *</a:t>
            </a:r>
            <a:r>
              <a:rPr lang="en-US" altLang="zh-TW" sz="2400" dirty="0" err="1"/>
              <a:t>reinterpret_cast</a:t>
            </a:r>
            <a:r>
              <a:rPr lang="en-US" altLang="zh-TW" sz="2400" dirty="0"/>
              <a:t>&lt;</a:t>
            </a:r>
            <a:r>
              <a:rPr lang="en-US" altLang="zh-TW" sz="2400" dirty="0" err="1"/>
              <a:t>const</a:t>
            </a:r>
            <a:r>
              <a:rPr lang="en-US" altLang="zh-TW" sz="2400" dirty="0"/>
              <a:t> </a:t>
            </a:r>
            <a:r>
              <a:rPr lang="en-US" altLang="zh-TW" sz="2400" dirty="0" err="1"/>
              <a:t>int</a:t>
            </a:r>
            <a:r>
              <a:rPr lang="en-US" altLang="zh-TW" sz="2400" dirty="0"/>
              <a:t>*&gt;(p1);</a:t>
            </a:r>
          </a:p>
          <a:p>
            <a:pPr marL="0" indent="0">
              <a:buNone/>
            </a:pPr>
            <a:r>
              <a:rPr lang="en-US" altLang="zh-TW" sz="2400" dirty="0"/>
              <a:t>    </a:t>
            </a:r>
            <a:r>
              <a:rPr lang="en-US" altLang="zh-TW" sz="2400" dirty="0" err="1"/>
              <a:t>int</a:t>
            </a:r>
            <a:r>
              <a:rPr lang="en-US" altLang="zh-TW" sz="2400" dirty="0"/>
              <a:t> n2 = *</a:t>
            </a:r>
            <a:r>
              <a:rPr lang="en-US" altLang="zh-TW" sz="2400" dirty="0" err="1"/>
              <a:t>reinterpret_cast</a:t>
            </a:r>
            <a:r>
              <a:rPr lang="en-US" altLang="zh-TW" sz="2400" dirty="0"/>
              <a:t>&lt;</a:t>
            </a:r>
            <a:r>
              <a:rPr lang="en-US" altLang="zh-TW" sz="2400" dirty="0" err="1"/>
              <a:t>const</a:t>
            </a:r>
            <a:r>
              <a:rPr lang="en-US" altLang="zh-TW" sz="2400" dirty="0"/>
              <a:t> </a:t>
            </a:r>
            <a:r>
              <a:rPr lang="en-US" altLang="zh-TW" sz="2400" dirty="0" err="1"/>
              <a:t>int</a:t>
            </a:r>
            <a:r>
              <a:rPr lang="en-US" altLang="zh-TW" sz="2400" dirty="0"/>
              <a:t>*&gt;(p2);</a:t>
            </a:r>
          </a:p>
          <a:p>
            <a:pPr marL="0" indent="0">
              <a:buNone/>
            </a:pPr>
            <a:r>
              <a:rPr lang="en-US" altLang="zh-TW" sz="2400" dirty="0"/>
              <a:t>    return n1 - n2;</a:t>
            </a:r>
          </a:p>
          <a:p>
            <a:pPr marL="0" indent="0">
              <a:buNone/>
            </a:pPr>
            <a:r>
              <a:rPr lang="en-US" altLang="zh-TW" sz="2400" dirty="0"/>
              <a:t>}</a:t>
            </a:r>
          </a:p>
          <a:p>
            <a:pPr marL="0" indent="0">
              <a:buNone/>
            </a:pP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/>
              <a:t>void sort(</a:t>
            </a:r>
            <a:r>
              <a:rPr lang="en-US" altLang="zh-TW" sz="2400" dirty="0" err="1"/>
              <a:t>int</a:t>
            </a:r>
            <a:r>
              <a:rPr lang="en-US" altLang="zh-TW" sz="2400" dirty="0"/>
              <a:t> a[], </a:t>
            </a:r>
            <a:r>
              <a:rPr lang="en-US" altLang="zh-TW" sz="2400" dirty="0" err="1"/>
              <a:t>int</a:t>
            </a:r>
            <a:r>
              <a:rPr lang="en-US" altLang="zh-TW" sz="2400" dirty="0"/>
              <a:t> n) {</a:t>
            </a:r>
          </a:p>
          <a:p>
            <a:pPr marL="0" indent="0">
              <a:buNone/>
            </a:pPr>
            <a:r>
              <a:rPr lang="en-US" altLang="zh-TW" sz="2400" dirty="0"/>
              <a:t>    </a:t>
            </a:r>
            <a:r>
              <a:rPr lang="en-US" altLang="zh-TW" sz="2400" dirty="0" err="1">
                <a:solidFill>
                  <a:srgbClr val="00B0F0"/>
                </a:solidFill>
              </a:rPr>
              <a:t>qsort</a:t>
            </a:r>
            <a:r>
              <a:rPr lang="en-US" altLang="zh-TW" sz="2400" dirty="0"/>
              <a:t>(a, n, </a:t>
            </a:r>
            <a:r>
              <a:rPr lang="en-US" altLang="zh-TW" sz="2400" dirty="0" err="1"/>
              <a:t>sizeof</a:t>
            </a:r>
            <a:r>
              <a:rPr lang="en-US" altLang="zh-TW" sz="2400" dirty="0"/>
              <a:t>(</a:t>
            </a:r>
            <a:r>
              <a:rPr lang="en-US" altLang="zh-TW" sz="2400" dirty="0" err="1"/>
              <a:t>int</a:t>
            </a:r>
            <a:r>
              <a:rPr lang="en-US" altLang="zh-TW" sz="2400" dirty="0"/>
              <a:t>), </a:t>
            </a:r>
            <a:r>
              <a:rPr lang="en-US" altLang="zh-TW" sz="2400" dirty="0" err="1"/>
              <a:t>cmp</a:t>
            </a:r>
            <a:r>
              <a:rPr lang="en-US" altLang="zh-TW" sz="2400" dirty="0"/>
              <a:t>);</a:t>
            </a:r>
          </a:p>
          <a:p>
            <a:pPr marL="0" indent="0">
              <a:buNone/>
            </a:pPr>
            <a:r>
              <a:rPr lang="en-US" altLang="zh-TW" sz="2400" dirty="0"/>
              <a:t>}</a:t>
            </a:r>
            <a:endParaRPr lang="zh-TW" alt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C8F55-B129-475F-BA60-A9E86AC8570F}" type="slidenum">
              <a:rPr lang="en-US" altLang="zh-TW" smtClean="0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418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main.cpp</a:t>
            </a:r>
            <a:endParaRPr lang="zh-TW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200" dirty="0"/>
              <a:t>#include &lt;</a:t>
            </a:r>
            <a:r>
              <a:rPr lang="en-US" altLang="zh-TW" sz="1200" dirty="0" err="1"/>
              <a:t>iostream</a:t>
            </a:r>
            <a:r>
              <a:rPr lang="en-US" altLang="zh-TW" sz="1200" dirty="0"/>
              <a:t>&gt;</a:t>
            </a:r>
          </a:p>
          <a:p>
            <a:pPr marL="0" indent="0">
              <a:buNone/>
            </a:pPr>
            <a:r>
              <a:rPr lang="en-US" altLang="zh-TW" sz="1200" dirty="0"/>
              <a:t>#include &lt;</a:t>
            </a:r>
            <a:r>
              <a:rPr lang="en-US" altLang="zh-TW" sz="1200" dirty="0" err="1"/>
              <a:t>cstdlib</a:t>
            </a:r>
            <a:r>
              <a:rPr lang="en-US" altLang="zh-TW" sz="1200" dirty="0"/>
              <a:t>&gt;</a:t>
            </a:r>
          </a:p>
          <a:p>
            <a:pPr marL="0" indent="0">
              <a:buNone/>
            </a:pPr>
            <a:r>
              <a:rPr lang="en-US" altLang="zh-TW" sz="1200" dirty="0"/>
              <a:t>#include &lt;</a:t>
            </a:r>
            <a:r>
              <a:rPr lang="en-US" altLang="zh-TW" sz="1200" dirty="0" err="1"/>
              <a:t>unistd.h</a:t>
            </a:r>
            <a:r>
              <a:rPr lang="en-US" altLang="zh-TW" sz="1200" dirty="0"/>
              <a:t>&gt;</a:t>
            </a:r>
          </a:p>
          <a:p>
            <a:pPr marL="0" indent="0">
              <a:buNone/>
            </a:pPr>
            <a:r>
              <a:rPr lang="en-US" altLang="zh-TW" sz="1200" dirty="0"/>
              <a:t>#include &lt;sys/</a:t>
            </a:r>
            <a:r>
              <a:rPr lang="en-US" altLang="zh-TW" sz="1200" dirty="0" err="1"/>
              <a:t>time.h</a:t>
            </a:r>
            <a:r>
              <a:rPr lang="en-US" altLang="zh-TW" sz="1200" dirty="0"/>
              <a:t>&gt;</a:t>
            </a:r>
          </a:p>
          <a:p>
            <a:pPr marL="0" indent="0">
              <a:buNone/>
            </a:pPr>
            <a:r>
              <a:rPr lang="en-US" altLang="zh-TW" sz="1200" dirty="0"/>
              <a:t>#</a:t>
            </a:r>
            <a:r>
              <a:rPr lang="en-US" altLang="zh-TW" sz="1200" dirty="0" err="1"/>
              <a:t>ifndef</a:t>
            </a:r>
            <a:r>
              <a:rPr lang="en-US" altLang="zh-TW" sz="1200" dirty="0"/>
              <a:t> N</a:t>
            </a:r>
          </a:p>
          <a:p>
            <a:pPr marL="0" indent="0">
              <a:buNone/>
            </a:pPr>
            <a:r>
              <a:rPr lang="en-US" altLang="zh-TW" sz="1200" dirty="0"/>
              <a:t>#define N 10</a:t>
            </a:r>
          </a:p>
          <a:p>
            <a:pPr marL="0" indent="0">
              <a:buNone/>
            </a:pPr>
            <a:r>
              <a:rPr lang="en-US" altLang="zh-TW" sz="1200" dirty="0"/>
              <a:t>#</a:t>
            </a:r>
            <a:r>
              <a:rPr lang="en-US" altLang="zh-TW" sz="1200" dirty="0" err="1"/>
              <a:t>endif</a:t>
            </a:r>
            <a:endParaRPr lang="en-US" altLang="zh-TW" sz="1200" dirty="0"/>
          </a:p>
          <a:p>
            <a:pPr marL="0" indent="0">
              <a:buNone/>
            </a:pPr>
            <a:r>
              <a:rPr lang="en-US" altLang="zh-TW" sz="1200" dirty="0"/>
              <a:t>void sort(</a:t>
            </a:r>
            <a:r>
              <a:rPr lang="en-US" altLang="zh-TW" sz="1200" dirty="0" err="1"/>
              <a:t>int</a:t>
            </a:r>
            <a:r>
              <a:rPr lang="en-US" altLang="zh-TW" sz="1200" dirty="0"/>
              <a:t> a[], </a:t>
            </a:r>
            <a:r>
              <a:rPr lang="en-US" altLang="zh-TW" sz="1200" dirty="0" err="1"/>
              <a:t>int</a:t>
            </a:r>
            <a:r>
              <a:rPr lang="en-US" altLang="zh-TW" sz="1200" dirty="0"/>
              <a:t> n);      // Function prototype</a:t>
            </a:r>
          </a:p>
          <a:p>
            <a:pPr marL="0" indent="0">
              <a:buNone/>
            </a:pPr>
            <a:endParaRPr lang="en-US" altLang="zh-TW" sz="1200" dirty="0"/>
          </a:p>
          <a:p>
            <a:pPr marL="0" indent="0">
              <a:buNone/>
            </a:pPr>
            <a:r>
              <a:rPr lang="en-US" altLang="zh-TW" sz="1200" dirty="0"/>
              <a:t>using </a:t>
            </a:r>
            <a:r>
              <a:rPr lang="en-US" altLang="zh-TW" sz="1200" dirty="0" err="1"/>
              <a:t>std</a:t>
            </a:r>
            <a:r>
              <a:rPr lang="en-US" altLang="zh-TW" sz="1200" dirty="0"/>
              <a:t>::</a:t>
            </a:r>
            <a:r>
              <a:rPr lang="en-US" altLang="zh-TW" sz="1200" dirty="0" err="1"/>
              <a:t>cout</a:t>
            </a:r>
            <a:r>
              <a:rPr lang="en-US" altLang="zh-TW" sz="1200" dirty="0"/>
              <a:t>;</a:t>
            </a:r>
          </a:p>
          <a:p>
            <a:pPr marL="0" indent="0">
              <a:buNone/>
            </a:pPr>
            <a:r>
              <a:rPr lang="en-US" altLang="zh-TW" sz="1200" dirty="0"/>
              <a:t>using </a:t>
            </a:r>
            <a:r>
              <a:rPr lang="en-US" altLang="zh-TW" sz="1200" dirty="0" err="1"/>
              <a:t>std</a:t>
            </a:r>
            <a:r>
              <a:rPr lang="en-US" altLang="zh-TW" sz="1200" dirty="0"/>
              <a:t>::</a:t>
            </a:r>
            <a:r>
              <a:rPr lang="en-US" altLang="zh-TW" sz="1200" dirty="0" err="1"/>
              <a:t>cin</a:t>
            </a:r>
            <a:r>
              <a:rPr lang="en-US" altLang="zh-TW" sz="1200" dirty="0"/>
              <a:t>;</a:t>
            </a:r>
          </a:p>
          <a:p>
            <a:pPr marL="0" indent="0">
              <a:buNone/>
            </a:pPr>
            <a:endParaRPr lang="en-US" altLang="zh-TW" sz="1200" dirty="0"/>
          </a:p>
          <a:p>
            <a:pPr marL="0" indent="0">
              <a:buNone/>
            </a:pPr>
            <a:r>
              <a:rPr lang="en-US" altLang="zh-TW" sz="1200" dirty="0" err="1"/>
              <a:t>int</a:t>
            </a:r>
            <a:r>
              <a:rPr lang="en-US" altLang="zh-TW" sz="1200" dirty="0"/>
              <a:t> main() {</a:t>
            </a:r>
          </a:p>
          <a:p>
            <a:pPr marL="0" indent="0">
              <a:buNone/>
            </a:pPr>
            <a:r>
              <a:rPr lang="en-US" altLang="zh-TW" sz="1200" dirty="0"/>
              <a:t>    </a:t>
            </a:r>
            <a:r>
              <a:rPr lang="en-US" altLang="zh-TW" sz="1200" dirty="0" err="1"/>
              <a:t>int</a:t>
            </a:r>
            <a:r>
              <a:rPr lang="en-US" altLang="zh-TW" sz="1200" dirty="0"/>
              <a:t> A[N];</a:t>
            </a:r>
          </a:p>
          <a:p>
            <a:pPr marL="0" indent="0">
              <a:buNone/>
            </a:pPr>
            <a:r>
              <a:rPr lang="en-US" altLang="zh-TW" sz="1200" dirty="0"/>
              <a:t>    FILE* </a:t>
            </a:r>
            <a:r>
              <a:rPr lang="en-US" altLang="zh-TW" sz="1200" dirty="0" err="1"/>
              <a:t>fp</a:t>
            </a:r>
            <a:r>
              <a:rPr lang="en-US" altLang="zh-TW" sz="1200" dirty="0"/>
              <a:t>;</a:t>
            </a:r>
          </a:p>
          <a:p>
            <a:pPr marL="0" indent="0">
              <a:buNone/>
            </a:pPr>
            <a:r>
              <a:rPr lang="en-US" altLang="zh-TW" sz="1200" dirty="0"/>
              <a:t>    if </a:t>
            </a:r>
            <a:r>
              <a:rPr lang="en-US" altLang="zh-TW" sz="1200" dirty="0" smtClean="0"/>
              <a:t>(access</a:t>
            </a:r>
            <a:r>
              <a:rPr lang="en-US" altLang="zh-TW" sz="1200" dirty="0"/>
              <a:t>("a.txt", F_OK)) {	// return 0 if </a:t>
            </a:r>
            <a:r>
              <a:rPr lang="en-US" altLang="zh-TW" sz="1200" dirty="0" smtClean="0"/>
              <a:t>succeed; -1 if fail.</a:t>
            </a:r>
            <a:endParaRPr lang="en-US" altLang="zh-TW" sz="1200" dirty="0"/>
          </a:p>
          <a:p>
            <a:pPr marL="0" indent="0">
              <a:buNone/>
            </a:pPr>
            <a:r>
              <a:rPr lang="en-US" altLang="zh-TW" sz="1200" dirty="0"/>
              <a:t>        // Generate random input</a:t>
            </a:r>
          </a:p>
          <a:p>
            <a:pPr marL="0" indent="0">
              <a:buNone/>
            </a:pPr>
            <a:r>
              <a:rPr lang="en-US" altLang="zh-TW" sz="1200" dirty="0"/>
              <a:t>        </a:t>
            </a:r>
            <a:r>
              <a:rPr lang="en-US" altLang="zh-TW" sz="1200" dirty="0" err="1"/>
              <a:t>fp</a:t>
            </a:r>
            <a:r>
              <a:rPr lang="en-US" altLang="zh-TW" sz="1200" dirty="0"/>
              <a:t> = </a:t>
            </a:r>
            <a:r>
              <a:rPr lang="en-US" altLang="zh-TW" sz="1200" dirty="0" err="1"/>
              <a:t>fopen</a:t>
            </a:r>
            <a:r>
              <a:rPr lang="en-US" altLang="zh-TW" sz="1200" dirty="0"/>
              <a:t>("a.txt", "w");</a:t>
            </a:r>
          </a:p>
          <a:p>
            <a:pPr marL="0" indent="0">
              <a:buNone/>
            </a:pPr>
            <a:r>
              <a:rPr lang="en-US" altLang="zh-TW" sz="1200" dirty="0"/>
              <a:t>        for (</a:t>
            </a:r>
            <a:r>
              <a:rPr lang="en-US" altLang="zh-TW" sz="1200" dirty="0" err="1"/>
              <a:t>int</a:t>
            </a:r>
            <a:r>
              <a:rPr lang="en-US" altLang="zh-TW" sz="1200" dirty="0"/>
              <a:t> </a:t>
            </a:r>
            <a:r>
              <a:rPr lang="en-US" altLang="zh-TW" sz="1200" dirty="0" err="1"/>
              <a:t>i</a:t>
            </a:r>
            <a:r>
              <a:rPr lang="en-US" altLang="zh-TW" sz="1200" dirty="0"/>
              <a:t>=0; </a:t>
            </a:r>
            <a:r>
              <a:rPr lang="en-US" altLang="zh-TW" sz="1200" dirty="0" err="1"/>
              <a:t>i</a:t>
            </a:r>
            <a:r>
              <a:rPr lang="en-US" altLang="zh-TW" sz="1200" dirty="0"/>
              <a:t>&lt;N; ++</a:t>
            </a:r>
            <a:r>
              <a:rPr lang="en-US" altLang="zh-TW" sz="1200" dirty="0" err="1"/>
              <a:t>i</a:t>
            </a:r>
            <a:r>
              <a:rPr lang="en-US" altLang="zh-TW" sz="1200" dirty="0"/>
              <a:t>)</a:t>
            </a:r>
          </a:p>
          <a:p>
            <a:pPr marL="0" indent="0">
              <a:buNone/>
            </a:pPr>
            <a:r>
              <a:rPr lang="en-US" altLang="zh-TW" sz="1200" dirty="0"/>
              <a:t>            </a:t>
            </a:r>
            <a:r>
              <a:rPr lang="en-US" altLang="zh-TW" sz="1200" dirty="0" err="1"/>
              <a:t>fprintf</a:t>
            </a:r>
            <a:r>
              <a:rPr lang="en-US" altLang="zh-TW" sz="1200" dirty="0"/>
              <a:t>(</a:t>
            </a:r>
            <a:r>
              <a:rPr lang="en-US" altLang="zh-TW" sz="1200" dirty="0" err="1"/>
              <a:t>fp</a:t>
            </a:r>
            <a:r>
              <a:rPr lang="en-US" altLang="zh-TW" sz="1200" dirty="0"/>
              <a:t>, "%</a:t>
            </a:r>
            <a:r>
              <a:rPr lang="en-US" altLang="zh-TW" sz="1200" dirty="0" err="1"/>
              <a:t>d%c</a:t>
            </a:r>
            <a:r>
              <a:rPr lang="en-US" altLang="zh-TW" sz="1200" dirty="0"/>
              <a:t>", rand() % N,</a:t>
            </a:r>
          </a:p>
          <a:p>
            <a:pPr marL="0" indent="0">
              <a:buNone/>
            </a:pPr>
            <a:r>
              <a:rPr lang="en-US" altLang="zh-TW" sz="1200" dirty="0"/>
              <a:t>                    </a:t>
            </a:r>
            <a:r>
              <a:rPr lang="en-US" altLang="zh-TW" sz="1200" dirty="0" err="1"/>
              <a:t>i</a:t>
            </a:r>
            <a:r>
              <a:rPr lang="en-US" altLang="zh-TW" sz="1200" dirty="0"/>
              <a:t>==N-1?'\n':' ');</a:t>
            </a:r>
          </a:p>
          <a:p>
            <a:pPr marL="0" indent="0">
              <a:buNone/>
            </a:pPr>
            <a:r>
              <a:rPr lang="en-US" altLang="zh-TW" sz="1200" dirty="0"/>
              <a:t>        </a:t>
            </a:r>
            <a:r>
              <a:rPr lang="en-US" altLang="zh-TW" sz="1200" dirty="0" err="1"/>
              <a:t>fclose</a:t>
            </a:r>
            <a:r>
              <a:rPr lang="en-US" altLang="zh-TW" sz="1200" dirty="0"/>
              <a:t>(</a:t>
            </a:r>
            <a:r>
              <a:rPr lang="en-US" altLang="zh-TW" sz="1200" dirty="0" err="1"/>
              <a:t>fp</a:t>
            </a:r>
            <a:r>
              <a:rPr lang="en-US" altLang="zh-TW" sz="1200" dirty="0"/>
              <a:t>);</a:t>
            </a:r>
          </a:p>
          <a:p>
            <a:pPr marL="0" indent="0">
              <a:buNone/>
            </a:pPr>
            <a:r>
              <a:rPr lang="en-US" altLang="zh-TW" sz="1200" dirty="0"/>
              <a:t>    </a:t>
            </a:r>
            <a:r>
              <a:rPr lang="en-US" altLang="zh-TW" sz="1200" dirty="0" smtClean="0"/>
              <a:t>}</a:t>
            </a:r>
            <a:endParaRPr lang="en-US" altLang="zh-TW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C8F55-B129-475F-BA60-A9E86AC8570F}" type="slidenum">
              <a:rPr lang="en-US" altLang="zh-TW" smtClean="0"/>
              <a:pPr/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9330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59484" y="277813"/>
            <a:ext cx="4427316" cy="1139825"/>
          </a:xfrm>
        </p:spPr>
        <p:txBody>
          <a:bodyPr/>
          <a:lstStyle/>
          <a:p>
            <a:r>
              <a:rPr lang="en-US" altLang="zh-TW" dirty="0" smtClean="0"/>
              <a:t>main.cpp (cont.)</a:t>
            </a:r>
            <a:endParaRPr lang="zh-TW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3620"/>
            <a:ext cx="8229600" cy="595730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200" dirty="0" smtClean="0"/>
              <a:t>    </a:t>
            </a:r>
            <a:r>
              <a:rPr lang="en-US" altLang="zh-TW" sz="1200" dirty="0"/>
              <a:t>// Read input</a:t>
            </a:r>
          </a:p>
          <a:p>
            <a:pPr marL="0" indent="0">
              <a:buNone/>
            </a:pPr>
            <a:r>
              <a:rPr lang="en-US" altLang="zh-TW" sz="1200" dirty="0"/>
              <a:t>    </a:t>
            </a:r>
            <a:r>
              <a:rPr lang="en-US" altLang="zh-TW" sz="1200" dirty="0" err="1"/>
              <a:t>fp</a:t>
            </a:r>
            <a:r>
              <a:rPr lang="en-US" altLang="zh-TW" sz="1200" dirty="0"/>
              <a:t> = </a:t>
            </a:r>
            <a:r>
              <a:rPr lang="en-US" altLang="zh-TW" sz="1200" dirty="0" err="1"/>
              <a:t>fopen</a:t>
            </a:r>
            <a:r>
              <a:rPr lang="en-US" altLang="zh-TW" sz="1200" dirty="0"/>
              <a:t>("a.txt", "r");</a:t>
            </a:r>
          </a:p>
          <a:p>
            <a:pPr marL="0" indent="0">
              <a:buNone/>
            </a:pPr>
            <a:r>
              <a:rPr lang="en-US" altLang="zh-TW" sz="1200" dirty="0"/>
              <a:t>    for (</a:t>
            </a:r>
            <a:r>
              <a:rPr lang="en-US" altLang="zh-TW" sz="1200" dirty="0" err="1"/>
              <a:t>int</a:t>
            </a:r>
            <a:r>
              <a:rPr lang="en-US" altLang="zh-TW" sz="1200" dirty="0"/>
              <a:t> </a:t>
            </a:r>
            <a:r>
              <a:rPr lang="en-US" altLang="zh-TW" sz="1200" dirty="0" err="1"/>
              <a:t>i</a:t>
            </a:r>
            <a:r>
              <a:rPr lang="en-US" altLang="zh-TW" sz="1200" dirty="0"/>
              <a:t>=0; </a:t>
            </a:r>
            <a:r>
              <a:rPr lang="en-US" altLang="zh-TW" sz="1200" dirty="0" err="1"/>
              <a:t>i</a:t>
            </a:r>
            <a:r>
              <a:rPr lang="en-US" altLang="zh-TW" sz="1200" dirty="0"/>
              <a:t>&lt;N; ++</a:t>
            </a:r>
            <a:r>
              <a:rPr lang="en-US" altLang="zh-TW" sz="1200" dirty="0" err="1"/>
              <a:t>i</a:t>
            </a:r>
            <a:r>
              <a:rPr lang="en-US" altLang="zh-TW" sz="1200" dirty="0"/>
              <a:t>)</a:t>
            </a:r>
          </a:p>
          <a:p>
            <a:pPr marL="0" indent="0">
              <a:buNone/>
            </a:pPr>
            <a:r>
              <a:rPr lang="en-US" altLang="zh-TW" sz="1200" dirty="0"/>
              <a:t>        </a:t>
            </a:r>
            <a:r>
              <a:rPr lang="en-US" altLang="zh-TW" sz="1200" dirty="0" err="1"/>
              <a:t>fscanf</a:t>
            </a:r>
            <a:r>
              <a:rPr lang="en-US" altLang="zh-TW" sz="1200" dirty="0"/>
              <a:t>(</a:t>
            </a:r>
            <a:r>
              <a:rPr lang="en-US" altLang="zh-TW" sz="1200" dirty="0" err="1"/>
              <a:t>fp</a:t>
            </a:r>
            <a:r>
              <a:rPr lang="en-US" altLang="zh-TW" sz="1200" dirty="0"/>
              <a:t>, "%d", &amp;A[</a:t>
            </a:r>
            <a:r>
              <a:rPr lang="en-US" altLang="zh-TW" sz="1200" dirty="0" err="1"/>
              <a:t>i</a:t>
            </a:r>
            <a:r>
              <a:rPr lang="en-US" altLang="zh-TW" sz="1200" dirty="0"/>
              <a:t>]);</a:t>
            </a:r>
          </a:p>
          <a:p>
            <a:pPr marL="0" indent="0">
              <a:buNone/>
            </a:pPr>
            <a:r>
              <a:rPr lang="en-US" altLang="zh-TW" sz="1200" dirty="0"/>
              <a:t>    </a:t>
            </a:r>
            <a:r>
              <a:rPr lang="en-US" altLang="zh-TW" sz="1200" dirty="0" err="1"/>
              <a:t>fclose</a:t>
            </a:r>
            <a:r>
              <a:rPr lang="en-US" altLang="zh-TW" sz="1200" dirty="0"/>
              <a:t>(</a:t>
            </a:r>
            <a:r>
              <a:rPr lang="en-US" altLang="zh-TW" sz="1200" dirty="0" err="1"/>
              <a:t>fp</a:t>
            </a:r>
            <a:r>
              <a:rPr lang="en-US" altLang="zh-TW" sz="1200" dirty="0"/>
              <a:t>);</a:t>
            </a:r>
          </a:p>
          <a:p>
            <a:pPr marL="0" indent="0">
              <a:buNone/>
            </a:pPr>
            <a:endParaRPr lang="en-US" altLang="zh-TW" sz="1200" dirty="0"/>
          </a:p>
          <a:p>
            <a:pPr marL="0" indent="0">
              <a:buNone/>
            </a:pPr>
            <a:r>
              <a:rPr lang="en-US" altLang="zh-TW" sz="1200" dirty="0"/>
              <a:t>    </a:t>
            </a:r>
            <a:r>
              <a:rPr lang="en-US" altLang="zh-TW" sz="1200" dirty="0" err="1"/>
              <a:t>struct</a:t>
            </a:r>
            <a:r>
              <a:rPr lang="en-US" altLang="zh-TW" sz="1200" dirty="0"/>
              <a:t> </a:t>
            </a:r>
            <a:r>
              <a:rPr lang="en-US" altLang="zh-TW" sz="1200" dirty="0" err="1"/>
              <a:t>timeval</a:t>
            </a:r>
            <a:r>
              <a:rPr lang="en-US" altLang="zh-TW" sz="1200" dirty="0"/>
              <a:t> tv1;</a:t>
            </a:r>
          </a:p>
          <a:p>
            <a:pPr marL="0" indent="0">
              <a:buNone/>
            </a:pPr>
            <a:r>
              <a:rPr lang="en-US" altLang="zh-TW" sz="1200" dirty="0"/>
              <a:t>    </a:t>
            </a:r>
            <a:r>
              <a:rPr lang="en-US" altLang="zh-TW" sz="1200" dirty="0" err="1"/>
              <a:t>struct</a:t>
            </a:r>
            <a:r>
              <a:rPr lang="en-US" altLang="zh-TW" sz="1200" dirty="0"/>
              <a:t> </a:t>
            </a:r>
            <a:r>
              <a:rPr lang="en-US" altLang="zh-TW" sz="1200" dirty="0" err="1"/>
              <a:t>timeval</a:t>
            </a:r>
            <a:r>
              <a:rPr lang="en-US" altLang="zh-TW" sz="1200" dirty="0"/>
              <a:t> tv2;</a:t>
            </a:r>
          </a:p>
          <a:p>
            <a:pPr marL="0" indent="0">
              <a:buNone/>
            </a:pPr>
            <a:r>
              <a:rPr lang="en-US" altLang="zh-TW" sz="1200" dirty="0"/>
              <a:t>    </a:t>
            </a:r>
            <a:r>
              <a:rPr lang="en-US" altLang="zh-TW" sz="1200" dirty="0" err="1"/>
              <a:t>time_t</a:t>
            </a:r>
            <a:r>
              <a:rPr lang="en-US" altLang="zh-TW" sz="1200" dirty="0"/>
              <a:t>      </a:t>
            </a:r>
            <a:r>
              <a:rPr lang="en-US" altLang="zh-TW" sz="1200" dirty="0" err="1"/>
              <a:t>tv_sec</a:t>
            </a:r>
            <a:r>
              <a:rPr lang="en-US" altLang="zh-TW" sz="1200" dirty="0"/>
              <a:t>;     /* seconds */</a:t>
            </a:r>
          </a:p>
          <a:p>
            <a:pPr marL="0" indent="0">
              <a:buNone/>
            </a:pPr>
            <a:r>
              <a:rPr lang="en-US" altLang="zh-TW" sz="1200" dirty="0"/>
              <a:t>    </a:t>
            </a:r>
            <a:r>
              <a:rPr lang="en-US" altLang="zh-TW" sz="1200" dirty="0" err="1"/>
              <a:t>suseconds_t</a:t>
            </a:r>
            <a:r>
              <a:rPr lang="en-US" altLang="zh-TW" sz="1200" dirty="0"/>
              <a:t> </a:t>
            </a:r>
            <a:r>
              <a:rPr lang="en-US" altLang="zh-TW" sz="1200" dirty="0" err="1"/>
              <a:t>tv_usec</a:t>
            </a:r>
            <a:r>
              <a:rPr lang="en-US" altLang="zh-TW" sz="1200" dirty="0"/>
              <a:t>;    /* microseconds */</a:t>
            </a:r>
          </a:p>
          <a:p>
            <a:pPr marL="0" indent="0">
              <a:buNone/>
            </a:pPr>
            <a:r>
              <a:rPr lang="en-US" altLang="zh-TW" sz="1200" dirty="0"/>
              <a:t>    </a:t>
            </a:r>
            <a:r>
              <a:rPr lang="en-US" altLang="zh-TW" sz="1200" dirty="0" err="1"/>
              <a:t>gettimeofday</a:t>
            </a:r>
            <a:r>
              <a:rPr lang="en-US" altLang="zh-TW" sz="1200" dirty="0"/>
              <a:t>(&amp;tv1, NULL);</a:t>
            </a:r>
          </a:p>
          <a:p>
            <a:pPr marL="0" indent="0">
              <a:buNone/>
            </a:pPr>
            <a:r>
              <a:rPr lang="en-US" altLang="zh-TW" sz="1200" dirty="0"/>
              <a:t>    sort(A, N);</a:t>
            </a:r>
          </a:p>
          <a:p>
            <a:pPr marL="0" indent="0">
              <a:buNone/>
            </a:pPr>
            <a:r>
              <a:rPr lang="en-US" altLang="zh-TW" sz="1200" dirty="0"/>
              <a:t>    </a:t>
            </a:r>
            <a:r>
              <a:rPr lang="en-US" altLang="zh-TW" sz="1200" dirty="0" err="1"/>
              <a:t>gettimeofday</a:t>
            </a:r>
            <a:r>
              <a:rPr lang="en-US" altLang="zh-TW" sz="1200" dirty="0"/>
              <a:t>(&amp;tv2, NULL);</a:t>
            </a:r>
          </a:p>
          <a:p>
            <a:pPr marL="0" indent="0">
              <a:buNone/>
            </a:pPr>
            <a:r>
              <a:rPr lang="en-US" altLang="zh-TW" sz="1200" dirty="0"/>
              <a:t>    </a:t>
            </a:r>
            <a:r>
              <a:rPr lang="en-US" altLang="zh-TW" sz="1200" dirty="0" err="1"/>
              <a:t>tv_sec</a:t>
            </a:r>
            <a:r>
              <a:rPr lang="en-US" altLang="zh-TW" sz="1200" dirty="0"/>
              <a:t> = tv2.tv_sec - tv1.tv_sec;</a:t>
            </a:r>
          </a:p>
          <a:p>
            <a:pPr marL="0" indent="0">
              <a:buNone/>
            </a:pPr>
            <a:r>
              <a:rPr lang="en-US" altLang="zh-TW" sz="1200" dirty="0"/>
              <a:t>    if (tv2.tv_usec &gt;= tv1.tv_usec)</a:t>
            </a:r>
          </a:p>
          <a:p>
            <a:pPr marL="0" indent="0">
              <a:buNone/>
            </a:pPr>
            <a:r>
              <a:rPr lang="en-US" altLang="zh-TW" sz="1200" dirty="0"/>
              <a:t>        </a:t>
            </a:r>
            <a:r>
              <a:rPr lang="en-US" altLang="zh-TW" sz="1200" dirty="0" err="1"/>
              <a:t>tv_usec</a:t>
            </a:r>
            <a:r>
              <a:rPr lang="en-US" altLang="zh-TW" sz="1200" dirty="0"/>
              <a:t> = tv2.tv_usec - tv1.tv_usec;</a:t>
            </a:r>
          </a:p>
          <a:p>
            <a:pPr marL="0" indent="0">
              <a:buNone/>
            </a:pPr>
            <a:r>
              <a:rPr lang="en-US" altLang="zh-TW" sz="1200" dirty="0"/>
              <a:t>    else {</a:t>
            </a:r>
          </a:p>
          <a:p>
            <a:pPr marL="0" indent="0">
              <a:buNone/>
            </a:pPr>
            <a:r>
              <a:rPr lang="en-US" altLang="zh-TW" sz="1200" dirty="0"/>
              <a:t>        </a:t>
            </a:r>
            <a:r>
              <a:rPr lang="en-US" altLang="zh-TW" sz="1200" dirty="0" err="1"/>
              <a:t>tv_usec</a:t>
            </a:r>
            <a:r>
              <a:rPr lang="en-US" altLang="zh-TW" sz="1200" dirty="0"/>
              <a:t> = 1000000 + tv2.tv_usec - tv1.tv_usec;</a:t>
            </a:r>
          </a:p>
          <a:p>
            <a:pPr marL="0" indent="0">
              <a:buNone/>
            </a:pPr>
            <a:r>
              <a:rPr lang="en-US" altLang="zh-TW" sz="1200" dirty="0"/>
              <a:t>        --</a:t>
            </a:r>
            <a:r>
              <a:rPr lang="en-US" altLang="zh-TW" sz="1200" dirty="0" err="1"/>
              <a:t>tv_sec</a:t>
            </a:r>
            <a:r>
              <a:rPr lang="en-US" altLang="zh-TW" sz="1200" dirty="0"/>
              <a:t>;</a:t>
            </a:r>
          </a:p>
          <a:p>
            <a:pPr marL="0" indent="0">
              <a:buNone/>
            </a:pPr>
            <a:r>
              <a:rPr lang="en-US" altLang="zh-TW" sz="1200" dirty="0"/>
              <a:t>    }</a:t>
            </a:r>
          </a:p>
          <a:p>
            <a:pPr marL="0" indent="0">
              <a:buNone/>
            </a:pPr>
            <a:endParaRPr lang="en-US" altLang="zh-TW" sz="1200" dirty="0"/>
          </a:p>
          <a:p>
            <a:pPr marL="0" indent="0">
              <a:buNone/>
            </a:pPr>
            <a:r>
              <a:rPr lang="en-US" altLang="zh-TW" sz="1200" dirty="0"/>
              <a:t>    for (</a:t>
            </a:r>
            <a:r>
              <a:rPr lang="en-US" altLang="zh-TW" sz="1200" dirty="0" err="1"/>
              <a:t>int</a:t>
            </a:r>
            <a:r>
              <a:rPr lang="en-US" altLang="zh-TW" sz="1200" dirty="0"/>
              <a:t> </a:t>
            </a:r>
            <a:r>
              <a:rPr lang="en-US" altLang="zh-TW" sz="1200" dirty="0" err="1"/>
              <a:t>i</a:t>
            </a:r>
            <a:r>
              <a:rPr lang="en-US" altLang="zh-TW" sz="1200" dirty="0"/>
              <a:t>=0; </a:t>
            </a:r>
            <a:r>
              <a:rPr lang="en-US" altLang="zh-TW" sz="1200" dirty="0" err="1"/>
              <a:t>i</a:t>
            </a:r>
            <a:r>
              <a:rPr lang="en-US" altLang="zh-TW" sz="1200" dirty="0"/>
              <a:t>&lt;N; ++</a:t>
            </a:r>
            <a:r>
              <a:rPr lang="en-US" altLang="zh-TW" sz="1200" dirty="0" err="1"/>
              <a:t>i</a:t>
            </a:r>
            <a:r>
              <a:rPr lang="en-US" altLang="zh-TW" sz="1200" dirty="0"/>
              <a:t>) {</a:t>
            </a:r>
          </a:p>
          <a:p>
            <a:pPr marL="0" indent="0">
              <a:buNone/>
            </a:pPr>
            <a:r>
              <a:rPr lang="en-US" altLang="zh-TW" sz="1200" dirty="0"/>
              <a:t>        </a:t>
            </a:r>
            <a:r>
              <a:rPr lang="en-US" altLang="zh-TW" sz="1200" dirty="0" err="1"/>
              <a:t>cout</a:t>
            </a:r>
            <a:r>
              <a:rPr lang="en-US" altLang="zh-TW" sz="1200" dirty="0"/>
              <a:t> &lt;&lt; A[</a:t>
            </a:r>
            <a:r>
              <a:rPr lang="en-US" altLang="zh-TW" sz="1200" dirty="0" err="1"/>
              <a:t>i</a:t>
            </a:r>
            <a:r>
              <a:rPr lang="en-US" altLang="zh-TW" sz="1200" dirty="0"/>
              <a:t>];</a:t>
            </a:r>
          </a:p>
          <a:p>
            <a:pPr marL="0" indent="0">
              <a:buNone/>
            </a:pPr>
            <a:r>
              <a:rPr lang="en-US" altLang="zh-TW" sz="1200" dirty="0"/>
              <a:t>        </a:t>
            </a:r>
            <a:r>
              <a:rPr lang="en-US" altLang="zh-TW" sz="1200" dirty="0" err="1"/>
              <a:t>cout</a:t>
            </a:r>
            <a:r>
              <a:rPr lang="en-US" altLang="zh-TW" sz="1200" dirty="0"/>
              <a:t> &lt;&lt; (</a:t>
            </a:r>
            <a:r>
              <a:rPr lang="en-US" altLang="zh-TW" sz="1200" dirty="0" err="1"/>
              <a:t>i</a:t>
            </a:r>
            <a:r>
              <a:rPr lang="en-US" altLang="zh-TW" sz="1200" dirty="0"/>
              <a:t>==N-1?'\n':' ');</a:t>
            </a:r>
          </a:p>
          <a:p>
            <a:pPr marL="0" indent="0">
              <a:buNone/>
            </a:pPr>
            <a:r>
              <a:rPr lang="en-US" altLang="zh-TW" sz="1200" dirty="0"/>
              <a:t>    }</a:t>
            </a:r>
          </a:p>
          <a:p>
            <a:pPr marL="0" indent="0">
              <a:buNone/>
            </a:pPr>
            <a:r>
              <a:rPr lang="en-US" altLang="zh-TW" sz="1200" dirty="0"/>
              <a:t>    </a:t>
            </a:r>
            <a:r>
              <a:rPr lang="en-US" altLang="zh-TW" sz="1200" dirty="0" err="1"/>
              <a:t>printf</a:t>
            </a:r>
            <a:r>
              <a:rPr lang="en-US" altLang="zh-TW" sz="1200" dirty="0"/>
              <a:t>("Execution Time: </a:t>
            </a:r>
            <a:r>
              <a:rPr lang="en-US" altLang="zh-TW" sz="1200" dirty="0" smtClean="0"/>
              <a:t>%ld</a:t>
            </a:r>
            <a:r>
              <a:rPr lang="en-US" altLang="zh-TW" sz="1200" dirty="0"/>
              <a:t>.%</a:t>
            </a:r>
            <a:r>
              <a:rPr lang="en-US" altLang="zh-TW" sz="1200" dirty="0" smtClean="0"/>
              <a:t>06ld </a:t>
            </a:r>
            <a:r>
              <a:rPr lang="en-US" altLang="zh-TW" sz="1200" dirty="0"/>
              <a:t>seconds\n", </a:t>
            </a:r>
            <a:r>
              <a:rPr lang="en-US" altLang="zh-TW" sz="1200" dirty="0" err="1"/>
              <a:t>tv_sec</a:t>
            </a:r>
            <a:r>
              <a:rPr lang="en-US" altLang="zh-TW" sz="1200" dirty="0"/>
              <a:t>, </a:t>
            </a:r>
            <a:r>
              <a:rPr lang="en-US" altLang="zh-TW" sz="1200" dirty="0" err="1"/>
              <a:t>tv_usec</a:t>
            </a:r>
            <a:r>
              <a:rPr lang="en-US" altLang="zh-TW" sz="1200" dirty="0"/>
              <a:t>);</a:t>
            </a:r>
          </a:p>
          <a:p>
            <a:pPr marL="0" indent="0">
              <a:buNone/>
            </a:pPr>
            <a:r>
              <a:rPr lang="en-US" altLang="zh-TW" sz="1200" dirty="0"/>
              <a:t>    return 0;</a:t>
            </a:r>
          </a:p>
          <a:p>
            <a:pPr marL="0" indent="0">
              <a:buNone/>
            </a:pPr>
            <a:r>
              <a:rPr lang="en-US" altLang="zh-TW" sz="1200" dirty="0"/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C8F55-B129-475F-BA60-A9E86AC8570F}" type="slidenum">
              <a:rPr lang="en-US" altLang="zh-TW" smtClean="0"/>
              <a:pPr/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90694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Object Files Can Be Shared</a:t>
            </a:r>
            <a:endParaRPr lang="zh-TW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C8F55-B129-475F-BA60-A9E86AC8570F}" type="slidenum">
              <a:rPr lang="en-US" altLang="zh-TW" smtClean="0"/>
              <a:pPr/>
              <a:t>6</a:t>
            </a:fld>
            <a:endParaRPr lang="en-US" altLang="zh-TW"/>
          </a:p>
        </p:txBody>
      </p:sp>
      <p:sp>
        <p:nvSpPr>
          <p:cNvPr id="5" name="Rectangle 4"/>
          <p:cNvSpPr/>
          <p:nvPr/>
        </p:nvSpPr>
        <p:spPr>
          <a:xfrm>
            <a:off x="723260" y="1886675"/>
            <a:ext cx="1400537" cy="439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insert.cpp</a:t>
            </a:r>
            <a:endParaRPr lang="zh-TW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23529" y="2489102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compile</a:t>
            </a:r>
            <a:endParaRPr lang="zh-TW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723260" y="3099904"/>
            <a:ext cx="1400537" cy="439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insert.o</a:t>
            </a:r>
            <a:endParaRPr lang="zh-TW" altLang="en-US" dirty="0"/>
          </a:p>
        </p:txBody>
      </p:sp>
      <p:cxnSp>
        <p:nvCxnSpPr>
          <p:cNvPr id="10" name="Straight Arrow Connector 9"/>
          <p:cNvCxnSpPr>
            <a:stCxn id="5" idx="2"/>
            <a:endCxn id="8" idx="0"/>
          </p:cNvCxnSpPr>
          <p:nvPr/>
        </p:nvCxnSpPr>
        <p:spPr>
          <a:xfrm>
            <a:off x="1423529" y="2326513"/>
            <a:ext cx="0" cy="773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916366" y="1886675"/>
            <a:ext cx="1400537" cy="439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main.cpp</a:t>
            </a:r>
            <a:endParaRPr lang="zh-TW" altLang="en-US" dirty="0"/>
          </a:p>
        </p:txBody>
      </p:sp>
      <p:sp>
        <p:nvSpPr>
          <p:cNvPr id="12" name="Rectangle 11"/>
          <p:cNvSpPr/>
          <p:nvPr/>
        </p:nvSpPr>
        <p:spPr>
          <a:xfrm>
            <a:off x="3916366" y="3099904"/>
            <a:ext cx="1400537" cy="439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main.o</a:t>
            </a:r>
            <a:endParaRPr lang="zh-TW" altLang="en-US" dirty="0"/>
          </a:p>
        </p:txBody>
      </p:sp>
      <p:cxnSp>
        <p:nvCxnSpPr>
          <p:cNvPr id="13" name="Straight Arrow Connector 12"/>
          <p:cNvCxnSpPr>
            <a:stCxn id="11" idx="2"/>
            <a:endCxn id="12" idx="0"/>
          </p:cNvCxnSpPr>
          <p:nvPr/>
        </p:nvCxnSpPr>
        <p:spPr>
          <a:xfrm>
            <a:off x="4616635" y="2326513"/>
            <a:ext cx="0" cy="773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109473" y="1886675"/>
            <a:ext cx="1400537" cy="439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quick.cpp</a:t>
            </a:r>
            <a:endParaRPr lang="zh-TW" altLang="en-US" dirty="0"/>
          </a:p>
        </p:txBody>
      </p:sp>
      <p:sp>
        <p:nvSpPr>
          <p:cNvPr id="15" name="Rectangle 14"/>
          <p:cNvSpPr/>
          <p:nvPr/>
        </p:nvSpPr>
        <p:spPr>
          <a:xfrm>
            <a:off x="7109473" y="3099904"/>
            <a:ext cx="1400537" cy="439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quick.o</a:t>
            </a:r>
            <a:endParaRPr lang="zh-TW" altLang="en-US" dirty="0"/>
          </a:p>
        </p:txBody>
      </p:sp>
      <p:cxnSp>
        <p:nvCxnSpPr>
          <p:cNvPr id="16" name="Straight Arrow Connector 15"/>
          <p:cNvCxnSpPr>
            <a:stCxn id="14" idx="2"/>
            <a:endCxn id="15" idx="0"/>
          </p:cNvCxnSpPr>
          <p:nvPr/>
        </p:nvCxnSpPr>
        <p:spPr>
          <a:xfrm>
            <a:off x="7809742" y="2326513"/>
            <a:ext cx="0" cy="773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16635" y="2489102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compile</a:t>
            </a:r>
            <a:endParaRPr lang="zh-TW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829681" y="2489102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compile</a:t>
            </a:r>
            <a:endParaRPr lang="zh-TW" altLang="en-US" dirty="0"/>
          </a:p>
        </p:txBody>
      </p:sp>
      <p:sp>
        <p:nvSpPr>
          <p:cNvPr id="23" name="Rectangle 22"/>
          <p:cNvSpPr/>
          <p:nvPr/>
        </p:nvSpPr>
        <p:spPr>
          <a:xfrm>
            <a:off x="2403519" y="4699139"/>
            <a:ext cx="1400537" cy="439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insert.exe</a:t>
            </a:r>
            <a:endParaRPr lang="zh-TW" altLang="en-US" dirty="0"/>
          </a:p>
        </p:txBody>
      </p:sp>
      <p:cxnSp>
        <p:nvCxnSpPr>
          <p:cNvPr id="25" name="Straight Connector 24"/>
          <p:cNvCxnSpPr>
            <a:stCxn id="8" idx="3"/>
            <a:endCxn id="12" idx="1"/>
          </p:cNvCxnSpPr>
          <p:nvPr/>
        </p:nvCxnSpPr>
        <p:spPr>
          <a:xfrm>
            <a:off x="2123797" y="3319823"/>
            <a:ext cx="17925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3" idx="0"/>
          </p:cNvCxnSpPr>
          <p:nvPr/>
        </p:nvCxnSpPr>
        <p:spPr>
          <a:xfrm>
            <a:off x="3103787" y="3319823"/>
            <a:ext cx="1" cy="1379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775179" y="2980845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link</a:t>
            </a:r>
            <a:endParaRPr lang="zh-TW" altLang="en-US" dirty="0"/>
          </a:p>
        </p:txBody>
      </p:sp>
      <p:sp>
        <p:nvSpPr>
          <p:cNvPr id="32" name="Rectangle 31"/>
          <p:cNvSpPr/>
          <p:nvPr/>
        </p:nvSpPr>
        <p:spPr>
          <a:xfrm>
            <a:off x="5596624" y="4699139"/>
            <a:ext cx="1400537" cy="439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quick.exe</a:t>
            </a:r>
            <a:endParaRPr lang="zh-TW" alt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5316902" y="3319823"/>
            <a:ext cx="17925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2" idx="0"/>
          </p:cNvCxnSpPr>
          <p:nvPr/>
        </p:nvCxnSpPr>
        <p:spPr>
          <a:xfrm>
            <a:off x="6296892" y="3319823"/>
            <a:ext cx="1" cy="1379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68284" y="2980845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link</a:t>
            </a:r>
            <a:endParaRPr lang="zh-TW" alt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31495" y="5428527"/>
            <a:ext cx="4236334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g++ -c main.cpp</a:t>
            </a:r>
          </a:p>
          <a:p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g++ -c insert.cpp</a:t>
            </a:r>
          </a:p>
          <a:p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g++ </a:t>
            </a: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main.o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insert.o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-o insert.exe</a:t>
            </a:r>
            <a:endParaRPr lang="zh-TW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10896" y="5428527"/>
            <a:ext cx="4433104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altLang="zh-TW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g++ -c quick.cpp</a:t>
            </a:r>
          </a:p>
          <a:p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g++ </a:t>
            </a: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main.o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quick.o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-o quick.exe</a:t>
            </a:r>
            <a:endParaRPr lang="zh-TW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51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1" grpId="0"/>
      <p:bldP spid="32" grpId="0" animBg="1"/>
      <p:bldP spid="35" grpId="0"/>
      <p:bldP spid="36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files should be re-generated?</a:t>
            </a:r>
            <a:endParaRPr lang="zh-TW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If you modified insert.cpp, then </a:t>
            </a:r>
            <a:r>
              <a:rPr lang="en-US" altLang="zh-TW" dirty="0" err="1" smtClean="0"/>
              <a:t>insert.o</a:t>
            </a:r>
            <a:r>
              <a:rPr lang="en-US" altLang="zh-TW" dirty="0" smtClean="0"/>
              <a:t> and insert.exe must be re-generated.</a:t>
            </a:r>
          </a:p>
          <a:p>
            <a:r>
              <a:rPr lang="en-US" altLang="zh-TW" dirty="0" smtClean="0"/>
              <a:t>If you modified main.cpp, then </a:t>
            </a:r>
            <a:r>
              <a:rPr lang="en-US" altLang="zh-TW" dirty="0" err="1" smtClean="0"/>
              <a:t>main.o</a:t>
            </a:r>
            <a:r>
              <a:rPr lang="en-US" altLang="zh-TW" dirty="0" smtClean="0"/>
              <a:t> and both insert.exe and quick.exe must be re-generated.</a:t>
            </a:r>
          </a:p>
          <a:p>
            <a:r>
              <a:rPr lang="en-US" altLang="zh-TW" dirty="0" smtClean="0"/>
              <a:t>It would be nice if your computer can automatically detect which source files are modified, and determine which target files must be re-generated.</a:t>
            </a:r>
            <a:endParaRPr lang="zh-TW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C8F55-B129-475F-BA60-A9E86AC8570F}" type="slidenum">
              <a:rPr lang="en-US" altLang="zh-TW" smtClean="0"/>
              <a:pPr/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860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5392" y="0"/>
            <a:ext cx="5208608" cy="732079"/>
          </a:xfrm>
        </p:spPr>
        <p:txBody>
          <a:bodyPr/>
          <a:lstStyle/>
          <a:p>
            <a:r>
              <a:rPr lang="en-US" altLang="zh-TW" dirty="0" err="1" smtClean="0"/>
              <a:t>Makefile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1252"/>
            <a:ext cx="8229600" cy="5814348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all: insert.exe quick.exe</a:t>
            </a:r>
          </a:p>
          <a:p>
            <a:pPr marL="0" indent="0">
              <a:buNone/>
            </a:pPr>
            <a:endParaRPr lang="en-US" altLang="zh-TW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main.o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main.cpp</a:t>
            </a:r>
          </a:p>
          <a:p>
            <a:pPr marL="0" indent="0">
              <a:buNone/>
            </a:pP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g++ -c main.cpp</a:t>
            </a:r>
          </a:p>
          <a:p>
            <a:pPr marL="0" indent="0">
              <a:buNone/>
            </a:pPr>
            <a:endParaRPr lang="en-US" altLang="zh-TW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insert.o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insert.cpp</a:t>
            </a:r>
          </a:p>
          <a:p>
            <a:pPr marL="0" indent="0">
              <a:buNone/>
            </a:pP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g++ -c insert.cpp</a:t>
            </a:r>
          </a:p>
          <a:p>
            <a:pPr marL="0" indent="0">
              <a:buNone/>
            </a:pPr>
            <a:endParaRPr lang="en-US" altLang="zh-TW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quick.o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quick.cpp</a:t>
            </a:r>
          </a:p>
          <a:p>
            <a:pPr marL="0" indent="0">
              <a:buNone/>
            </a:pP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g++ -c quick.cpp</a:t>
            </a:r>
          </a:p>
          <a:p>
            <a:pPr marL="0" indent="0">
              <a:buNone/>
            </a:pPr>
            <a:endParaRPr lang="en-US" altLang="zh-TW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quick.exe: </a:t>
            </a: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quick.o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main.o</a:t>
            </a:r>
            <a:endParaRPr lang="en-US" altLang="zh-TW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g++ </a:t>
            </a: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quick.o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main.o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-o quick.exe</a:t>
            </a:r>
          </a:p>
          <a:p>
            <a:pPr marL="0" indent="0">
              <a:buNone/>
            </a:pPr>
            <a:endParaRPr lang="en-US" altLang="zh-TW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insert.exe: </a:t>
            </a: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insert.o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main.o</a:t>
            </a:r>
            <a:endParaRPr lang="en-US" altLang="zh-TW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g++ </a:t>
            </a: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insert.o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main.o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-o insert.exe</a:t>
            </a:r>
          </a:p>
          <a:p>
            <a:pPr marL="0" indent="0">
              <a:buNone/>
            </a:pPr>
            <a:endParaRPr lang="en-US" altLang="zh-TW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clean:</a:t>
            </a:r>
          </a:p>
          <a:p>
            <a:pPr marL="0" indent="0">
              <a:buNone/>
            </a:pP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*.o *.exe</a:t>
            </a:r>
            <a:endParaRPr lang="zh-TW" alt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zh-TW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6CA0-FD96-4EEB-AE8C-76D2C990CBDA}" type="slidenum">
              <a:rPr lang="en-US" altLang="zh-TW" smtClean="0"/>
              <a:pPr/>
              <a:t>8</a:t>
            </a:fld>
            <a:endParaRPr lang="en-US" altLang="zh-TW"/>
          </a:p>
        </p:txBody>
      </p:sp>
      <p:sp>
        <p:nvSpPr>
          <p:cNvPr id="5" name="Rectangular Callout 4"/>
          <p:cNvSpPr/>
          <p:nvPr/>
        </p:nvSpPr>
        <p:spPr>
          <a:xfrm>
            <a:off x="289367" y="1171915"/>
            <a:ext cx="949124" cy="277793"/>
          </a:xfrm>
          <a:prstGeom prst="wedgeRectCallout">
            <a:avLst>
              <a:gd name="adj1" fmla="val 23235"/>
              <a:gd name="adj2" fmla="val 958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target</a:t>
            </a:r>
            <a:endParaRPr lang="zh-TW" alt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2511706" y="1166150"/>
            <a:ext cx="1122744" cy="289367"/>
          </a:xfrm>
          <a:prstGeom prst="wedgeRectCallout">
            <a:avLst>
              <a:gd name="adj1" fmla="val -48668"/>
              <a:gd name="adj2" fmla="val 8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source</a:t>
            </a:r>
            <a:endParaRPr lang="zh-TW" alt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3669175" y="1663861"/>
            <a:ext cx="2257063" cy="532435"/>
          </a:xfrm>
          <a:prstGeom prst="wedgeRectCallout">
            <a:avLst>
              <a:gd name="adj1" fmla="val -59807"/>
              <a:gd name="adj2" fmla="val -27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rule to generate the target</a:t>
            </a:r>
            <a:endParaRPr lang="zh-TW" alt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277792" y="2061338"/>
            <a:ext cx="2558005" cy="316215"/>
          </a:xfrm>
          <a:prstGeom prst="wedgeRectCallout">
            <a:avLst>
              <a:gd name="adj1" fmla="val -4468"/>
              <a:gd name="adj2" fmla="val -1131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tab instead of space</a:t>
            </a:r>
            <a:endParaRPr lang="zh-TW" alt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974203" y="99821"/>
            <a:ext cx="2257063" cy="532435"/>
          </a:xfrm>
          <a:prstGeom prst="wedgeRectCallout">
            <a:avLst>
              <a:gd name="adj1" fmla="val -53140"/>
              <a:gd name="adj2" fmla="val 994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The first is the default target.</a:t>
            </a:r>
            <a:endParaRPr lang="zh-TW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22066" y="2619794"/>
            <a:ext cx="31830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make </a:t>
            </a:r>
            <a:r>
              <a:rPr lang="en-US" altLang="zh-TW" dirty="0" err="1" smtClean="0"/>
              <a:t>insert.o</a:t>
            </a:r>
            <a:endParaRPr lang="en-US" altLang="zh-TW" dirty="0" smtClean="0"/>
          </a:p>
          <a:p>
            <a:r>
              <a:rPr lang="en-US" altLang="zh-TW" dirty="0" smtClean="0"/>
              <a:t>make </a:t>
            </a:r>
            <a:r>
              <a:rPr lang="en-US" altLang="zh-TW" dirty="0" err="1" smtClean="0"/>
              <a:t>insert.o</a:t>
            </a:r>
            <a:endParaRPr lang="en-US" altLang="zh-TW" dirty="0" smtClean="0"/>
          </a:p>
          <a:p>
            <a:r>
              <a:rPr lang="en-US" altLang="zh-TW" dirty="0" smtClean="0"/>
              <a:t>make quick.exe</a:t>
            </a:r>
          </a:p>
          <a:p>
            <a:r>
              <a:rPr lang="en-US" altLang="zh-TW" dirty="0" smtClean="0"/>
              <a:t>make clean</a:t>
            </a:r>
          </a:p>
          <a:p>
            <a:r>
              <a:rPr lang="en-US" altLang="zh-TW" dirty="0" smtClean="0"/>
              <a:t>make all</a:t>
            </a:r>
          </a:p>
          <a:p>
            <a:r>
              <a:rPr lang="en-US" altLang="zh-TW" dirty="0" smtClean="0"/>
              <a:t>make clean</a:t>
            </a:r>
          </a:p>
          <a:p>
            <a:r>
              <a:rPr lang="en-US" altLang="zh-TW" dirty="0" smtClean="0"/>
              <a:t>make </a:t>
            </a:r>
            <a:r>
              <a:rPr lang="en-US" altLang="zh-TW" dirty="0" smtClean="0">
                <a:solidFill>
                  <a:srgbClr val="00B0F0"/>
                </a:solidFill>
              </a:rPr>
              <a:t>-n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insert.o</a:t>
            </a:r>
            <a:endParaRPr lang="en-US" altLang="zh-TW" dirty="0" smtClean="0"/>
          </a:p>
          <a:p>
            <a:r>
              <a:rPr lang="en-US" altLang="zh-TW" dirty="0" smtClean="0"/>
              <a:t>make</a:t>
            </a:r>
            <a:endParaRPr lang="zh-TW" alt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6991109" y="5191226"/>
            <a:ext cx="1215342" cy="393540"/>
          </a:xfrm>
          <a:prstGeom prst="wedgeRectCallout">
            <a:avLst>
              <a:gd name="adj1" fmla="val -63690"/>
              <a:gd name="adj2" fmla="val -1786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dry run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322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only need to prepare a CPP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the exercise of “</a:t>
            </a:r>
            <a:r>
              <a:rPr lang="en-US" sz="2400" dirty="0"/>
              <a:t>Sorting with Linked-List” (</a:t>
            </a:r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moodle.ncnu.edu.tw/mod/assign/view.php?id=884547</a:t>
            </a:r>
            <a:r>
              <a:rPr lang="en-US" sz="2400" dirty="0" smtClean="0"/>
              <a:t>):</a:t>
            </a:r>
          </a:p>
          <a:p>
            <a:pPr lvl="1"/>
            <a:r>
              <a:rPr lang="en-US" sz="2000" dirty="0" smtClean="0"/>
              <a:t>TA will prepare the following files:</a:t>
            </a:r>
          </a:p>
          <a:p>
            <a:pPr lvl="2"/>
            <a:r>
              <a:rPr lang="en-US" sz="1800" dirty="0" err="1" smtClean="0"/>
              <a:t>listElement.h</a:t>
            </a:r>
            <a:endParaRPr lang="en-US" sz="1800" dirty="0" smtClean="0"/>
          </a:p>
          <a:p>
            <a:pPr lvl="3"/>
            <a:r>
              <a:rPr lang="en-US" sz="1600" dirty="0" smtClean="0"/>
              <a:t>This file will be included by main.cpp, printList.cpp, and your 112321000.cpp</a:t>
            </a:r>
          </a:p>
          <a:p>
            <a:pPr lvl="2"/>
            <a:r>
              <a:rPr lang="en-US" sz="1800" dirty="0" err="1" smtClean="0"/>
              <a:t>main.o</a:t>
            </a:r>
            <a:endParaRPr lang="en-US" sz="1800" dirty="0" smtClean="0"/>
          </a:p>
          <a:p>
            <a:pPr lvl="3"/>
            <a:r>
              <a:rPr lang="en-US" sz="1600" dirty="0" smtClean="0"/>
              <a:t>g++ -c main.cpp</a:t>
            </a:r>
          </a:p>
          <a:p>
            <a:pPr lvl="2"/>
            <a:r>
              <a:rPr lang="en-US" sz="1800" dirty="0" err="1" smtClean="0"/>
              <a:t>printList.o</a:t>
            </a:r>
            <a:endParaRPr lang="en-US" sz="1800" dirty="0" smtClean="0"/>
          </a:p>
          <a:p>
            <a:pPr lvl="3"/>
            <a:r>
              <a:rPr lang="en-US" sz="1600" dirty="0" smtClean="0"/>
              <a:t>g++ -c printList.cpp</a:t>
            </a:r>
          </a:p>
          <a:p>
            <a:pPr lvl="1"/>
            <a:r>
              <a:rPr lang="en-US" sz="2000" dirty="0" smtClean="0"/>
              <a:t>You will submit your program 112321000.cpp</a:t>
            </a:r>
          </a:p>
          <a:p>
            <a:pPr lvl="2"/>
            <a:r>
              <a:rPr lang="en-US" sz="1800" dirty="0" smtClean="0"/>
              <a:t>TA will compile it by “g++ -c 112321000.cpp”.</a:t>
            </a:r>
          </a:p>
          <a:p>
            <a:pPr lvl="2"/>
            <a:r>
              <a:rPr lang="en-US" sz="1800" dirty="0" smtClean="0"/>
              <a:t>Then it will be linked with other object files to generate an executable file:</a:t>
            </a:r>
          </a:p>
          <a:p>
            <a:pPr lvl="3"/>
            <a:r>
              <a:rPr lang="en-US" sz="1600" dirty="0" smtClean="0"/>
              <a:t>g++ </a:t>
            </a:r>
            <a:r>
              <a:rPr lang="en-US" sz="1600" dirty="0" err="1" smtClean="0"/>
              <a:t>main.o</a:t>
            </a:r>
            <a:r>
              <a:rPr lang="en-US" sz="1600" dirty="0" smtClean="0"/>
              <a:t> </a:t>
            </a:r>
            <a:r>
              <a:rPr lang="en-US" sz="1600" dirty="0" err="1" smtClean="0"/>
              <a:t>printList.o</a:t>
            </a:r>
            <a:r>
              <a:rPr lang="en-US" sz="1600" dirty="0" smtClean="0"/>
              <a:t> 112321000.o -o 112321000.exe 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6CA0-FD96-4EEB-AE8C-76D2C990CBDA}" type="slidenum">
              <a:rPr lang="en-US" altLang="zh-TW" smtClean="0"/>
              <a:pPr/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90474473"/>
      </p:ext>
    </p:extLst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Custom 2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0070C0"/>
      </a:hlink>
      <a:folHlink>
        <a:srgbClr val="7030A0"/>
      </a:folHlink>
    </a:clrScheme>
    <a:fontScheme name="Level">
      <a:majorFont>
        <a:latin typeface="Garamond"/>
        <a:ea typeface="新細明體"/>
        <a:cs typeface=""/>
      </a:majorFont>
      <a:minorFont>
        <a:latin typeface="Verdan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5409</TotalTime>
  <Words>1013</Words>
  <Application>Microsoft Office PowerPoint</Application>
  <PresentationFormat>On-screen Show (4:3)</PresentationFormat>
  <Paragraphs>222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新細明體</vt:lpstr>
      <vt:lpstr>Arial</vt:lpstr>
      <vt:lpstr>Courier New</vt:lpstr>
      <vt:lpstr>Garamond</vt:lpstr>
      <vt:lpstr>Times</vt:lpstr>
      <vt:lpstr>Times New Roman</vt:lpstr>
      <vt:lpstr>Verdana</vt:lpstr>
      <vt:lpstr>Wingdings</vt:lpstr>
      <vt:lpstr>Level</vt:lpstr>
      <vt:lpstr>Building an Executable File</vt:lpstr>
      <vt:lpstr>insert.cpp</vt:lpstr>
      <vt:lpstr>quick.cpp</vt:lpstr>
      <vt:lpstr>main.cpp</vt:lpstr>
      <vt:lpstr>main.cpp (cont.)</vt:lpstr>
      <vt:lpstr>Object Files Can Be Shared</vt:lpstr>
      <vt:lpstr>What files should be re-generated?</vt:lpstr>
      <vt:lpstr>Makefile</vt:lpstr>
      <vt:lpstr>You only need to prepare a CPP file</vt:lpstr>
      <vt:lpstr>宣州謝朓樓餞別校書叔雲</vt:lpstr>
      <vt:lpstr>Running C++ Programs  on FreeBSD</vt:lpstr>
      <vt:lpstr>PowerPoint Presentation</vt:lpstr>
      <vt:lpstr>PowerPoint Presentation</vt:lpstr>
      <vt:lpstr>Building C++ Programs on FreeBSD</vt:lpstr>
      <vt:lpstr>Mid-Term Exam</vt:lpstr>
      <vt:lpstr>PowerPoint Presentation</vt:lpstr>
      <vt:lpstr>PowerPoint Presentation</vt:lpstr>
    </vt:vector>
  </TitlesOfParts>
  <Company>NCNU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Running C++ Programs on FreeBSD</dc:title>
  <dc:creator>Solomon</dc:creator>
  <cp:keywords>g++, ee, a.out</cp:keywords>
  <cp:lastModifiedBy>solomon</cp:lastModifiedBy>
  <cp:revision>53</cp:revision>
  <dcterms:created xsi:type="dcterms:W3CDTF">2007-10-29T14:59:56Z</dcterms:created>
  <dcterms:modified xsi:type="dcterms:W3CDTF">2024-03-16T14:03:51Z</dcterms:modified>
</cp:coreProperties>
</file>