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6066" autoAdjust="0"/>
  </p:normalViewPr>
  <p:slideViewPr>
    <p:cSldViewPr snapToGrid="0">
      <p:cViewPr varScale="1">
        <p:scale>
          <a:sx n="98" d="100"/>
          <a:sy n="98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7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8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3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2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1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3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8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4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3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2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6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E7E87-BA0F-4E5D-9B88-A3A6814C4F2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9F530-4715-463B-B88B-656669B0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1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plusplus.com/reference/clibrary/ctime/mktime/" TargetMode="External"/><Relationship Id="rId13" Type="http://schemas.openxmlformats.org/officeDocument/2006/relationships/hyperlink" Target="http://www.cplusplus.com/reference/clibrary/ctime/localtime/" TargetMode="External"/><Relationship Id="rId3" Type="http://schemas.openxmlformats.org/officeDocument/2006/relationships/hyperlink" Target="http://www.cplusplus.com/reference/clibrary/ctime/clock_t/" TargetMode="External"/><Relationship Id="rId7" Type="http://schemas.openxmlformats.org/officeDocument/2006/relationships/hyperlink" Target="http://www.cplusplus.com/reference/clibrary/ctime/time/" TargetMode="External"/><Relationship Id="rId12" Type="http://schemas.openxmlformats.org/officeDocument/2006/relationships/hyperlink" Target="http://www.cplusplus.com/reference/clibrary/ctime/gmtime/" TargetMode="External"/><Relationship Id="rId2" Type="http://schemas.openxmlformats.org/officeDocument/2006/relationships/hyperlink" Target="http://www.cplusplus.com/reference/clibrary/ctime/t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plusplus.com/reference/clibrary/ctime/clock/" TargetMode="External"/><Relationship Id="rId11" Type="http://schemas.openxmlformats.org/officeDocument/2006/relationships/hyperlink" Target="http://www.cplusplus.com/reference/clibrary/ctime/ctime/" TargetMode="External"/><Relationship Id="rId5" Type="http://schemas.openxmlformats.org/officeDocument/2006/relationships/hyperlink" Target="http://www.cplusplus.com/reference/clibrary/ctime/time_t/" TargetMode="External"/><Relationship Id="rId10" Type="http://schemas.openxmlformats.org/officeDocument/2006/relationships/hyperlink" Target="http://www.cplusplus.com/reference/clibrary/ctime/asctime/" TargetMode="External"/><Relationship Id="rId4" Type="http://schemas.openxmlformats.org/officeDocument/2006/relationships/hyperlink" Target="http://www.cplusplus.com/reference/clibrary/ctime/size_t/" TargetMode="External"/><Relationship Id="rId9" Type="http://schemas.openxmlformats.org/officeDocument/2006/relationships/hyperlink" Target="http://www.cplusplus.com/reference/clibrary/ctime/CLOCKS_PER_SEC/" TargetMode="External"/><Relationship Id="rId14" Type="http://schemas.openxmlformats.org/officeDocument/2006/relationships/hyperlink" Target="http://www.cplusplus.com/reference/clibrary/ctime/strftime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time(2)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7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>
            <a:extLst>
              <a:ext uri="{FF2B5EF4-FFF2-40B4-BE49-F238E27FC236}">
                <a16:creationId xmlns:a16="http://schemas.microsoft.com/office/drawing/2014/main" id="{2F749C38-EFDF-45D6-9C1B-7E298826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latin typeface="Courier New" panose="02070309020205020404" pitchFamily="49" charset="0"/>
                <a:cs typeface="Courier New" panose="02070309020205020404" pitchFamily="49" charset="0"/>
              </a:rPr>
              <a:t>ctime()</a:t>
            </a:r>
            <a:endParaRPr lang="zh-TW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2AF737F-8130-43A8-9B4E-0CEA3605339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sz="1400" dirty="0"/>
              <a:t>Converts the </a:t>
            </a:r>
            <a:r>
              <a:rPr lang="en-US" altLang="zh-TW" sz="1400" dirty="0" err="1"/>
              <a:t>time_t</a:t>
            </a:r>
            <a:r>
              <a:rPr lang="en-US" altLang="zh-TW" sz="1400" dirty="0"/>
              <a:t> object  (seconds since 1970.1.1) to a C string containing a human-readable version of the corresponding local time and date.</a:t>
            </a:r>
          </a:p>
          <a:p>
            <a:pPr>
              <a:defRPr/>
            </a:pPr>
            <a:endParaRPr lang="en-US" altLang="zh-TW" sz="1400" dirty="0"/>
          </a:p>
          <a:p>
            <a:pPr marL="0" indent="0">
              <a:buNone/>
              <a:defRPr/>
            </a:pPr>
            <a:r>
              <a:rPr lang="en-US" altLang="zh-TW" sz="1400" dirty="0"/>
              <a:t>/* </a:t>
            </a:r>
            <a:r>
              <a:rPr lang="en-US" altLang="zh-TW" sz="1400" dirty="0" err="1"/>
              <a:t>ctime</a:t>
            </a:r>
            <a:r>
              <a:rPr lang="en-US" altLang="zh-TW" sz="1400" dirty="0"/>
              <a:t> example */</a:t>
            </a:r>
          </a:p>
          <a:p>
            <a:pPr marL="0" indent="0">
              <a:buNone/>
              <a:defRPr/>
            </a:pPr>
            <a:r>
              <a:rPr lang="en-US" altLang="zh-TW" sz="1400" dirty="0"/>
              <a:t>#include &lt;</a:t>
            </a:r>
            <a:r>
              <a:rPr lang="en-US" altLang="zh-TW" sz="1400" dirty="0" err="1"/>
              <a:t>iostream</a:t>
            </a:r>
            <a:r>
              <a:rPr lang="en-US" altLang="zh-TW" sz="1400" dirty="0"/>
              <a:t>&gt;</a:t>
            </a:r>
          </a:p>
          <a:p>
            <a:pPr marL="0" indent="0">
              <a:buNone/>
              <a:defRPr/>
            </a:pPr>
            <a:r>
              <a:rPr lang="en-US" altLang="zh-TW" sz="1400" dirty="0"/>
              <a:t>#include &lt;</a:t>
            </a:r>
            <a:r>
              <a:rPr lang="en-US" altLang="zh-TW" sz="1400" dirty="0" err="1"/>
              <a:t>ctime</a:t>
            </a:r>
            <a:r>
              <a:rPr lang="en-US" altLang="zh-TW" sz="1400" dirty="0"/>
              <a:t>&gt;</a:t>
            </a:r>
          </a:p>
          <a:p>
            <a:pPr marL="0" indent="0">
              <a:buNone/>
              <a:defRPr/>
            </a:pPr>
            <a:endParaRPr lang="zh-TW" altLang="en-US" sz="1400" dirty="0"/>
          </a:p>
          <a:p>
            <a:pPr marL="0" indent="0">
              <a:buNone/>
              <a:defRPr/>
            </a:pPr>
            <a:r>
              <a:rPr lang="en-US" altLang="zh-TW" sz="1400" dirty="0" err="1"/>
              <a:t>int</a:t>
            </a:r>
            <a:r>
              <a:rPr lang="en-US" altLang="zh-TW" sz="1400" dirty="0"/>
              <a:t> main ()</a:t>
            </a:r>
          </a:p>
          <a:p>
            <a:pPr marL="0" indent="0">
              <a:buNone/>
              <a:defRPr/>
            </a:pPr>
            <a:r>
              <a:rPr lang="en-US" altLang="zh-TW" sz="1400" dirty="0"/>
              <a:t>{</a:t>
            </a:r>
          </a:p>
          <a:p>
            <a:pPr marL="0" indent="0">
              <a:buNone/>
              <a:defRPr/>
            </a:pPr>
            <a:r>
              <a:rPr lang="en-US" altLang="zh-TW" sz="1400" dirty="0"/>
              <a:t>  </a:t>
            </a:r>
            <a:r>
              <a:rPr lang="en-US" altLang="zh-TW" sz="1400" dirty="0" err="1"/>
              <a:t>time_t</a:t>
            </a:r>
            <a:r>
              <a:rPr lang="en-US" altLang="zh-TW" sz="1400" dirty="0"/>
              <a:t> </a:t>
            </a:r>
            <a:r>
              <a:rPr lang="en-US" altLang="zh-TW" sz="1400" dirty="0" err="1"/>
              <a:t>rawtime</a:t>
            </a:r>
            <a:r>
              <a:rPr lang="en-US" altLang="zh-TW" sz="1400" dirty="0"/>
              <a:t>;</a:t>
            </a:r>
          </a:p>
          <a:p>
            <a:pPr marL="0" indent="0">
              <a:buNone/>
              <a:defRPr/>
            </a:pPr>
            <a:endParaRPr lang="zh-TW" altLang="en-US" sz="1400" dirty="0"/>
          </a:p>
          <a:p>
            <a:pPr marL="0" indent="0">
              <a:buNone/>
              <a:defRPr/>
            </a:pPr>
            <a:r>
              <a:rPr lang="en-US" altLang="zh-TW" sz="1400" dirty="0"/>
              <a:t>  time ( &amp;</a:t>
            </a:r>
            <a:r>
              <a:rPr lang="en-US" altLang="zh-TW" sz="1400" dirty="0" err="1"/>
              <a:t>rawtime</a:t>
            </a:r>
            <a:r>
              <a:rPr lang="en-US" altLang="zh-TW" sz="1400" dirty="0"/>
              <a:t> );</a:t>
            </a:r>
          </a:p>
          <a:p>
            <a:pPr marL="0" indent="0">
              <a:buNone/>
              <a:defRPr/>
            </a:pPr>
            <a:r>
              <a:rPr lang="en-US" altLang="zh-TW" sz="1400" dirty="0"/>
              <a:t>  </a:t>
            </a:r>
            <a:r>
              <a:rPr lang="en-US" altLang="zh-TW" sz="1400" dirty="0" err="1"/>
              <a:t>std</a:t>
            </a:r>
            <a:r>
              <a:rPr lang="en-US" altLang="zh-TW" sz="1400" dirty="0"/>
              <a:t>::</a:t>
            </a:r>
            <a:r>
              <a:rPr lang="en-US" altLang="zh-TW" sz="1400" dirty="0" err="1"/>
              <a:t>cout</a:t>
            </a:r>
            <a:r>
              <a:rPr lang="en-US" altLang="zh-TW" sz="1400" dirty="0"/>
              <a:t> &lt;&lt; "The current local time is: "</a:t>
            </a:r>
          </a:p>
          <a:p>
            <a:pPr marL="0" indent="0">
              <a:buNone/>
              <a:defRPr/>
            </a:pPr>
            <a:r>
              <a:rPr lang="en-US" altLang="zh-TW" sz="1400" dirty="0"/>
              <a:t>   &lt;&lt;</a:t>
            </a:r>
            <a:r>
              <a:rPr lang="en-US" altLang="zh-TW" sz="1400" dirty="0">
                <a:solidFill>
                  <a:srgbClr val="3333FF"/>
                </a:solidFill>
              </a:rPr>
              <a:t> </a:t>
            </a:r>
            <a:r>
              <a:rPr lang="en-US" altLang="zh-TW" sz="1400" dirty="0" err="1">
                <a:solidFill>
                  <a:srgbClr val="3333FF"/>
                </a:solidFill>
              </a:rPr>
              <a:t>ctime</a:t>
            </a:r>
            <a:r>
              <a:rPr lang="en-US" altLang="zh-TW" sz="1400" dirty="0">
                <a:solidFill>
                  <a:srgbClr val="3333FF"/>
                </a:solidFill>
              </a:rPr>
              <a:t> (&amp;</a:t>
            </a:r>
            <a:r>
              <a:rPr lang="en-US" altLang="zh-TW" sz="1400" dirty="0" err="1">
                <a:solidFill>
                  <a:srgbClr val="3333FF"/>
                </a:solidFill>
              </a:rPr>
              <a:t>rawtime</a:t>
            </a:r>
            <a:r>
              <a:rPr lang="en-US" altLang="zh-TW" sz="1400" dirty="0">
                <a:solidFill>
                  <a:srgbClr val="3333FF"/>
                </a:solidFill>
              </a:rPr>
              <a:t>)</a:t>
            </a:r>
            <a:r>
              <a:rPr lang="en-US" altLang="zh-TW" sz="1400" dirty="0"/>
              <a:t>  &lt;&lt; </a:t>
            </a:r>
            <a:r>
              <a:rPr lang="en-US" altLang="zh-TW" sz="1400" dirty="0" err="1"/>
              <a:t>std</a:t>
            </a:r>
            <a:r>
              <a:rPr lang="en-US" altLang="zh-TW" sz="1400" dirty="0"/>
              <a:t>::</a:t>
            </a:r>
            <a:r>
              <a:rPr lang="en-US" altLang="zh-TW" sz="1400" dirty="0" err="1"/>
              <a:t>endl</a:t>
            </a:r>
            <a:r>
              <a:rPr lang="en-US" altLang="zh-TW" sz="1400" dirty="0"/>
              <a:t>;</a:t>
            </a:r>
          </a:p>
          <a:p>
            <a:pPr marL="0" indent="0">
              <a:buNone/>
              <a:defRPr/>
            </a:pPr>
            <a:r>
              <a:rPr lang="zh-TW" altLang="en-US" sz="1400" dirty="0"/>
              <a:t>  </a:t>
            </a:r>
          </a:p>
          <a:p>
            <a:pPr marL="0" indent="0">
              <a:buNone/>
              <a:defRPr/>
            </a:pPr>
            <a:r>
              <a:rPr lang="en-US" altLang="zh-TW" sz="1400" dirty="0"/>
              <a:t>  return 0;</a:t>
            </a:r>
          </a:p>
          <a:p>
            <a:pPr marL="0" indent="0">
              <a:buNone/>
              <a:defRPr/>
            </a:pPr>
            <a:r>
              <a:rPr lang="en-US" altLang="zh-TW" sz="1400" dirty="0"/>
              <a:t>}</a:t>
            </a:r>
          </a:p>
          <a:p>
            <a:pPr marL="0" indent="0">
              <a:buNone/>
              <a:defRPr/>
            </a:pPr>
            <a:endParaRPr lang="en-US" altLang="zh-TW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6B4FCA2E-920F-4D5C-9A46-50F239FE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3627E03-A36C-4072-A341-E2E691E63910}" type="slidenum">
              <a:rPr kumimoji="0" lang="en-US" altLang="zh-TW"/>
              <a:pPr eaLnBrk="1" hangingPunct="1"/>
              <a:t>10</a:t>
            </a:fld>
            <a:endParaRPr kumimoji="0" lang="en-US" altLang="zh-TW"/>
          </a:p>
        </p:txBody>
      </p:sp>
      <p:sp>
        <p:nvSpPr>
          <p:cNvPr id="6149" name="Rectangle 8">
            <a:extLst>
              <a:ext uri="{FF2B5EF4-FFF2-40B4-BE49-F238E27FC236}">
                <a16:creationId xmlns:a16="http://schemas.microsoft.com/office/drawing/2014/main" id="{EC06F51A-4090-4813-A6A6-B881A50D9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764" y="263525"/>
            <a:ext cx="5932487" cy="1028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/>
              <a:t>#include &lt;ctime&gt;</a:t>
            </a:r>
          </a:p>
          <a:p>
            <a:pPr eaLnBrk="1" hangingPunct="1"/>
            <a:r>
              <a:rPr lang="en-US" altLang="zh-TW" sz="2400"/>
              <a:t>char * ctime ( const time_t * timer );</a:t>
            </a:r>
            <a:endParaRPr lang="zh-TW" altLang="en-US" sz="2400"/>
          </a:p>
        </p:txBody>
      </p:sp>
      <p:sp>
        <p:nvSpPr>
          <p:cNvPr id="6150" name="TextBox 2">
            <a:extLst>
              <a:ext uri="{FF2B5EF4-FFF2-40B4-BE49-F238E27FC236}">
                <a16:creationId xmlns:a16="http://schemas.microsoft.com/office/drawing/2014/main" id="{BE60B2FD-36C5-4A12-B792-051E6FC46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6425" y="4718051"/>
            <a:ext cx="3714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/>
              <a:t>The current local time is: </a:t>
            </a:r>
            <a:r>
              <a:rPr lang="en-US" altLang="zh-TW" b="1">
                <a:solidFill>
                  <a:srgbClr val="3333FF"/>
                </a:solidFill>
              </a:rPr>
              <a:t>Sat Nov 10 11:57:33 2012</a:t>
            </a:r>
            <a:endParaRPr lang="zh-TW" altLang="en-US" b="1">
              <a:solidFill>
                <a:srgbClr val="3333FF"/>
              </a:solidFill>
            </a:endParaRPr>
          </a:p>
        </p:txBody>
      </p:sp>
      <p:sp>
        <p:nvSpPr>
          <p:cNvPr id="6151" name="AutoShape 9">
            <a:extLst>
              <a:ext uri="{FF2B5EF4-FFF2-40B4-BE49-F238E27FC236}">
                <a16:creationId xmlns:a16="http://schemas.microsoft.com/office/drawing/2014/main" id="{00F3BEB4-6E74-4E80-AA39-80AC5E6DE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775" y="4646614"/>
            <a:ext cx="1009650" cy="701675"/>
          </a:xfrm>
          <a:prstGeom prst="rightArrow">
            <a:avLst>
              <a:gd name="adj1" fmla="val 50000"/>
              <a:gd name="adj2" fmla="val 3597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2" name="Text Box 11">
            <a:extLst>
              <a:ext uri="{FF2B5EF4-FFF2-40B4-BE49-F238E27FC236}">
                <a16:creationId xmlns:a16="http://schemas.microsoft.com/office/drawing/2014/main" id="{81A89997-CC8F-4EDD-9274-EB9A2CF6C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1" y="4791076"/>
            <a:ext cx="1082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Arial" panose="020B0604020202020204" pitchFamily="34" charset="0"/>
              </a:rPr>
              <a:t>output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 2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NAME</a:t>
            </a:r>
          </a:p>
          <a:p>
            <a:pPr lvl="1"/>
            <a:r>
              <a:rPr lang="en-US" dirty="0"/>
              <a:t>time - get time in seconds</a:t>
            </a:r>
          </a:p>
          <a:p>
            <a:r>
              <a:rPr lang="en-US" dirty="0"/>
              <a:t>SYNOPSIS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time(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/>
              <a:t>DESCRIPTION</a:t>
            </a:r>
          </a:p>
          <a:p>
            <a:pPr lvl="1"/>
            <a:r>
              <a:rPr lang="en-US" dirty="0"/>
              <a:t>time()  returns  the  time  as  the  number of seconds since the Epoch, 1970-01-01 00:00:00 +0000 (UTC).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tloc</a:t>
            </a:r>
            <a:r>
              <a:rPr lang="en-US" dirty="0"/>
              <a:t> is non-NULL, the return value is  also  stored  in  the  memory pointed to by </a:t>
            </a:r>
            <a:r>
              <a:rPr lang="en-US" dirty="0" err="1"/>
              <a:t>tloc</a:t>
            </a:r>
            <a:r>
              <a:rPr lang="en-US" dirty="0"/>
              <a:t>.</a:t>
            </a:r>
          </a:p>
          <a:p>
            <a:r>
              <a:rPr lang="en-US" dirty="0"/>
              <a:t>RETURN VALUE</a:t>
            </a:r>
          </a:p>
          <a:p>
            <a:pPr lvl="1"/>
            <a:r>
              <a:rPr lang="en-US" dirty="0"/>
              <a:t>On  success,  the value of time in seconds since the Epoch is returned.</a:t>
            </a:r>
          </a:p>
        </p:txBody>
      </p:sp>
    </p:spTree>
    <p:extLst>
      <p:ext uri="{BB962C8B-B14F-4D97-AF65-F5344CB8AC3E}">
        <p14:creationId xmlns:p14="http://schemas.microsoft.com/office/powerpoint/2010/main" val="216230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0" y="365125"/>
            <a:ext cx="3860800" cy="1325563"/>
          </a:xfrm>
        </p:spPr>
        <p:txBody>
          <a:bodyPr/>
          <a:lstStyle/>
          <a:p>
            <a:r>
              <a:rPr lang="en-US" dirty="0"/>
              <a:t>time()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00"/>
            <a:ext cx="6261100" cy="592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time(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t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2336800"/>
            <a:ext cx="3276600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$ </a:t>
            </a:r>
            <a:r>
              <a:rPr lang="en-US" dirty="0" err="1"/>
              <a:t>a.out</a:t>
            </a:r>
            <a:endParaRPr lang="en-US" dirty="0"/>
          </a:p>
          <a:p>
            <a:r>
              <a:rPr lang="en-US" dirty="0"/>
              <a:t>1612442632</a:t>
            </a:r>
          </a:p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7620000" y="3550642"/>
            <a:ext cx="3175000" cy="711200"/>
          </a:xfrm>
          <a:prstGeom prst="wedgeRectCallout">
            <a:avLst>
              <a:gd name="adj1" fmla="val -38033"/>
              <a:gd name="adj2" fmla="val -119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1612442632 / 86400 / 365</a:t>
            </a:r>
          </a:p>
          <a:p>
            <a:pPr algn="ctr"/>
            <a:r>
              <a:rPr lang="en-US" dirty="0"/>
              <a:t>= 51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9321800" y="4648200"/>
            <a:ext cx="1270000" cy="584200"/>
          </a:xfrm>
          <a:prstGeom prst="wedgeRectCallout">
            <a:avLst>
              <a:gd name="adj1" fmla="val -45833"/>
              <a:gd name="adj2" fmla="val -961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2021-1970 </a:t>
            </a:r>
          </a:p>
          <a:p>
            <a:pPr algn="ctr"/>
            <a:r>
              <a:rPr lang="en-US" dirty="0"/>
              <a:t>= 51</a:t>
            </a:r>
          </a:p>
        </p:txBody>
      </p:sp>
    </p:spTree>
    <p:extLst>
      <p:ext uri="{BB962C8B-B14F-4D97-AF65-F5344CB8AC3E}">
        <p14:creationId xmlns:p14="http://schemas.microsoft.com/office/powerpoint/2010/main" val="30619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FF"/>
                </a:solidFill>
              </a:rPr>
              <a:t>struct</a:t>
            </a:r>
            <a:r>
              <a:rPr lang="en-US" dirty="0">
                <a:solidFill>
                  <a:srgbClr val="FF00FF"/>
                </a:solidFill>
              </a:rPr>
              <a:t> tm </a:t>
            </a:r>
            <a:r>
              <a:rPr lang="en-US" dirty="0"/>
              <a:t>*</a:t>
            </a:r>
            <a:r>
              <a:rPr lang="en-US" dirty="0" err="1">
                <a:solidFill>
                  <a:srgbClr val="00B0F0"/>
                </a:solidFill>
              </a:rPr>
              <a:t>localtime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time_t</a:t>
            </a:r>
            <a:r>
              <a:rPr lang="en-US" dirty="0"/>
              <a:t> *</a:t>
            </a:r>
            <a:r>
              <a:rPr lang="en-US" dirty="0" err="1"/>
              <a:t>timep</a:t>
            </a:r>
            <a:r>
              <a:rPr lang="en-US" dirty="0"/>
              <a:t>);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tm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tm_sec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/* Seconds (0-60)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/* Minutes (0-59)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tm_hour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/* Hours (0-23)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tm_mday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/* Day of the month (1-31)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tm_mon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/* Month (0-11)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tm_year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/* Year - 1900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tm_wday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/* Day of the week (0-6, Sunday = 0)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tm_yday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/* Day in the year (0-365, 1 Jan = 0)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tm_isdst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/* Daylight saving time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1780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a Timestamp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0170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time_t</a:t>
            </a:r>
            <a:r>
              <a:rPr lang="en-US" dirty="0"/>
              <a:t> t;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tm *</a:t>
            </a:r>
            <a:r>
              <a:rPr lang="en-US" dirty="0">
                <a:solidFill>
                  <a:srgbClr val="00B0F0"/>
                </a:solidFill>
              </a:rPr>
              <a:t>now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time(&amp;t);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00B0F0"/>
                </a:solidFill>
              </a:rPr>
              <a:t>now</a:t>
            </a:r>
            <a:r>
              <a:rPr lang="en-US" dirty="0"/>
              <a:t> = </a:t>
            </a:r>
            <a:r>
              <a:rPr lang="en-US" dirty="0" err="1"/>
              <a:t>localtime</a:t>
            </a:r>
            <a:r>
              <a:rPr lang="en-US" dirty="0"/>
              <a:t>(&amp;t);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("%d-%d-%d\n", </a:t>
            </a:r>
            <a:br>
              <a:rPr lang="en-US" dirty="0"/>
            </a:br>
            <a:r>
              <a:rPr lang="en-US" dirty="0"/>
              <a:t>	now-&gt;</a:t>
            </a:r>
            <a:r>
              <a:rPr lang="en-US" dirty="0" err="1"/>
              <a:t>tm_year</a:t>
            </a:r>
            <a:r>
              <a:rPr lang="en-US" dirty="0"/>
              <a:t> , now-&gt;</a:t>
            </a:r>
            <a:r>
              <a:rPr lang="en-US" dirty="0" err="1"/>
              <a:t>tm_mon</a:t>
            </a:r>
            <a:r>
              <a:rPr lang="en-US" dirty="0"/>
              <a:t> , now-&gt;</a:t>
            </a:r>
            <a:r>
              <a:rPr lang="en-US" dirty="0" err="1"/>
              <a:t>tm_mday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8712200" y="1690688"/>
            <a:ext cx="1473200" cy="6080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121-1-4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851400" y="3016251"/>
            <a:ext cx="7035800" cy="1187449"/>
          </a:xfrm>
          <a:prstGeom prst="wedgeRectCallout">
            <a:avLst>
              <a:gd name="adj1" fmla="val 8409"/>
              <a:gd name="adj2" fmla="val -97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tm_mday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/* Day of the month (1-31) */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tm_mon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/* Month (0-11) */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tm_year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/* Year - 1900 */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39100" y="5529263"/>
            <a:ext cx="3124200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 may also get </a:t>
            </a:r>
            <a:r>
              <a:rPr lang="en-US" dirty="0" err="1"/>
              <a:t>tm_wday</a:t>
            </a:r>
            <a:r>
              <a:rPr lang="en-US" dirty="0"/>
              <a:t> (0~6), which corresponds to </a:t>
            </a:r>
            <a:r>
              <a:rPr lang="en-US" dirty="0" err="1"/>
              <a:t>Sunday~Saturday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587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73BD5A-99E9-432F-BC7F-E62290831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Exercise: What Day Is Today?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9828D8-FD42-423A-89F4-32C10900A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Thursday 2021-2-25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649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84AB4C-651F-4E4B-854D-16A393B27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localtime.cpp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86F10D-92BF-42E2-9730-8F674ECC8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#define _CRT_SECURE_NO_WARNINGS</a:t>
            </a:r>
          </a:p>
          <a:p>
            <a:pPr marL="0" indent="0">
              <a:buNone/>
            </a:pP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time.h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const char* weekdays[] = { "Sunday", "Monday", "Tuesday", "Wednesday",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    "Thursday", "Friday", "Saturday" };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t;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struct tm* now;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time(&amp;t);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now 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localtime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(&amp;t);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("%s %d-%d-%d\n", weekdays[now-&gt;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tm_wday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    now-&gt;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tm_year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+ 1900, now-&gt;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tm_mon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+ 1, now-&gt;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tm_mday</a:t>
            </a: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altLang="zh-TW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5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8F0801C-141F-4D2F-8EA3-9BBCE044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 Time Library </a:t>
            </a:r>
            <a:r>
              <a:rPr lang="en-US" altLang="zh-TW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zh-TW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ctime</a:t>
            </a:r>
            <a:r>
              <a:rPr lang="en-US" altLang="zh-TW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zh-TW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757DF3A5-A2C5-45EE-8408-0DC0E6BD8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9126" y="1600201"/>
            <a:ext cx="4130675" cy="4530725"/>
          </a:xfrm>
        </p:spPr>
        <p:txBody>
          <a:bodyPr/>
          <a:lstStyle/>
          <a:p>
            <a:r>
              <a:rPr lang="en-US" altLang="zh-TW" sz="2000"/>
              <a:t>Types</a:t>
            </a:r>
          </a:p>
          <a:p>
            <a:pPr lvl="1"/>
            <a:r>
              <a:rPr lang="en-US" altLang="zh-TW" sz="1800" b="1">
                <a:hlinkClick r:id="rId3"/>
              </a:rPr>
              <a:t>clock_t</a:t>
            </a:r>
            <a:r>
              <a:rPr lang="en-US" altLang="zh-TW" sz="1800" b="1"/>
              <a:t>  </a:t>
            </a:r>
            <a:r>
              <a:rPr lang="en-US" altLang="zh-TW" sz="1800"/>
              <a:t>-</a:t>
            </a:r>
            <a:r>
              <a:rPr lang="en-US" altLang="zh-TW" sz="1800" b="1"/>
              <a:t> </a:t>
            </a:r>
            <a:r>
              <a:rPr lang="en-US" altLang="zh-TW" sz="1800"/>
              <a:t>Clock type</a:t>
            </a:r>
          </a:p>
          <a:p>
            <a:pPr lvl="1"/>
            <a:r>
              <a:rPr lang="en-US" altLang="zh-TW" sz="1800" b="1">
                <a:hlinkClick r:id="rId4"/>
              </a:rPr>
              <a:t>size_t</a:t>
            </a:r>
            <a:r>
              <a:rPr lang="en-US" altLang="zh-TW" sz="1800" b="1"/>
              <a:t> </a:t>
            </a:r>
            <a:r>
              <a:rPr lang="en-US" altLang="zh-TW" sz="1800"/>
              <a:t>- Unsigned integral type </a:t>
            </a:r>
          </a:p>
          <a:p>
            <a:pPr lvl="1"/>
            <a:r>
              <a:rPr lang="en-US" altLang="zh-TW" sz="1800" b="1">
                <a:hlinkClick r:id="rId5"/>
              </a:rPr>
              <a:t>time_t</a:t>
            </a:r>
            <a:r>
              <a:rPr lang="en-US" altLang="zh-TW" sz="1800"/>
              <a:t> - Time type</a:t>
            </a:r>
          </a:p>
          <a:p>
            <a:pPr lvl="1"/>
            <a:r>
              <a:rPr lang="en-US" altLang="zh-TW" sz="1800" b="1">
                <a:hlinkClick r:id="rId2"/>
              </a:rPr>
              <a:t>struct tm</a:t>
            </a:r>
            <a:r>
              <a:rPr lang="en-US" altLang="zh-TW" sz="1800"/>
              <a:t> - Time structure </a:t>
            </a:r>
            <a:br>
              <a:rPr lang="en-US" altLang="zh-TW" sz="1800"/>
            </a:br>
            <a:r>
              <a:rPr lang="en-US" altLang="zh-TW" sz="1800"/>
              <a:t>(See Chapter 7)</a:t>
            </a:r>
          </a:p>
          <a:p>
            <a:r>
              <a:rPr lang="en-US" altLang="zh-TW" sz="2000"/>
              <a:t>Time manipulation</a:t>
            </a:r>
          </a:p>
          <a:p>
            <a:pPr lvl="1"/>
            <a:r>
              <a:rPr lang="en-US" altLang="zh-TW" sz="1800" b="1">
                <a:hlinkClick r:id="rId6"/>
              </a:rPr>
              <a:t>clock</a:t>
            </a:r>
            <a:r>
              <a:rPr lang="en-US" altLang="zh-TW" sz="1800"/>
              <a:t> - Ticks since the program was launched</a:t>
            </a:r>
          </a:p>
          <a:p>
            <a:pPr lvl="1"/>
            <a:r>
              <a:rPr lang="en-US" altLang="zh-TW" sz="1800" b="1">
                <a:hlinkClick r:id="rId7"/>
              </a:rPr>
              <a:t>time</a:t>
            </a:r>
            <a:r>
              <a:rPr lang="en-US" altLang="zh-TW" sz="1800"/>
              <a:t> - Get current time</a:t>
            </a:r>
            <a:endParaRPr lang="en-US" altLang="zh-TW" sz="1800">
              <a:hlinkClick r:id="rId8"/>
            </a:endParaRPr>
          </a:p>
          <a:p>
            <a:pPr lvl="1"/>
            <a:r>
              <a:rPr lang="en-US" altLang="zh-TW" sz="1800" b="1">
                <a:hlinkClick r:id="rId8"/>
              </a:rPr>
              <a:t>mktime</a:t>
            </a:r>
            <a:r>
              <a:rPr lang="en-US" altLang="zh-TW" sz="1800"/>
              <a:t> - Convert tm structure to time_t</a:t>
            </a:r>
            <a:endParaRPr lang="zh-TW" altLang="en-US" sz="1800"/>
          </a:p>
        </p:txBody>
      </p:sp>
      <p:sp>
        <p:nvSpPr>
          <p:cNvPr id="4100" name="Content Placeholder 3">
            <a:extLst>
              <a:ext uri="{FF2B5EF4-FFF2-40B4-BE49-F238E27FC236}">
                <a16:creationId xmlns:a16="http://schemas.microsoft.com/office/drawing/2014/main" id="{A55ABFAC-4D6B-4D6A-A5A1-C6D1B9A324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/>
              <a:t>Macro</a:t>
            </a:r>
          </a:p>
          <a:p>
            <a:pPr lvl="1"/>
            <a:r>
              <a:rPr lang="en-US" altLang="zh-TW" sz="1800" b="1">
                <a:hlinkClick r:id="rId9"/>
              </a:rPr>
              <a:t>CLOCKS_PER_SEC</a:t>
            </a:r>
            <a:r>
              <a:rPr lang="en-US" altLang="zh-TW" sz="1800"/>
              <a:t> - Clock ticks per second</a:t>
            </a:r>
            <a:endParaRPr lang="zh-TW" altLang="en-US" sz="1800"/>
          </a:p>
          <a:p>
            <a:r>
              <a:rPr lang="en-US" altLang="zh-TW" sz="2400"/>
              <a:t>Conversion</a:t>
            </a:r>
          </a:p>
          <a:p>
            <a:pPr lvl="1"/>
            <a:r>
              <a:rPr lang="en-US" altLang="zh-TW" sz="1800" b="1">
                <a:hlinkClick r:id="rId10"/>
              </a:rPr>
              <a:t>asctime</a:t>
            </a:r>
            <a:r>
              <a:rPr lang="en-US" altLang="zh-TW" sz="1800" b="1"/>
              <a:t> - </a:t>
            </a:r>
            <a:r>
              <a:rPr lang="en-US" altLang="zh-TW" sz="1800"/>
              <a:t>Convert tm structure to string</a:t>
            </a:r>
          </a:p>
          <a:p>
            <a:pPr lvl="1"/>
            <a:r>
              <a:rPr lang="en-US" altLang="zh-TW" sz="1800" b="1">
                <a:hlinkClick r:id="rId11"/>
              </a:rPr>
              <a:t>ctime</a:t>
            </a:r>
            <a:r>
              <a:rPr lang="en-US" altLang="zh-TW" sz="1800"/>
              <a:t> - Convert time_t value to string</a:t>
            </a:r>
          </a:p>
          <a:p>
            <a:pPr lvl="1"/>
            <a:r>
              <a:rPr lang="en-US" altLang="zh-TW" sz="1800" b="1">
                <a:hlinkClick r:id="rId12"/>
              </a:rPr>
              <a:t>gmtime</a:t>
            </a:r>
            <a:r>
              <a:rPr lang="en-US" altLang="zh-TW" sz="1800" b="1"/>
              <a:t> </a:t>
            </a:r>
            <a:r>
              <a:rPr lang="en-US" altLang="zh-TW" sz="1800"/>
              <a:t>- Convert time_t to tm as UTC time</a:t>
            </a:r>
          </a:p>
          <a:p>
            <a:pPr lvl="1"/>
            <a:r>
              <a:rPr lang="en-US" altLang="zh-TW" sz="1800" b="1">
                <a:hlinkClick r:id="rId13"/>
              </a:rPr>
              <a:t>localtime</a:t>
            </a:r>
            <a:r>
              <a:rPr lang="en-US" altLang="zh-TW" sz="1800"/>
              <a:t> - Convert time_t to tm as local time</a:t>
            </a:r>
          </a:p>
          <a:p>
            <a:pPr lvl="1"/>
            <a:r>
              <a:rPr lang="en-US" altLang="zh-TW" sz="1800" b="1">
                <a:hlinkClick r:id="rId14"/>
              </a:rPr>
              <a:t>strftime</a:t>
            </a:r>
            <a:r>
              <a:rPr lang="en-US" altLang="zh-TW" sz="1800"/>
              <a:t> - Format time as string</a:t>
            </a:r>
          </a:p>
          <a:p>
            <a:pPr lvl="1"/>
            <a:endParaRPr lang="zh-TW" altLang="en-US" sz="1800"/>
          </a:p>
        </p:txBody>
      </p:sp>
      <p:sp>
        <p:nvSpPr>
          <p:cNvPr id="4101" name="Slide Number Placeholder 4">
            <a:extLst>
              <a:ext uri="{FF2B5EF4-FFF2-40B4-BE49-F238E27FC236}">
                <a16:creationId xmlns:a16="http://schemas.microsoft.com/office/drawing/2014/main" id="{7602EA7A-FAAF-4DFA-8B59-01FC9007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A3C0273-3F1F-42C4-A7DD-E14788569C73}" type="slidenum">
              <a:rPr kumimoji="0" lang="en-US" altLang="zh-TW"/>
              <a:pPr eaLnBrk="1" hangingPunct="1"/>
              <a:t>8</a:t>
            </a:fld>
            <a:endParaRPr kumimoji="0"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>
            <a:extLst>
              <a:ext uri="{FF2B5EF4-FFF2-40B4-BE49-F238E27FC236}">
                <a16:creationId xmlns:a16="http://schemas.microsoft.com/office/drawing/2014/main" id="{9F2DF769-018F-4ADA-B6CB-66498346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latin typeface="Courier New" panose="02070309020205020404" pitchFamily="49" charset="0"/>
                <a:cs typeface="Courier New" panose="02070309020205020404" pitchFamily="49" charset="0"/>
              </a:rPr>
              <a:t>time()</a:t>
            </a:r>
            <a:endParaRPr lang="zh-TW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23" name="Content Placeholder 6">
            <a:extLst>
              <a:ext uri="{FF2B5EF4-FFF2-40B4-BE49-F238E27FC236}">
                <a16:creationId xmlns:a16="http://schemas.microsoft.com/office/drawing/2014/main" id="{341CA59A-BFC9-4FCA-A8B7-DD4F0EE84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1" y="1600201"/>
            <a:ext cx="3806825" cy="45307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/* time example */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#include &lt;ctime&gt;</a:t>
            </a:r>
          </a:p>
          <a:p>
            <a:pPr marL="0" indent="0">
              <a:buNone/>
            </a:pPr>
            <a:endParaRPr lang="zh-TW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int main ()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time_t seconds;</a:t>
            </a:r>
          </a:p>
          <a:p>
            <a:pPr marL="0" indent="0">
              <a:buNone/>
            </a:pPr>
            <a:endParaRPr lang="zh-TW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seconds = time(</a:t>
            </a:r>
            <a:r>
              <a:rPr lang="en-US" altLang="zh-TW" sz="140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std::cout &lt;&lt; seconds/3600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  &lt;&lt; " hours since"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  &lt;&lt; " January 1, 1970\n";</a:t>
            </a:r>
          </a:p>
          <a:p>
            <a:pPr marL="0" indent="0">
              <a:buNone/>
            </a:pPr>
            <a:endParaRPr lang="zh-TW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124" name="Content Placeholder 9">
            <a:extLst>
              <a:ext uri="{FF2B5EF4-FFF2-40B4-BE49-F238E27FC236}">
                <a16:creationId xmlns:a16="http://schemas.microsoft.com/office/drawing/2014/main" id="{743ABBC6-6C5B-40AF-BF1E-2CE373E21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/* time example */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#include &lt;ctime&gt;</a:t>
            </a:r>
          </a:p>
          <a:p>
            <a:pPr marL="0" indent="0">
              <a:buNone/>
            </a:pPr>
            <a:endParaRPr lang="zh-TW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int main ()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time_t seconds;</a:t>
            </a:r>
          </a:p>
          <a:p>
            <a:pPr marL="0" indent="0">
              <a:buNone/>
            </a:pPr>
            <a:endParaRPr lang="zh-TW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40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time(&amp;seconds);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std::cout &lt;&lt; seconds/3600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  &lt;&lt; " hours since"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  &lt;&lt; " January 1, 1970\n";</a:t>
            </a:r>
          </a:p>
          <a:p>
            <a:pPr marL="0" indent="0">
              <a:buNone/>
            </a:pPr>
            <a:endParaRPr lang="zh-TW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altLang="zh-TW" sz="1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125" name="Slide Number Placeholder 4">
            <a:extLst>
              <a:ext uri="{FF2B5EF4-FFF2-40B4-BE49-F238E27FC236}">
                <a16:creationId xmlns:a16="http://schemas.microsoft.com/office/drawing/2014/main" id="{F8051472-CB99-4D3F-8B3B-34C41FCB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A21E146-C771-4E74-91A9-5DC4EE85A438}" type="slidenum">
              <a:rPr kumimoji="0" lang="en-US" altLang="zh-TW"/>
              <a:pPr eaLnBrk="1" hangingPunct="1"/>
              <a:t>9</a:t>
            </a:fld>
            <a:endParaRPr kumimoji="0" lang="en-US" altLang="zh-TW"/>
          </a:p>
        </p:txBody>
      </p:sp>
      <p:sp>
        <p:nvSpPr>
          <p:cNvPr id="5126" name="Rectangle 8">
            <a:extLst>
              <a:ext uri="{FF2B5EF4-FFF2-40B4-BE49-F238E27FC236}">
                <a16:creationId xmlns:a16="http://schemas.microsoft.com/office/drawing/2014/main" id="{75F03F9E-15FD-454C-A940-A6786AAFB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0" y="263525"/>
            <a:ext cx="5086350" cy="1028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/>
              <a:t>#include &lt;ctime&gt;</a:t>
            </a:r>
          </a:p>
          <a:p>
            <a:pPr eaLnBrk="1" hangingPunct="1"/>
            <a:r>
              <a:rPr lang="en-US" altLang="zh-TW" sz="2400"/>
              <a:t>time_t time ( time_t * timer );</a:t>
            </a:r>
            <a:endParaRPr lang="zh-TW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937</Words>
  <Application>Microsoft Office PowerPoint</Application>
  <PresentationFormat>寬螢幕</PresentationFormat>
  <Paragraphs>150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Courier New</vt:lpstr>
      <vt:lpstr>Verdana</vt:lpstr>
      <vt:lpstr>Office Theme</vt:lpstr>
      <vt:lpstr>time(2)</vt:lpstr>
      <vt:lpstr>man 2 time</vt:lpstr>
      <vt:lpstr>time()</vt:lpstr>
      <vt:lpstr>struct tm *localtime(const time_t *timep);</vt:lpstr>
      <vt:lpstr>Convert a Timestamp to struct tm</vt:lpstr>
      <vt:lpstr>Exercise: What Day Is Today?</vt:lpstr>
      <vt:lpstr>localtime.cpp</vt:lpstr>
      <vt:lpstr>C Time Library &lt;ctime&gt;</vt:lpstr>
      <vt:lpstr>time()</vt:lpstr>
      <vt:lpstr>ctime()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time(2)</dc:title>
  <dc:creator>solomon</dc:creator>
  <cp:lastModifiedBy>吳坤熹</cp:lastModifiedBy>
  <cp:revision>6</cp:revision>
  <dcterms:created xsi:type="dcterms:W3CDTF">2021-02-04T12:53:32Z</dcterms:created>
  <dcterms:modified xsi:type="dcterms:W3CDTF">2021-02-25T02:17:50Z</dcterms:modified>
</cp:coreProperties>
</file>