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2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93" r:id="rId11"/>
    <p:sldId id="294" r:id="rId12"/>
    <p:sldId id="265" r:id="rId13"/>
    <p:sldId id="266" r:id="rId14"/>
    <p:sldId id="267" r:id="rId15"/>
    <p:sldId id="268" r:id="rId16"/>
    <p:sldId id="295" r:id="rId17"/>
    <p:sldId id="291" r:id="rId18"/>
    <p:sldId id="269" r:id="rId19"/>
    <p:sldId id="270" r:id="rId20"/>
    <p:sldId id="296" r:id="rId21"/>
  </p:sldIdLst>
  <p:sldSz cx="9144000" cy="6858000" type="screen4x3"/>
  <p:notesSz cx="6794500" cy="99187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3333FF"/>
    <a:srgbClr val="33CC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670" autoAdjust="0"/>
  </p:normalViewPr>
  <p:slideViewPr>
    <p:cSldViewPr>
      <p:cViewPr varScale="1">
        <p:scale>
          <a:sx n="72" d="100"/>
          <a:sy n="72" d="100"/>
        </p:scale>
        <p:origin x="18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9" tIns="46314" rIns="92629" bIns="4631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9" tIns="46314" rIns="92629" bIns="463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0113"/>
            <a:ext cx="54356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9" tIns="46314" rIns="92629" bIns="463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9" tIns="46314" rIns="92629" bIns="4631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18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9" tIns="46314" rIns="92629" bIns="463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31EB841-FAF7-4E42-90AC-F2B0DAB685B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9pPr>
            </a:lstStyle>
            <a:p>
              <a:pPr eaLnBrk="1" hangingPunct="1">
                <a:defRPr/>
              </a:pPr>
              <a:endParaRPr lang="en-US" altLang="zh-TW" smtClean="0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9pPr>
            </a:lstStyle>
            <a:p>
              <a:pPr eaLnBrk="1" hangingPunct="1">
                <a:defRPr/>
              </a:pPr>
              <a:endParaRPr lang="en-US" altLang="zh-TW" smtClean="0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新細明體" charset="-120"/>
                </a:defRPr>
              </a:lvl9pPr>
            </a:lstStyle>
            <a:p>
              <a:pPr eaLnBrk="1" hangingPunct="1">
                <a:defRPr/>
              </a:pPr>
              <a:endParaRPr lang="en-US" altLang="zh-TW" smtClean="0"/>
            </a:p>
          </p:txBody>
        </p:sp>
      </p:grp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F9FB0-4FB5-4CCB-A6F0-9A5B1370F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082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646F9-12EF-4521-B622-84232875299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682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257907-5E17-4B9B-96AF-5EFA7D9F0A2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2233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651A1-9820-4157-801E-A0FAD9E8D57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474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2C184F-79C9-45DD-AADD-7972A8D7E01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579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BF043-CCBE-4DEA-AB78-B7C987C9AA9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128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FA6DC-5DF5-4781-8654-AAF3507F47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076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E12AF-C8B3-48EF-9957-9FBB22AFDB4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986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E2619-1CFB-4E46-A321-1A48D27EB9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742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6E9BC-30C5-484D-A3E5-92344396E66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828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73D33-BE5E-4136-9435-55832F87FE3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054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95E5-2044-4A41-9D7B-CCC4C926EE0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739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/>
            </a:lvl1pPr>
          </a:lstStyle>
          <a:p>
            <a:fld id="{F8CB991E-5FDC-4801-AC89-BAB478705363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kumimoji="0" lang="en-US" altLang="zh-TW" sz="2400" smtClean="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kumimoji="0" lang="en-US" altLang="zh-TW" sz="2400" smtClean="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kumimoji="0" lang="en-US" altLang="zh-TW" sz="2400" smtClean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stu.ipv6.club.tw/~solomon/Lang/C/ex8_02.cp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ipv6.twbbs.org/Course/C_Programming/C_Programming.1022/C/figure8-1.cpp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D29612E-1ACA-4B9A-899C-55991229D861}" type="slidenum">
              <a:rPr kumimoji="0" lang="en-US" altLang="zh-TW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0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636838"/>
            <a:ext cx="7772400" cy="2520950"/>
          </a:xfrm>
        </p:spPr>
        <p:txBody>
          <a:bodyPr/>
          <a:lstStyle/>
          <a:p>
            <a:pPr eaLnBrk="1" hangingPunct="1"/>
            <a:r>
              <a:rPr lang="en-US" altLang="zh-TW" sz="5200" smtClean="0"/>
              <a:t>Chapter 8</a:t>
            </a:r>
            <a:br>
              <a:rPr lang="en-US" altLang="zh-TW" sz="5200" smtClean="0"/>
            </a:br>
            <a:r>
              <a:rPr lang="en-US" altLang="zh-TW" sz="5200" smtClean="0"/>
              <a:t/>
            </a:r>
            <a:br>
              <a:rPr lang="en-US" altLang="zh-TW" sz="5200" smtClean="0"/>
            </a:br>
            <a:r>
              <a:rPr lang="en-US" altLang="zh-TW" sz="5200" smtClean="0">
                <a:solidFill>
                  <a:srgbClr val="3333FF"/>
                </a:solidFill>
              </a:rPr>
              <a:t>Destructor (P.323)</a:t>
            </a:r>
            <a:r>
              <a:rPr lang="en-US" altLang="zh-TW" sz="5200" smtClean="0"/>
              <a:t> &amp; </a:t>
            </a:r>
            <a:br>
              <a:rPr lang="en-US" altLang="zh-TW" sz="5200" smtClean="0"/>
            </a:br>
            <a:r>
              <a:rPr lang="en-US" altLang="zh-TW" sz="5200" smtClean="0"/>
              <a:t>Operator Overloading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43AE878-4EE3-4832-BF8B-E9B118594449}" type="slidenum">
              <a:rPr kumimoji="0" lang="en-US" altLang="zh-TW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zh-TW" sz="1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class CData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public: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    int* pdata;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2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CData(int n=0)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    pdata = new(int);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    *pdata = n;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    cout &lt;&lt; "Constructor called with initial value " &lt;&lt; n &lt;&lt; endl;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2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~CData()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    cout &lt;&lt; "Destructor called to release the memory storing "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            &lt;&lt; *pdata &lt;&lt; endl;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    delete pdata;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2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2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int main()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CData a(3);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CData b(5);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return 0;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200" smtClean="0">
              <a:latin typeface="Courier New" panose="02070309020205020404" pitchFamily="49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en-US" altLang="zh-TW" sz="4000" dirty="0" smtClean="0"/>
              <a:t>A Simple Example	(cf. </a:t>
            </a:r>
            <a:r>
              <a:rPr lang="en-US" altLang="zh-TW" sz="4000" dirty="0" smtClean="0"/>
              <a:t>P.436)</a:t>
            </a:r>
            <a:endParaRPr lang="en-US" altLang="zh-TW" sz="4000" dirty="0" smtClean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411413" y="5084763"/>
            <a:ext cx="2016125" cy="366712"/>
            <a:chOff x="1519" y="3203"/>
            <a:chExt cx="1270" cy="231"/>
          </a:xfrm>
        </p:grpSpPr>
        <p:sp>
          <p:nvSpPr>
            <p:cNvPr id="12300" name="Rectangle 4"/>
            <p:cNvSpPr>
              <a:spLocks noChangeArrowheads="1"/>
            </p:cNvSpPr>
            <p:nvPr/>
          </p:nvSpPr>
          <p:spPr bwMode="auto">
            <a:xfrm>
              <a:off x="1701" y="3203"/>
              <a:ext cx="31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/>
            </a:p>
          </p:txBody>
        </p:sp>
        <p:sp>
          <p:nvSpPr>
            <p:cNvPr id="12301" name="Rectangle 5"/>
            <p:cNvSpPr>
              <a:spLocks noChangeArrowheads="1"/>
            </p:cNvSpPr>
            <p:nvPr/>
          </p:nvSpPr>
          <p:spPr bwMode="auto">
            <a:xfrm>
              <a:off x="2472" y="3203"/>
              <a:ext cx="31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3</a:t>
              </a:r>
            </a:p>
          </p:txBody>
        </p:sp>
        <p:sp>
          <p:nvSpPr>
            <p:cNvPr id="12302" name="Text Box 8"/>
            <p:cNvSpPr txBox="1">
              <a:spLocks noChangeArrowheads="1"/>
            </p:cNvSpPr>
            <p:nvPr/>
          </p:nvSpPr>
          <p:spPr bwMode="auto">
            <a:xfrm>
              <a:off x="1519" y="3203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800"/>
                <a:t>a</a:t>
              </a:r>
            </a:p>
          </p:txBody>
        </p:sp>
        <p:sp>
          <p:nvSpPr>
            <p:cNvPr id="12303" name="Line 10"/>
            <p:cNvSpPr>
              <a:spLocks noChangeShapeType="1"/>
            </p:cNvSpPr>
            <p:nvPr/>
          </p:nvSpPr>
          <p:spPr bwMode="auto">
            <a:xfrm>
              <a:off x="1882" y="3339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219700" y="5084763"/>
            <a:ext cx="2016125" cy="366712"/>
            <a:chOff x="1519" y="3702"/>
            <a:chExt cx="1270" cy="231"/>
          </a:xfrm>
        </p:grpSpPr>
        <p:sp>
          <p:nvSpPr>
            <p:cNvPr id="12296" name="Rectangle 6"/>
            <p:cNvSpPr>
              <a:spLocks noChangeArrowheads="1"/>
            </p:cNvSpPr>
            <p:nvPr/>
          </p:nvSpPr>
          <p:spPr bwMode="auto">
            <a:xfrm>
              <a:off x="1701" y="3702"/>
              <a:ext cx="31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/>
            </a:p>
          </p:txBody>
        </p:sp>
        <p:sp>
          <p:nvSpPr>
            <p:cNvPr id="12297" name="Rectangle 7"/>
            <p:cNvSpPr>
              <a:spLocks noChangeArrowheads="1"/>
            </p:cNvSpPr>
            <p:nvPr/>
          </p:nvSpPr>
          <p:spPr bwMode="auto">
            <a:xfrm>
              <a:off x="2472" y="3702"/>
              <a:ext cx="31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5</a:t>
              </a:r>
            </a:p>
          </p:txBody>
        </p:sp>
        <p:sp>
          <p:nvSpPr>
            <p:cNvPr id="12298" name="Text Box 9"/>
            <p:cNvSpPr txBox="1">
              <a:spLocks noChangeArrowheads="1"/>
            </p:cNvSpPr>
            <p:nvPr/>
          </p:nvSpPr>
          <p:spPr bwMode="auto">
            <a:xfrm>
              <a:off x="1519" y="3702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800"/>
                <a:t>b</a:t>
              </a:r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1882" y="3838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50220" name="Text Box 12"/>
          <p:cNvSpPr txBox="1">
            <a:spLocks noChangeArrowheads="1"/>
          </p:cNvSpPr>
          <p:nvPr/>
        </p:nvSpPr>
        <p:spPr bwMode="auto">
          <a:xfrm>
            <a:off x="2627313" y="5661025"/>
            <a:ext cx="5473700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/>
              <a:t>Constructor called with initial value 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/>
              <a:t>Constructor called with initial value 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/>
              <a:t>Destructor called to release the memory storing 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/>
              <a:t>Destructor called to release the memory storing 3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D3E9168-829D-49BA-A1B1-4939DBBA5361}" type="slidenum">
              <a:rPr kumimoji="0" lang="en-US" altLang="zh-TW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zh-TW" sz="10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/>
              <a:t>Q: Why Should I Write My Destructor?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Why isn</a:t>
            </a:r>
            <a:r>
              <a:rPr lang="en-US" altLang="zh-TW" smtClean="0">
                <a:latin typeface="Arial" panose="020B0604020202020204" pitchFamily="34" charset="0"/>
              </a:rPr>
              <a:t>’</a:t>
            </a:r>
            <a:r>
              <a:rPr lang="en-US" altLang="zh-TW" smtClean="0"/>
              <a:t>t C++ compiler smart enough to automatically release the memory pointed by the pointer in my object?</a:t>
            </a:r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Consider some more complicated cases:</a:t>
            </a:r>
          </a:p>
        </p:txBody>
      </p:sp>
      <p:grpSp>
        <p:nvGrpSpPr>
          <p:cNvPr id="17413" name="Group 4"/>
          <p:cNvGrpSpPr>
            <a:grpSpLocks/>
          </p:cNvGrpSpPr>
          <p:nvPr/>
        </p:nvGrpSpPr>
        <p:grpSpPr bwMode="auto">
          <a:xfrm>
            <a:off x="6443663" y="2636838"/>
            <a:ext cx="2016125" cy="366712"/>
            <a:chOff x="1519" y="3203"/>
            <a:chExt cx="1270" cy="231"/>
          </a:xfrm>
        </p:grpSpPr>
        <p:sp>
          <p:nvSpPr>
            <p:cNvPr id="17444" name="Rectangle 5"/>
            <p:cNvSpPr>
              <a:spLocks noChangeArrowheads="1"/>
            </p:cNvSpPr>
            <p:nvPr/>
          </p:nvSpPr>
          <p:spPr bwMode="auto">
            <a:xfrm>
              <a:off x="1701" y="3203"/>
              <a:ext cx="31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/>
            </a:p>
          </p:txBody>
        </p:sp>
        <p:sp>
          <p:nvSpPr>
            <p:cNvPr id="17445" name="Rectangle 6"/>
            <p:cNvSpPr>
              <a:spLocks noChangeArrowheads="1"/>
            </p:cNvSpPr>
            <p:nvPr/>
          </p:nvSpPr>
          <p:spPr bwMode="auto">
            <a:xfrm>
              <a:off x="2472" y="3203"/>
              <a:ext cx="31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3</a:t>
              </a:r>
            </a:p>
          </p:txBody>
        </p:sp>
        <p:sp>
          <p:nvSpPr>
            <p:cNvPr id="17446" name="Text Box 7"/>
            <p:cNvSpPr txBox="1">
              <a:spLocks noChangeArrowheads="1"/>
            </p:cNvSpPr>
            <p:nvPr/>
          </p:nvSpPr>
          <p:spPr bwMode="auto">
            <a:xfrm>
              <a:off x="1519" y="3203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800"/>
                <a:t>a</a:t>
              </a:r>
            </a:p>
          </p:txBody>
        </p:sp>
        <p:sp>
          <p:nvSpPr>
            <p:cNvPr id="17447" name="Line 8"/>
            <p:cNvSpPr>
              <a:spLocks noChangeShapeType="1"/>
            </p:cNvSpPr>
            <p:nvPr/>
          </p:nvSpPr>
          <p:spPr bwMode="auto">
            <a:xfrm>
              <a:off x="1882" y="3339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7414" name="Group 9"/>
          <p:cNvGrpSpPr>
            <a:grpSpLocks/>
          </p:cNvGrpSpPr>
          <p:nvPr/>
        </p:nvGrpSpPr>
        <p:grpSpPr bwMode="auto">
          <a:xfrm>
            <a:off x="6443663" y="3429000"/>
            <a:ext cx="2016125" cy="366713"/>
            <a:chOff x="1519" y="3702"/>
            <a:chExt cx="1270" cy="231"/>
          </a:xfrm>
        </p:grpSpPr>
        <p:sp>
          <p:nvSpPr>
            <p:cNvPr id="17440" name="Rectangle 10"/>
            <p:cNvSpPr>
              <a:spLocks noChangeArrowheads="1"/>
            </p:cNvSpPr>
            <p:nvPr/>
          </p:nvSpPr>
          <p:spPr bwMode="auto">
            <a:xfrm>
              <a:off x="1701" y="3702"/>
              <a:ext cx="31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/>
            </a:p>
          </p:txBody>
        </p:sp>
        <p:sp>
          <p:nvSpPr>
            <p:cNvPr id="17441" name="Rectangle 11"/>
            <p:cNvSpPr>
              <a:spLocks noChangeArrowheads="1"/>
            </p:cNvSpPr>
            <p:nvPr/>
          </p:nvSpPr>
          <p:spPr bwMode="auto">
            <a:xfrm>
              <a:off x="2472" y="3702"/>
              <a:ext cx="31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5</a:t>
              </a:r>
            </a:p>
          </p:txBody>
        </p:sp>
        <p:sp>
          <p:nvSpPr>
            <p:cNvPr id="17442" name="Text Box 12"/>
            <p:cNvSpPr txBox="1">
              <a:spLocks noChangeArrowheads="1"/>
            </p:cNvSpPr>
            <p:nvPr/>
          </p:nvSpPr>
          <p:spPr bwMode="auto">
            <a:xfrm>
              <a:off x="1519" y="3702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800"/>
                <a:t>b</a:t>
              </a:r>
            </a:p>
          </p:txBody>
        </p:sp>
        <p:sp>
          <p:nvSpPr>
            <p:cNvPr id="17443" name="Line 13"/>
            <p:cNvSpPr>
              <a:spLocks noChangeShapeType="1"/>
            </p:cNvSpPr>
            <p:nvPr/>
          </p:nvSpPr>
          <p:spPr bwMode="auto">
            <a:xfrm>
              <a:off x="1882" y="3838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828675" y="4797425"/>
            <a:ext cx="50323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</p:txBody>
      </p:sp>
      <p:sp>
        <p:nvSpPr>
          <p:cNvPr id="17416" name="Rectangle 16"/>
          <p:cNvSpPr>
            <a:spLocks noChangeArrowheads="1"/>
          </p:cNvSpPr>
          <p:nvPr/>
        </p:nvSpPr>
        <p:spPr bwMode="auto">
          <a:xfrm>
            <a:off x="2052638" y="4797425"/>
            <a:ext cx="5032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</p:txBody>
      </p:sp>
      <p:sp>
        <p:nvSpPr>
          <p:cNvPr id="17417" name="Text Box 17"/>
          <p:cNvSpPr txBox="1">
            <a:spLocks noChangeArrowheads="1"/>
          </p:cNvSpPr>
          <p:nvPr/>
        </p:nvSpPr>
        <p:spPr bwMode="auto">
          <a:xfrm>
            <a:off x="539750" y="479742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/>
              <a:t>c</a:t>
            </a:r>
          </a:p>
        </p:txBody>
      </p:sp>
      <p:sp>
        <p:nvSpPr>
          <p:cNvPr id="17418" name="Line 18"/>
          <p:cNvSpPr>
            <a:spLocks noChangeShapeType="1"/>
          </p:cNvSpPr>
          <p:nvPr/>
        </p:nvSpPr>
        <p:spPr bwMode="auto">
          <a:xfrm>
            <a:off x="1116013" y="50133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19" name="Rectangle 19"/>
          <p:cNvSpPr>
            <a:spLocks noChangeArrowheads="1"/>
          </p:cNvSpPr>
          <p:nvPr/>
        </p:nvSpPr>
        <p:spPr bwMode="auto">
          <a:xfrm>
            <a:off x="3492500" y="4797425"/>
            <a:ext cx="503238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</p:txBody>
      </p:sp>
      <p:sp>
        <p:nvSpPr>
          <p:cNvPr id="17420" name="Line 20"/>
          <p:cNvSpPr>
            <a:spLocks noChangeShapeType="1"/>
          </p:cNvSpPr>
          <p:nvPr/>
        </p:nvSpPr>
        <p:spPr bwMode="auto">
          <a:xfrm>
            <a:off x="2555875" y="50133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53" name="Oval 21"/>
          <p:cNvSpPr>
            <a:spLocks noChangeArrowheads="1"/>
          </p:cNvSpPr>
          <p:nvPr/>
        </p:nvSpPr>
        <p:spPr bwMode="auto">
          <a:xfrm>
            <a:off x="323850" y="4437063"/>
            <a:ext cx="2592388" cy="1079500"/>
          </a:xfrm>
          <a:prstGeom prst="ellips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solidFill>
                <a:srgbClr val="FF00FF"/>
              </a:solidFill>
            </a:endParaRPr>
          </a:p>
        </p:txBody>
      </p:sp>
      <p:grpSp>
        <p:nvGrpSpPr>
          <p:cNvPr id="17422" name="Group 25"/>
          <p:cNvGrpSpPr>
            <a:grpSpLocks/>
          </p:cNvGrpSpPr>
          <p:nvPr/>
        </p:nvGrpSpPr>
        <p:grpSpPr bwMode="auto">
          <a:xfrm>
            <a:off x="6516688" y="5013325"/>
            <a:ext cx="431800" cy="863600"/>
            <a:chOff x="4105" y="3158"/>
            <a:chExt cx="272" cy="544"/>
          </a:xfrm>
        </p:grpSpPr>
        <p:sp>
          <p:nvSpPr>
            <p:cNvPr id="17437" name="Rectangle 22"/>
            <p:cNvSpPr>
              <a:spLocks noChangeArrowheads="1"/>
            </p:cNvSpPr>
            <p:nvPr/>
          </p:nvSpPr>
          <p:spPr bwMode="auto">
            <a:xfrm>
              <a:off x="4105" y="3158"/>
              <a:ext cx="272" cy="5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/>
            </a:p>
          </p:txBody>
        </p:sp>
        <p:sp>
          <p:nvSpPr>
            <p:cNvPr id="17438" name="Line 23"/>
            <p:cNvSpPr>
              <a:spLocks noChangeShapeType="1"/>
            </p:cNvSpPr>
            <p:nvPr/>
          </p:nvSpPr>
          <p:spPr bwMode="auto">
            <a:xfrm>
              <a:off x="4105" y="333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39" name="Line 24"/>
            <p:cNvSpPr>
              <a:spLocks noChangeShapeType="1"/>
            </p:cNvSpPr>
            <p:nvPr/>
          </p:nvSpPr>
          <p:spPr bwMode="auto">
            <a:xfrm>
              <a:off x="4105" y="3521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7423" name="Group 26"/>
          <p:cNvGrpSpPr>
            <a:grpSpLocks/>
          </p:cNvGrpSpPr>
          <p:nvPr/>
        </p:nvGrpSpPr>
        <p:grpSpPr bwMode="auto">
          <a:xfrm>
            <a:off x="7740650" y="4508500"/>
            <a:ext cx="431800" cy="863600"/>
            <a:chOff x="4105" y="3158"/>
            <a:chExt cx="272" cy="544"/>
          </a:xfrm>
        </p:grpSpPr>
        <p:sp>
          <p:nvSpPr>
            <p:cNvPr id="17434" name="Rectangle 27"/>
            <p:cNvSpPr>
              <a:spLocks noChangeArrowheads="1"/>
            </p:cNvSpPr>
            <p:nvPr/>
          </p:nvSpPr>
          <p:spPr bwMode="auto">
            <a:xfrm>
              <a:off x="4105" y="3158"/>
              <a:ext cx="272" cy="5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/>
            </a:p>
          </p:txBody>
        </p:sp>
        <p:sp>
          <p:nvSpPr>
            <p:cNvPr id="17435" name="Line 28"/>
            <p:cNvSpPr>
              <a:spLocks noChangeShapeType="1"/>
            </p:cNvSpPr>
            <p:nvPr/>
          </p:nvSpPr>
          <p:spPr bwMode="auto">
            <a:xfrm>
              <a:off x="4105" y="333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36" name="Line 29"/>
            <p:cNvSpPr>
              <a:spLocks noChangeShapeType="1"/>
            </p:cNvSpPr>
            <p:nvPr/>
          </p:nvSpPr>
          <p:spPr bwMode="auto">
            <a:xfrm>
              <a:off x="4105" y="3521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7424" name="Group 30"/>
          <p:cNvGrpSpPr>
            <a:grpSpLocks/>
          </p:cNvGrpSpPr>
          <p:nvPr/>
        </p:nvGrpSpPr>
        <p:grpSpPr bwMode="auto">
          <a:xfrm>
            <a:off x="7740650" y="5805488"/>
            <a:ext cx="431800" cy="863600"/>
            <a:chOff x="4105" y="3158"/>
            <a:chExt cx="272" cy="544"/>
          </a:xfrm>
        </p:grpSpPr>
        <p:sp>
          <p:nvSpPr>
            <p:cNvPr id="17431" name="Rectangle 31"/>
            <p:cNvSpPr>
              <a:spLocks noChangeArrowheads="1"/>
            </p:cNvSpPr>
            <p:nvPr/>
          </p:nvSpPr>
          <p:spPr bwMode="auto">
            <a:xfrm>
              <a:off x="4105" y="3158"/>
              <a:ext cx="272" cy="5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/>
            </a:p>
          </p:txBody>
        </p:sp>
        <p:sp>
          <p:nvSpPr>
            <p:cNvPr id="17432" name="Line 32"/>
            <p:cNvSpPr>
              <a:spLocks noChangeShapeType="1"/>
            </p:cNvSpPr>
            <p:nvPr/>
          </p:nvSpPr>
          <p:spPr bwMode="auto">
            <a:xfrm>
              <a:off x="4105" y="333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33" name="Line 33"/>
            <p:cNvSpPr>
              <a:spLocks noChangeShapeType="1"/>
            </p:cNvSpPr>
            <p:nvPr/>
          </p:nvSpPr>
          <p:spPr bwMode="auto">
            <a:xfrm>
              <a:off x="4105" y="3521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7425" name="Rectangle 34"/>
          <p:cNvSpPr>
            <a:spLocks noChangeArrowheads="1"/>
          </p:cNvSpPr>
          <p:nvPr/>
        </p:nvSpPr>
        <p:spPr bwMode="auto">
          <a:xfrm>
            <a:off x="5292725" y="5229225"/>
            <a:ext cx="50323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</p:txBody>
      </p:sp>
      <p:sp>
        <p:nvSpPr>
          <p:cNvPr id="17426" name="Text Box 35"/>
          <p:cNvSpPr txBox="1">
            <a:spLocks noChangeArrowheads="1"/>
          </p:cNvSpPr>
          <p:nvPr/>
        </p:nvSpPr>
        <p:spPr bwMode="auto">
          <a:xfrm>
            <a:off x="5003800" y="522922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/>
              <a:t>d</a:t>
            </a:r>
          </a:p>
        </p:txBody>
      </p:sp>
      <p:sp>
        <p:nvSpPr>
          <p:cNvPr id="17427" name="Line 36"/>
          <p:cNvSpPr>
            <a:spLocks noChangeShapeType="1"/>
          </p:cNvSpPr>
          <p:nvPr/>
        </p:nvSpPr>
        <p:spPr bwMode="auto">
          <a:xfrm>
            <a:off x="5580063" y="54451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28" name="Line 37"/>
          <p:cNvSpPr>
            <a:spLocks noChangeShapeType="1"/>
          </p:cNvSpPr>
          <p:nvPr/>
        </p:nvSpPr>
        <p:spPr bwMode="auto">
          <a:xfrm flipV="1">
            <a:off x="6732588" y="4941888"/>
            <a:ext cx="10080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29" name="Line 38"/>
          <p:cNvSpPr>
            <a:spLocks noChangeShapeType="1"/>
          </p:cNvSpPr>
          <p:nvPr/>
        </p:nvSpPr>
        <p:spPr bwMode="auto">
          <a:xfrm>
            <a:off x="6732588" y="5734050"/>
            <a:ext cx="10080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1271" name="Oval 39"/>
          <p:cNvSpPr>
            <a:spLocks noChangeArrowheads="1"/>
          </p:cNvSpPr>
          <p:nvPr/>
        </p:nvSpPr>
        <p:spPr bwMode="auto">
          <a:xfrm>
            <a:off x="4787900" y="4652963"/>
            <a:ext cx="2592388" cy="1584325"/>
          </a:xfrm>
          <a:prstGeom prst="ellips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53" grpId="0" animBg="1"/>
      <p:bldP spid="35127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A159AB7-B002-4947-9B79-D5796BB3DF0A}" type="slidenum">
              <a:rPr kumimoji="0" lang="en-US" altLang="zh-TW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zh-TW" sz="10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Class </a:t>
            </a:r>
            <a:r>
              <a:rPr lang="en-US" altLang="zh-TW" dirty="0" err="1" smtClean="0"/>
              <a:t>CMessage</a:t>
            </a:r>
            <a:r>
              <a:rPr lang="en-US" altLang="zh-TW" dirty="0" smtClean="0"/>
              <a:t> (1)		</a:t>
            </a:r>
            <a:r>
              <a:rPr lang="en-US" altLang="zh-TW" sz="3200" dirty="0" smtClean="0"/>
              <a:t>P.438</a:t>
            </a:r>
            <a:endParaRPr lang="en-US" altLang="zh-TW" sz="3200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/>
              <a:t>Suppose you want to define a class</a:t>
            </a:r>
          </a:p>
          <a:p>
            <a:pPr lvl="1" eaLnBrk="1" hangingPunct="1"/>
            <a:r>
              <a:rPr lang="en-US" altLang="zh-TW" sz="2000" smtClean="0"/>
              <a:t>Each object contains a text string.</a:t>
            </a:r>
          </a:p>
          <a:p>
            <a:pPr lvl="1" eaLnBrk="1" hangingPunct="1"/>
            <a:r>
              <a:rPr lang="en-US" altLang="zh-TW" sz="2000" smtClean="0"/>
              <a:t>You don</a:t>
            </a:r>
            <a:r>
              <a:rPr lang="en-US" altLang="zh-TW" sz="2000" smtClean="0">
                <a:latin typeface="Arial" panose="020B0604020202020204" pitchFamily="34" charset="0"/>
              </a:rPr>
              <a:t>’</a:t>
            </a:r>
            <a:r>
              <a:rPr lang="en-US" altLang="zh-TW" sz="2000" smtClean="0"/>
              <a:t>t want to declare a data member as a large character array (like </a:t>
            </a:r>
            <a:r>
              <a:rPr lang="en-US" altLang="zh-TW" sz="2000" smtClean="0">
                <a:latin typeface="Courier New" panose="02070309020205020404" pitchFamily="49" charset="0"/>
              </a:rPr>
              <a:t>char [200]</a:t>
            </a:r>
            <a:r>
              <a:rPr lang="en-US" altLang="zh-TW" sz="2000" smtClean="0"/>
              <a:t>),</a:t>
            </a:r>
          </a:p>
          <a:p>
            <a:pPr lvl="1" eaLnBrk="1" hangingPunct="1"/>
            <a:r>
              <a:rPr lang="en-US" altLang="zh-TW" sz="2000" smtClean="0"/>
              <a:t>So you</a:t>
            </a:r>
            <a:r>
              <a:rPr lang="en-US" altLang="zh-TW" sz="2000" smtClean="0">
                <a:latin typeface="Arial" panose="020B0604020202020204" pitchFamily="34" charset="0"/>
              </a:rPr>
              <a:t>’</a:t>
            </a:r>
            <a:r>
              <a:rPr lang="en-US" altLang="zh-TW" sz="2000" smtClean="0"/>
              <a:t>ll allocate memory in the free store for the message when an object is created.</a:t>
            </a:r>
          </a:p>
          <a:p>
            <a:pPr eaLnBrk="1" hangingPunct="1"/>
            <a:r>
              <a:rPr lang="en-US" altLang="zh-TW" sz="2400" smtClean="0"/>
              <a:t>This is your constructor: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sz="2000" smtClean="0">
                <a:latin typeface="Courier New" panose="02070309020205020404" pitchFamily="49" charset="0"/>
              </a:rPr>
              <a:t>CMessage(const char* text = "Default message")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sz="2000" smtClean="0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sz="2000" smtClean="0">
                <a:latin typeface="Courier New" panose="02070309020205020404" pitchFamily="49" charset="0"/>
              </a:rPr>
              <a:t>	m_pMessage = </a:t>
            </a:r>
            <a:r>
              <a:rPr lang="en-US" altLang="zh-TW" sz="2000" smtClean="0">
                <a:solidFill>
                  <a:srgbClr val="FF00FF"/>
                </a:solidFill>
                <a:latin typeface="Courier New" panose="02070309020205020404" pitchFamily="49" charset="0"/>
              </a:rPr>
              <a:t>new</a:t>
            </a:r>
            <a:r>
              <a:rPr lang="en-US" altLang="zh-TW" sz="2000" smtClean="0">
                <a:latin typeface="Courier New" panose="02070309020205020404" pitchFamily="49" charset="0"/>
              </a:rPr>
              <a:t> char[</a:t>
            </a:r>
            <a:r>
              <a:rPr lang="en-US" altLang="zh-TW" sz="2000" smtClean="0">
                <a:solidFill>
                  <a:srgbClr val="FF00FF"/>
                </a:solidFill>
                <a:latin typeface="Courier New" panose="02070309020205020404" pitchFamily="49" charset="0"/>
              </a:rPr>
              <a:t>strlen</a:t>
            </a:r>
            <a:r>
              <a:rPr lang="en-US" altLang="zh-TW" sz="2000" smtClean="0">
                <a:latin typeface="Courier New" panose="02070309020205020404" pitchFamily="49" charset="0"/>
              </a:rPr>
              <a:t>(text) + 1];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sz="2000" smtClean="0">
                <a:latin typeface="Courier New" panose="02070309020205020404" pitchFamily="49" charset="0"/>
              </a:rPr>
              <a:t>	</a:t>
            </a:r>
            <a:r>
              <a:rPr lang="en-US" altLang="zh-TW" sz="2000" smtClean="0">
                <a:solidFill>
                  <a:srgbClr val="FF00FF"/>
                </a:solidFill>
                <a:latin typeface="Courier New" panose="02070309020205020404" pitchFamily="49" charset="0"/>
              </a:rPr>
              <a:t>strcpy</a:t>
            </a:r>
            <a:r>
              <a:rPr lang="en-US" altLang="zh-TW" sz="2000" smtClean="0">
                <a:latin typeface="Courier New" panose="02070309020205020404" pitchFamily="49" charset="0"/>
              </a:rPr>
              <a:t>(m_pMessage, text);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sz="2000" smtClean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F98467E-DCFB-40DC-85E9-8979F9BA3C13}" type="slidenum">
              <a:rPr kumimoji="0" lang="en-US" altLang="zh-TW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kumimoji="0" lang="en-US" altLang="zh-TW" sz="10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strlen, strcmp, strcpy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600" noProof="1" smtClean="0">
                <a:latin typeface="Courier New" panose="02070309020205020404" pitchFamily="49" charset="0"/>
              </a:rPr>
              <a:t>#include &lt;iostream&gt;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600" noProof="1" smtClean="0">
                <a:latin typeface="Courier New" panose="02070309020205020404" pitchFamily="49" charset="0"/>
              </a:rPr>
              <a:t>#include &lt;</a:t>
            </a:r>
            <a:r>
              <a:rPr lang="en-US" altLang="zh-TW" sz="1600" noProof="1" smtClean="0">
                <a:solidFill>
                  <a:srgbClr val="FF00FF"/>
                </a:solidFill>
                <a:latin typeface="Courier New" panose="02070309020205020404" pitchFamily="49" charset="0"/>
              </a:rPr>
              <a:t>cstring</a:t>
            </a:r>
            <a:r>
              <a:rPr lang="en-US" altLang="zh-TW" sz="1600" noProof="1" smtClean="0"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600" noProof="1" smtClean="0">
                <a:latin typeface="Courier New" panose="02070309020205020404" pitchFamily="49" charset="0"/>
              </a:rPr>
              <a:t>using std::cout;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600" noProof="1" smtClean="0">
                <a:latin typeface="Courier New" panose="02070309020205020404" pitchFamily="49" charset="0"/>
              </a:rPr>
              <a:t>using std::endl;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600" noProof="1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600" noProof="1" smtClean="0">
                <a:latin typeface="Courier New" panose="02070309020205020404" pitchFamily="49" charset="0"/>
              </a:rPr>
              <a:t>int main()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600" noProof="1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600" noProof="1" smtClean="0">
                <a:latin typeface="Courier New" panose="02070309020205020404" pitchFamily="49" charset="0"/>
              </a:rPr>
              <a:t>	char a[20] = "NCNU";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600" noProof="1" smtClean="0">
                <a:latin typeface="Courier New" panose="02070309020205020404" pitchFamily="49" charset="0"/>
              </a:rPr>
              <a:t>	char b[20] = "Sunday";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600" noProof="1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600" noProof="1" smtClean="0">
                <a:latin typeface="Courier New" panose="02070309020205020404" pitchFamily="49" charset="0"/>
              </a:rPr>
              <a:t>	cout &lt;&lt; sizeof a &lt;&lt; " " &lt;&lt; </a:t>
            </a:r>
            <a:r>
              <a:rPr lang="en-US" altLang="zh-TW" sz="1600" noProof="1" smtClean="0">
                <a:solidFill>
                  <a:srgbClr val="FF00FF"/>
                </a:solidFill>
                <a:latin typeface="Courier New" panose="02070309020205020404" pitchFamily="49" charset="0"/>
              </a:rPr>
              <a:t>strlen</a:t>
            </a:r>
            <a:r>
              <a:rPr lang="en-US" altLang="zh-TW" sz="1600" noProof="1" smtClean="0">
                <a:latin typeface="Courier New" panose="02070309020205020404" pitchFamily="49" charset="0"/>
              </a:rPr>
              <a:t>(a) &lt;&lt; endl;</a:t>
            </a:r>
            <a:endParaRPr lang="en-US" altLang="zh-TW" sz="16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600" smtClean="0">
                <a:latin typeface="Courier New" panose="02070309020205020404" pitchFamily="49" charset="0"/>
              </a:rPr>
              <a:t>	// size = 20, string length = 4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600" noProof="1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600" noProof="1" smtClean="0">
                <a:latin typeface="Courier New" panose="02070309020205020404" pitchFamily="49" charset="0"/>
              </a:rPr>
              <a:t>	if (</a:t>
            </a:r>
            <a:r>
              <a:rPr lang="en-US" altLang="zh-TW" sz="1600" noProof="1" smtClean="0">
                <a:solidFill>
                  <a:srgbClr val="FF00FF"/>
                </a:solidFill>
                <a:latin typeface="Courier New" panose="02070309020205020404" pitchFamily="49" charset="0"/>
              </a:rPr>
              <a:t>strcmp</a:t>
            </a:r>
            <a:r>
              <a:rPr lang="en-US" altLang="zh-TW" sz="1600" noProof="1" smtClean="0">
                <a:latin typeface="Courier New" panose="02070309020205020404" pitchFamily="49" charset="0"/>
              </a:rPr>
              <a:t>(a,b) &lt; 0)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600" noProof="1" smtClean="0">
                <a:latin typeface="Courier New" panose="02070309020205020404" pitchFamily="49" charset="0"/>
              </a:rPr>
              <a:t>		cout &lt;&lt; "The string " &lt;&lt; a </a:t>
            </a:r>
            <a:endParaRPr lang="en-US" altLang="zh-TW" sz="16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600" smtClean="0">
                <a:latin typeface="Courier New" panose="02070309020205020404" pitchFamily="49" charset="0"/>
              </a:rPr>
              <a:t>			</a:t>
            </a:r>
            <a:r>
              <a:rPr lang="en-US" altLang="zh-TW" sz="1600" noProof="1" smtClean="0">
                <a:latin typeface="Courier New" panose="02070309020205020404" pitchFamily="49" charset="0"/>
              </a:rPr>
              <a:t>&lt;&lt; " is less than " &lt;&lt; b &lt;&lt; endl;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6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600" noProof="1" smtClean="0">
                <a:latin typeface="Courier New" panose="02070309020205020404" pitchFamily="49" charset="0"/>
              </a:rPr>
              <a:t>	</a:t>
            </a:r>
            <a:r>
              <a:rPr lang="en-US" altLang="zh-TW" sz="1600" noProof="1" smtClean="0">
                <a:solidFill>
                  <a:srgbClr val="FF00FF"/>
                </a:solidFill>
                <a:latin typeface="Courier New" panose="02070309020205020404" pitchFamily="49" charset="0"/>
              </a:rPr>
              <a:t>strcpy</a:t>
            </a:r>
            <a:r>
              <a:rPr lang="en-US" altLang="zh-TW" sz="1600" noProof="1" smtClean="0">
                <a:latin typeface="Courier New" panose="02070309020205020404" pitchFamily="49" charset="0"/>
              </a:rPr>
              <a:t>(a, b);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600" noProof="1" smtClean="0">
                <a:latin typeface="Courier New" panose="02070309020205020404" pitchFamily="49" charset="0"/>
              </a:rPr>
              <a:t>	cout &lt;&lt; a &lt;&lt; endl;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600" noProof="1" smtClean="0">
                <a:latin typeface="Courier New" panose="02070309020205020404" pitchFamily="49" charset="0"/>
              </a:rPr>
              <a:t>}</a:t>
            </a:r>
            <a:endParaRPr lang="en-US" altLang="zh-TW" sz="16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830E023-908C-475B-B9AA-D9B1A655EB4F}" type="slidenum">
              <a:rPr kumimoji="0" lang="en-US" altLang="zh-TW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kumimoji="0" lang="en-US" altLang="zh-TW" sz="10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/>
              <a:t>Destructors and </a:t>
            </a:r>
            <a:br>
              <a:rPr lang="en-US" altLang="zh-TW" sz="4000" smtClean="0"/>
            </a:br>
            <a:r>
              <a:rPr lang="en-US" altLang="zh-TW" sz="4000" smtClean="0"/>
              <a:t>Dynamic Memory Allocation </a:t>
            </a:r>
            <a:r>
              <a:rPr lang="en-US" altLang="zh-TW" sz="3200" smtClean="0"/>
              <a:t>(P.326)</a:t>
            </a:r>
            <a:endParaRPr lang="en-US" altLang="zh-TW" sz="400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sz="2000" smtClean="0">
                <a:latin typeface="Courier New" panose="02070309020205020404" pitchFamily="49" charset="0"/>
              </a:rPr>
              <a:t>CMessage(const char* text = "Default message")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sz="2000" smtClean="0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sz="2000" smtClean="0">
                <a:latin typeface="Courier New" panose="02070309020205020404" pitchFamily="49" charset="0"/>
              </a:rPr>
              <a:t>	m_pMessage = </a:t>
            </a:r>
            <a:r>
              <a:rPr lang="en-US" altLang="zh-TW" sz="2000" smtClean="0">
                <a:solidFill>
                  <a:srgbClr val="3333FF"/>
                </a:solidFill>
                <a:latin typeface="Courier New" panose="02070309020205020404" pitchFamily="49" charset="0"/>
              </a:rPr>
              <a:t>new</a:t>
            </a:r>
            <a:r>
              <a:rPr lang="en-US" altLang="zh-TW" sz="2000" smtClean="0">
                <a:latin typeface="Courier New" panose="02070309020205020404" pitchFamily="49" charset="0"/>
              </a:rPr>
              <a:t> char[strlen(text) + 1];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sz="2000" smtClean="0">
                <a:latin typeface="Courier New" panose="02070309020205020404" pitchFamily="49" charset="0"/>
              </a:rPr>
              <a:t>	</a:t>
            </a:r>
            <a:r>
              <a:rPr lang="en-US" altLang="zh-TW" sz="2000" smtClean="0">
                <a:solidFill>
                  <a:srgbClr val="FF00FF"/>
                </a:solidFill>
                <a:latin typeface="Courier New" panose="02070309020205020404" pitchFamily="49" charset="0"/>
              </a:rPr>
              <a:t>strcpy_s</a:t>
            </a:r>
            <a:r>
              <a:rPr lang="en-US" altLang="zh-TW" sz="2000" smtClean="0">
                <a:latin typeface="Courier New" panose="02070309020205020404" pitchFamily="49" charset="0"/>
              </a:rPr>
              <a:t>(m_pMessage, strlen(text)+1, text);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sz="200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400" smtClean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sz="2000" smtClean="0">
                <a:latin typeface="Courier New" panose="02070309020205020404" pitchFamily="49" charset="0"/>
              </a:rPr>
              <a:t>~CMessage()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sz="2000" smtClean="0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sz="2000" smtClean="0">
                <a:latin typeface="Courier New" panose="02070309020205020404" pitchFamily="49" charset="0"/>
              </a:rPr>
              <a:t>	cout &lt;&lt; "Destructor called." &lt;&lt; endl;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sz="2000" smtClean="0">
                <a:latin typeface="Courier New" panose="02070309020205020404" pitchFamily="49" charset="0"/>
              </a:rPr>
              <a:t>	</a:t>
            </a:r>
            <a:r>
              <a:rPr lang="en-US" altLang="zh-TW" sz="2000" smtClean="0">
                <a:solidFill>
                  <a:srgbClr val="3333FF"/>
                </a:solidFill>
                <a:latin typeface="Courier New" panose="02070309020205020404" pitchFamily="49" charset="0"/>
              </a:rPr>
              <a:t>delete</a:t>
            </a:r>
            <a:r>
              <a:rPr lang="en-US" altLang="zh-TW" sz="2000" smtClean="0">
                <a:latin typeface="Courier New" panose="02070309020205020404" pitchFamily="49" charset="0"/>
              </a:rPr>
              <a:t> [] m_pMessage;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sz="2000" smtClean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19492" name="Text Box 4"/>
          <p:cNvSpPr txBox="1">
            <a:spLocks noChangeArrowheads="1"/>
          </p:cNvSpPr>
          <p:nvPr/>
        </p:nvSpPr>
        <p:spPr bwMode="auto">
          <a:xfrm>
            <a:off x="4859338" y="5300663"/>
            <a:ext cx="340042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A miss is as good as a mile.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A cat can look at a queen.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Destructor called.</a:t>
            </a:r>
          </a:p>
        </p:txBody>
      </p:sp>
      <p:sp>
        <p:nvSpPr>
          <p:cNvPr id="319493" name="Text Box 5"/>
          <p:cNvSpPr txBox="1">
            <a:spLocks noChangeArrowheads="1"/>
          </p:cNvSpPr>
          <p:nvPr/>
        </p:nvSpPr>
        <p:spPr bwMode="auto">
          <a:xfrm>
            <a:off x="1835150" y="6308725"/>
            <a:ext cx="6480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3333FF"/>
                </a:solidFill>
              </a:rPr>
              <a:t>Q: What is the size of an object of the </a:t>
            </a:r>
            <a:r>
              <a:rPr lang="en-US" altLang="zh-TW" sz="1800">
                <a:solidFill>
                  <a:srgbClr val="3333FF"/>
                </a:solidFill>
                <a:latin typeface="Courier New" panose="02070309020205020404" pitchFamily="49" charset="0"/>
              </a:rPr>
              <a:t>CMessage</a:t>
            </a:r>
            <a:r>
              <a:rPr lang="en-US" altLang="zh-TW" sz="1800">
                <a:solidFill>
                  <a:srgbClr val="3333FF"/>
                </a:solidFill>
              </a:rPr>
              <a:t> class?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94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9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9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2" grpId="0" animBg="1"/>
      <p:bldP spid="31949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6C643B-0F9D-4A3B-A2CC-442688B728BD}" type="slidenum">
              <a:rPr kumimoji="0" lang="en-US" altLang="zh-TW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kumimoji="0" lang="en-US" altLang="zh-TW" sz="10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hlinkClick r:id="rId2"/>
              </a:rPr>
              <a:t>Ex8_02.cpp</a:t>
            </a:r>
            <a:r>
              <a:rPr lang="en-US" altLang="zh-TW" dirty="0" smtClean="0"/>
              <a:t> on </a:t>
            </a:r>
            <a:r>
              <a:rPr lang="en-US" altLang="zh-TW" dirty="0" smtClean="0"/>
              <a:t>P.440</a:t>
            </a:r>
            <a:endParaRPr lang="en-US" altLang="zh-TW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As the output indicates, the destructor is called only once.</a:t>
            </a:r>
          </a:p>
          <a:p>
            <a:pPr lvl="1" eaLnBrk="1" hangingPunct="1"/>
            <a:r>
              <a:rPr lang="en-US" altLang="zh-TW" smtClean="0"/>
              <a:t>The object </a:t>
            </a:r>
            <a:r>
              <a:rPr lang="en-US" altLang="zh-TW" smtClean="0">
                <a:latin typeface="Courier New" panose="02070309020205020404" pitchFamily="49" charset="0"/>
              </a:rPr>
              <a:t>motto</a:t>
            </a:r>
            <a:r>
              <a:rPr lang="en-US" altLang="zh-TW" smtClean="0"/>
              <a:t> is created automatically, so the compiler also calls the destructor automatically.</a:t>
            </a:r>
          </a:p>
          <a:p>
            <a:pPr lvl="1" eaLnBrk="1" hangingPunct="1"/>
            <a:r>
              <a:rPr lang="en-US" altLang="zh-TW" smtClean="0"/>
              <a:t>If you did not manually </a:t>
            </a:r>
            <a:r>
              <a:rPr lang="en-US" altLang="zh-TW" smtClean="0">
                <a:latin typeface="Arial" panose="020B0604020202020204" pitchFamily="34" charset="0"/>
              </a:rPr>
              <a:t>“</a:t>
            </a:r>
            <a:r>
              <a:rPr lang="en-US" altLang="zh-TW" smtClean="0">
                <a:latin typeface="Courier New" panose="02070309020205020404" pitchFamily="49" charset="0"/>
              </a:rPr>
              <a:t>delete pM</a:t>
            </a:r>
            <a:r>
              <a:rPr lang="en-US" altLang="zh-TW" smtClean="0">
                <a:latin typeface="Arial" panose="020B0604020202020204" pitchFamily="34" charset="0"/>
              </a:rPr>
              <a:t>”</a:t>
            </a:r>
            <a:r>
              <a:rPr lang="en-US" altLang="zh-TW" smtClean="0"/>
              <a:t>, it wouldn’t free the memory pointed to by </a:t>
            </a:r>
            <a:r>
              <a:rPr lang="en-US" altLang="zh-TW" smtClean="0">
                <a:latin typeface="Courier New" panose="02070309020205020404" pitchFamily="49" charset="0"/>
              </a:rPr>
              <a:t>pM</a:t>
            </a:r>
            <a:r>
              <a:rPr lang="en-US" altLang="zh-TW" smtClean="0"/>
              <a:t>.</a:t>
            </a:r>
          </a:p>
          <a:p>
            <a:pPr lvl="2" eaLnBrk="1" hangingPunct="1"/>
            <a:r>
              <a:rPr lang="en-US" altLang="zh-TW" smtClean="0"/>
              <a:t>Because the pointer </a:t>
            </a:r>
            <a:r>
              <a:rPr lang="en-US" altLang="zh-TW" smtClean="0">
                <a:latin typeface="Courier New" panose="02070309020205020404" pitchFamily="49" charset="0"/>
              </a:rPr>
              <a:t>pM</a:t>
            </a:r>
            <a:r>
              <a:rPr lang="en-US" altLang="zh-TW" smtClean="0"/>
              <a:t> points to a </a:t>
            </a:r>
            <a:r>
              <a:rPr lang="en-US" altLang="zh-TW" smtClean="0">
                <a:latin typeface="Courier New" panose="02070309020205020404" pitchFamily="49" charset="0"/>
              </a:rPr>
              <a:t>CMessage</a:t>
            </a:r>
            <a:r>
              <a:rPr lang="en-US" altLang="zh-TW" smtClean="0"/>
              <a:t> object, the delete operation causes the destructor to be invoked.</a:t>
            </a:r>
          </a:p>
          <a:p>
            <a:pPr lvl="1" eaLnBrk="1" hangingPunct="1"/>
            <a:r>
              <a:rPr lang="en-US" altLang="zh-TW" smtClean="0"/>
              <a:t>Output becomes</a:t>
            </a:r>
          </a:p>
        </p:txBody>
      </p:sp>
      <p:sp>
        <p:nvSpPr>
          <p:cNvPr id="320516" name="Text Box 4"/>
          <p:cNvSpPr txBox="1">
            <a:spLocks noChangeArrowheads="1"/>
          </p:cNvSpPr>
          <p:nvPr/>
        </p:nvSpPr>
        <p:spPr bwMode="auto">
          <a:xfrm>
            <a:off x="3924300" y="5445125"/>
            <a:ext cx="342265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A miss is as good as a mile.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A cat can look at a queen.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Destructor called.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3333FF"/>
                </a:solidFill>
              </a:rPr>
              <a:t>Destructor called.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5508625" y="404813"/>
            <a:ext cx="3422650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A miss is as good as a mile.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A cat can look at a queen.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Destructor called.</a:t>
            </a:r>
            <a:endParaRPr lang="en-US" altLang="zh-TW" sz="180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759C4F9-FBBC-4B88-AF43-6F8370AF564E}" type="slidenum">
              <a:rPr kumimoji="0" lang="en-US" altLang="zh-TW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zh-TW" sz="10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/>
              <a:t>Dynamic Allocation Causes Troubles Not Only for Destructors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class CData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public: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    int* pdata;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2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CData(int n=0)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    pdata = new(int);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    *pdata = n;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    cout &lt;&lt; "Constructor called with initial value " &lt;&lt; n &lt;&lt; endl;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2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void Print()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    cout &lt;&lt; *pdata &lt;&lt; endl;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2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2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int main()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CData a(3);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CData b = a;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a.Print(); b.Print();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2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*(a.pdata) = 5;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    a.Print(); b.Print();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52260" name="Text Box 4"/>
          <p:cNvSpPr txBox="1">
            <a:spLocks noChangeArrowheads="1"/>
          </p:cNvSpPr>
          <p:nvPr/>
        </p:nvSpPr>
        <p:spPr bwMode="auto">
          <a:xfrm>
            <a:off x="3995738" y="5300663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33CC33"/>
                </a:solidFill>
              </a:rPr>
              <a:t>3</a:t>
            </a:r>
            <a:br>
              <a:rPr lang="en-US" altLang="zh-TW" sz="1800">
                <a:solidFill>
                  <a:srgbClr val="33CC33"/>
                </a:solidFill>
              </a:rPr>
            </a:br>
            <a:r>
              <a:rPr lang="en-US" altLang="zh-TW" sz="1800">
                <a:solidFill>
                  <a:srgbClr val="33CC33"/>
                </a:solidFill>
              </a:rPr>
              <a:t>3</a:t>
            </a:r>
          </a:p>
        </p:txBody>
      </p:sp>
      <p:sp>
        <p:nvSpPr>
          <p:cNvPr id="352261" name="Text Box 5"/>
          <p:cNvSpPr txBox="1">
            <a:spLocks noChangeArrowheads="1"/>
          </p:cNvSpPr>
          <p:nvPr/>
        </p:nvSpPr>
        <p:spPr bwMode="auto">
          <a:xfrm>
            <a:off x="3995738" y="6092825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33CC33"/>
                </a:solidFill>
              </a:rPr>
              <a:t>5</a:t>
            </a:r>
            <a:br>
              <a:rPr lang="en-US" altLang="zh-TW" sz="1800">
                <a:solidFill>
                  <a:srgbClr val="33CC33"/>
                </a:solidFill>
              </a:rPr>
            </a:br>
            <a:r>
              <a:rPr lang="en-US" altLang="zh-TW" sz="1800">
                <a:solidFill>
                  <a:srgbClr val="FF0066"/>
                </a:solidFill>
              </a:rPr>
              <a:t>5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508625" y="5229225"/>
            <a:ext cx="2016125" cy="366713"/>
            <a:chOff x="1519" y="3203"/>
            <a:chExt cx="1270" cy="231"/>
          </a:xfrm>
        </p:grpSpPr>
        <p:sp>
          <p:nvSpPr>
            <p:cNvPr id="18445" name="Rectangle 7"/>
            <p:cNvSpPr>
              <a:spLocks noChangeArrowheads="1"/>
            </p:cNvSpPr>
            <p:nvPr/>
          </p:nvSpPr>
          <p:spPr bwMode="auto">
            <a:xfrm>
              <a:off x="1701" y="3203"/>
              <a:ext cx="31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/>
            </a:p>
          </p:txBody>
        </p:sp>
        <p:sp>
          <p:nvSpPr>
            <p:cNvPr id="18446" name="Rectangle 8"/>
            <p:cNvSpPr>
              <a:spLocks noChangeArrowheads="1"/>
            </p:cNvSpPr>
            <p:nvPr/>
          </p:nvSpPr>
          <p:spPr bwMode="auto">
            <a:xfrm>
              <a:off x="2472" y="3203"/>
              <a:ext cx="31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3</a:t>
              </a:r>
            </a:p>
          </p:txBody>
        </p:sp>
        <p:sp>
          <p:nvSpPr>
            <p:cNvPr id="18447" name="Text Box 9"/>
            <p:cNvSpPr txBox="1">
              <a:spLocks noChangeArrowheads="1"/>
            </p:cNvSpPr>
            <p:nvPr/>
          </p:nvSpPr>
          <p:spPr bwMode="auto">
            <a:xfrm>
              <a:off x="1519" y="3203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800"/>
                <a:t>a</a:t>
              </a:r>
            </a:p>
          </p:txBody>
        </p:sp>
        <p:sp>
          <p:nvSpPr>
            <p:cNvPr id="18448" name="Line 10"/>
            <p:cNvSpPr>
              <a:spLocks noChangeShapeType="1"/>
            </p:cNvSpPr>
            <p:nvPr/>
          </p:nvSpPr>
          <p:spPr bwMode="auto">
            <a:xfrm>
              <a:off x="1882" y="3339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508625" y="5516563"/>
            <a:ext cx="1511300" cy="800100"/>
            <a:chOff x="3470" y="3475"/>
            <a:chExt cx="952" cy="504"/>
          </a:xfrm>
        </p:grpSpPr>
        <p:sp>
          <p:nvSpPr>
            <p:cNvPr id="18442" name="Rectangle 11"/>
            <p:cNvSpPr>
              <a:spLocks noChangeArrowheads="1"/>
            </p:cNvSpPr>
            <p:nvPr/>
          </p:nvSpPr>
          <p:spPr bwMode="auto">
            <a:xfrm>
              <a:off x="3652" y="3748"/>
              <a:ext cx="31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/>
            </a:p>
          </p:txBody>
        </p:sp>
        <p:sp>
          <p:nvSpPr>
            <p:cNvPr id="18443" name="Line 12"/>
            <p:cNvSpPr>
              <a:spLocks noChangeShapeType="1"/>
            </p:cNvSpPr>
            <p:nvPr/>
          </p:nvSpPr>
          <p:spPr bwMode="auto">
            <a:xfrm flipV="1">
              <a:off x="3833" y="3475"/>
              <a:ext cx="589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44" name="Text Box 13"/>
            <p:cNvSpPr txBox="1">
              <a:spLocks noChangeArrowheads="1"/>
            </p:cNvSpPr>
            <p:nvPr/>
          </p:nvSpPr>
          <p:spPr bwMode="auto">
            <a:xfrm>
              <a:off x="3470" y="3748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1800"/>
                <a:t>b</a:t>
              </a:r>
            </a:p>
          </p:txBody>
        </p:sp>
      </p:grpSp>
      <p:sp>
        <p:nvSpPr>
          <p:cNvPr id="352272" name="Rectangle 16"/>
          <p:cNvSpPr>
            <a:spLocks noChangeArrowheads="1"/>
          </p:cNvSpPr>
          <p:nvPr/>
        </p:nvSpPr>
        <p:spPr bwMode="auto">
          <a:xfrm>
            <a:off x="7019925" y="5229225"/>
            <a:ext cx="503238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5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5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60" grpId="0"/>
      <p:bldP spid="352261" grpId="0"/>
      <p:bldP spid="35227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2870096-E1CE-4027-8267-21F52CA40594}" type="slidenum">
              <a:rPr kumimoji="0" lang="en-US" altLang="zh-TW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kumimoji="0" lang="en-US" altLang="zh-TW" sz="10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/>
              <a:t>Q: What will the second </a:t>
            </a:r>
            <a:r>
              <a:rPr lang="en-US" altLang="zh-TW" sz="4000" smtClean="0">
                <a:latin typeface="Courier New" panose="02070309020205020404" pitchFamily="49" charset="0"/>
              </a:rPr>
              <a:t>motto2.ShowIt()</a:t>
            </a:r>
            <a:r>
              <a:rPr lang="en-US" altLang="zh-TW" sz="4000" smtClean="0"/>
              <a:t> display?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 smtClean="0">
                <a:latin typeface="Courier New" panose="02070309020205020404" pitchFamily="49" charset="0"/>
              </a:rPr>
              <a:t>CMessage motto1</a:t>
            </a:r>
            <a:r>
              <a:rPr lang="en-US" altLang="zh-TW" sz="2400" smtClean="0">
                <a:solidFill>
                  <a:srgbClr val="C00000"/>
                </a:solidFill>
                <a:latin typeface="Courier New" panose="02070309020205020404" pitchFamily="49" charset="0"/>
              </a:rPr>
              <a:t>("A stitch in time saves nine."</a:t>
            </a:r>
            <a:r>
              <a:rPr lang="en-US" altLang="zh-TW" sz="2400" smtClean="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 smtClean="0">
                <a:latin typeface="Courier New" panose="02070309020205020404" pitchFamily="49" charset="0"/>
              </a:rPr>
              <a:t>CMessage motto2(motto1);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 smtClean="0">
                <a:latin typeface="Courier New" panose="02070309020205020404" pitchFamily="49" charset="0"/>
              </a:rPr>
              <a:t>motto2.ShowIt();     // Display 2nd message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 smtClean="0">
                <a:latin typeface="Courier New" panose="02070309020205020404" pitchFamily="49" charset="0"/>
              </a:rPr>
              <a:t>strcpy(motto1.m_pMessage, </a:t>
            </a:r>
            <a:r>
              <a:rPr lang="en-US" altLang="zh-TW" sz="2400" smtClean="0">
                <a:solidFill>
                  <a:srgbClr val="C00000"/>
                </a:solidFill>
                <a:latin typeface="Courier New" panose="02070309020205020404" pitchFamily="49" charset="0"/>
              </a:rPr>
              <a:t>"Time and tide wait for no man."</a:t>
            </a:r>
            <a:r>
              <a:rPr lang="en-US" altLang="zh-TW" sz="2400" smtClean="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 smtClean="0">
                <a:latin typeface="Courier New" panose="02070309020205020404" pitchFamily="49" charset="0"/>
              </a:rPr>
              <a:t>motto1.ShowIt();     // Display 1st message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 smtClean="0">
                <a:latin typeface="Courier New" panose="02070309020205020404" pitchFamily="49" charset="0"/>
              </a:rPr>
              <a:t>motto2.ShowIt();     </a:t>
            </a:r>
            <a:r>
              <a:rPr lang="en-US" altLang="zh-TW" sz="2400" smtClean="0">
                <a:solidFill>
                  <a:srgbClr val="33CC33"/>
                </a:solidFill>
                <a:latin typeface="Courier New" panose="02070309020205020404" pitchFamily="49" charset="0"/>
              </a:rPr>
              <a:t>// Display 2nd message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400" smtClean="0">
              <a:solidFill>
                <a:srgbClr val="33CC33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 smtClean="0">
                <a:latin typeface="Courier New" panose="02070309020205020404" pitchFamily="49" charset="0"/>
              </a:rPr>
              <a:t>Exercise: Let’s run </a:t>
            </a:r>
            <a:r>
              <a:rPr lang="en-US" altLang="zh-TW" sz="2400" smtClean="0">
                <a:latin typeface="Courier New" panose="02070309020205020404" pitchFamily="49" charset="0"/>
                <a:hlinkClick r:id="rId2"/>
              </a:rPr>
              <a:t>figure8-1.cpp</a:t>
            </a:r>
            <a:r>
              <a:rPr lang="en-US" altLang="zh-TW" sz="2400" smtClean="0">
                <a:latin typeface="Courier New" panose="02070309020205020404" pitchFamily="49" charset="0"/>
              </a:rPr>
              <a:t>, but please ignore the run-time error message at this moment. (Explained in next slides)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EBE2736-C711-4019-96BB-3D7BADF6CFF3}" type="slidenum">
              <a:rPr kumimoji="0" lang="en-US" altLang="zh-TW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kumimoji="0" lang="en-US" altLang="zh-TW" sz="10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/>
              <a:t>Behavior of a Default Copy Constructor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08962" cy="965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800" smtClean="0">
                <a:latin typeface="Courier New" panose="02070309020205020404" pitchFamily="49" charset="0"/>
              </a:rPr>
              <a:t>CMessage motto1(“Radiation fades your genes.”);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800" smtClean="0">
                <a:latin typeface="Courier New" panose="02070309020205020404" pitchFamily="49" charset="0"/>
              </a:rPr>
              <a:t>CMessage motto2(motto1); </a:t>
            </a:r>
            <a:r>
              <a:rPr lang="en-US" altLang="zh-TW" sz="1800" smtClean="0">
                <a:solidFill>
                  <a:srgbClr val="33CC33"/>
                </a:solidFill>
                <a:latin typeface="Courier New" panose="02070309020205020404" pitchFamily="49" charset="0"/>
              </a:rPr>
              <a:t>// Calls default copy constructor</a:t>
            </a:r>
          </a:p>
        </p:txBody>
      </p:sp>
      <p:pic>
        <p:nvPicPr>
          <p:cNvPr id="20485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354263"/>
            <a:ext cx="5129213" cy="450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Box 1"/>
          <p:cNvSpPr txBox="1">
            <a:spLocks noChangeArrowheads="1"/>
          </p:cNvSpPr>
          <p:nvPr/>
        </p:nvSpPr>
        <p:spPr bwMode="auto">
          <a:xfrm>
            <a:off x="900113" y="6021388"/>
            <a:ext cx="1943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/>
              <a:t>FIGURE 8-1</a:t>
            </a:r>
            <a:br>
              <a:rPr lang="en-US" altLang="zh-TW" sz="1800" dirty="0"/>
            </a:br>
            <a:r>
              <a:rPr lang="en-US" altLang="zh-TW" sz="1800" dirty="0"/>
              <a:t>(</a:t>
            </a:r>
            <a:r>
              <a:rPr lang="en-US" altLang="zh-TW" sz="1800" dirty="0" smtClean="0"/>
              <a:t>P.442)</a:t>
            </a:r>
            <a:endParaRPr lang="zh-TW" altLang="en-US" sz="18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4B06E8D-4DFE-46D9-BEF2-F4FA6BAF0D1F}" type="slidenum">
              <a:rPr kumimoji="0" lang="en-US" altLang="zh-TW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kumimoji="0" lang="en-US" altLang="zh-TW" sz="10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dirty="0" smtClean="0"/>
              <a:t>Implementing a Copy </a:t>
            </a:r>
            <a:r>
              <a:rPr lang="en-US" altLang="zh-TW" sz="4000" dirty="0" smtClean="0"/>
              <a:t>Constructor</a:t>
            </a:r>
            <a:endParaRPr lang="en-US" altLang="zh-TW" sz="4000" dirty="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400" dirty="0" smtClean="0"/>
              <a:t>We don</a:t>
            </a:r>
            <a:r>
              <a:rPr lang="en-US" altLang="zh-TW" sz="2400" dirty="0" smtClean="0">
                <a:latin typeface="Arial" panose="020B0604020202020204" pitchFamily="34" charset="0"/>
              </a:rPr>
              <a:t>’</a:t>
            </a:r>
            <a:r>
              <a:rPr lang="en-US" altLang="zh-TW" sz="2400" dirty="0" smtClean="0"/>
              <a:t>t want the two objects sharing the same string in the memory.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/>
              <a:t>If </a:t>
            </a:r>
            <a:r>
              <a:rPr lang="en-US" altLang="zh-TW" sz="2400" dirty="0" smtClean="0">
                <a:latin typeface="Courier New" panose="02070309020205020404" pitchFamily="49" charset="0"/>
              </a:rPr>
              <a:t>motto1</a:t>
            </a:r>
            <a:r>
              <a:rPr lang="en-US" altLang="zh-TW" sz="2400" dirty="0" smtClean="0"/>
              <a:t> is destroyed, the pointer in </a:t>
            </a:r>
            <a:r>
              <a:rPr lang="en-US" altLang="zh-TW" sz="2400" dirty="0" smtClean="0">
                <a:latin typeface="Courier New" panose="02070309020205020404" pitchFamily="49" charset="0"/>
              </a:rPr>
              <a:t>motto2</a:t>
            </a:r>
            <a:r>
              <a:rPr lang="en-US" altLang="zh-TW" sz="2400" dirty="0" smtClean="0"/>
              <a:t> will become invalid.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/>
              <a:t>Let us implement a copy constructor to generate an object which is identical but independent of the old one.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dirty="0" err="1" smtClean="0">
                <a:latin typeface="Courier New" panose="02070309020205020404" pitchFamily="49" charset="0"/>
              </a:rPr>
              <a:t>CMessage</a:t>
            </a:r>
            <a:r>
              <a:rPr lang="en-US" altLang="zh-TW" sz="2000" dirty="0" smtClean="0">
                <a:latin typeface="Courier New" panose="02070309020205020404" pitchFamily="49" charset="0"/>
              </a:rPr>
              <a:t>(</a:t>
            </a:r>
            <a:r>
              <a:rPr lang="en-US" altLang="zh-TW" sz="2000" dirty="0" err="1" smtClean="0">
                <a:latin typeface="Courier New" panose="02070309020205020404" pitchFamily="49" charset="0"/>
              </a:rPr>
              <a:t>const</a:t>
            </a:r>
            <a:r>
              <a:rPr lang="en-US" altLang="zh-TW" sz="2000" dirty="0" smtClean="0">
                <a:latin typeface="Courier New" panose="02070309020205020404" pitchFamily="49" charset="0"/>
              </a:rPr>
              <a:t> </a:t>
            </a:r>
            <a:r>
              <a:rPr lang="en-US" altLang="zh-TW" sz="2000" dirty="0" err="1" smtClean="0">
                <a:solidFill>
                  <a:srgbClr val="FF00FF"/>
                </a:solidFill>
                <a:latin typeface="Courier New" panose="02070309020205020404" pitchFamily="49" charset="0"/>
              </a:rPr>
              <a:t>CMessage</a:t>
            </a:r>
            <a:r>
              <a:rPr lang="en-US" altLang="zh-TW" sz="2000" dirty="0" smtClean="0">
                <a:solidFill>
                  <a:srgbClr val="FF00FF"/>
                </a:solidFill>
                <a:latin typeface="Courier New" panose="02070309020205020404" pitchFamily="49" charset="0"/>
              </a:rPr>
              <a:t>&amp;</a:t>
            </a:r>
            <a:r>
              <a:rPr lang="en-US" altLang="zh-TW" sz="2000" dirty="0" smtClean="0">
                <a:latin typeface="Courier New" panose="02070309020205020404" pitchFamily="49" charset="0"/>
              </a:rPr>
              <a:t> </a:t>
            </a:r>
            <a:r>
              <a:rPr lang="en-US" altLang="zh-TW" sz="2000" dirty="0" err="1" smtClean="0">
                <a:latin typeface="Courier New" panose="02070309020205020404" pitchFamily="49" charset="0"/>
              </a:rPr>
              <a:t>aMess</a:t>
            </a:r>
            <a:r>
              <a:rPr lang="en-US" altLang="zh-TW" sz="2000" dirty="0" smtClean="0">
                <a:latin typeface="Courier New" panose="02070309020205020404" pitchFamily="49" charset="0"/>
              </a:rPr>
              <a:t>)	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dirty="0" smtClean="0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dirty="0" smtClean="0">
                <a:latin typeface="Courier New" panose="02070309020205020404" pitchFamily="49" charset="0"/>
              </a:rPr>
              <a:t>	</a:t>
            </a:r>
            <a:r>
              <a:rPr lang="en-US" altLang="zh-TW" sz="2000" dirty="0" err="1" smtClean="0">
                <a:latin typeface="Courier New" panose="02070309020205020404" pitchFamily="49" charset="0"/>
              </a:rPr>
              <a:t>m_pMessage</a:t>
            </a:r>
            <a:r>
              <a:rPr lang="en-US" altLang="zh-TW" sz="2000" dirty="0" smtClean="0">
                <a:latin typeface="Courier New" panose="02070309020205020404" pitchFamily="49" charset="0"/>
              </a:rPr>
              <a:t> = new char [ </a:t>
            </a:r>
            <a:r>
              <a:rPr lang="en-US" altLang="zh-TW" sz="2000" dirty="0" err="1" smtClean="0">
                <a:latin typeface="Courier New" panose="02070309020205020404" pitchFamily="49" charset="0"/>
              </a:rPr>
              <a:t>strlen</a:t>
            </a:r>
            <a:r>
              <a:rPr lang="en-US" altLang="zh-TW" sz="2000" dirty="0" smtClean="0">
                <a:latin typeface="Courier New" panose="02070309020205020404" pitchFamily="49" charset="0"/>
              </a:rPr>
              <a:t>(</a:t>
            </a:r>
            <a:r>
              <a:rPr lang="en-US" altLang="zh-TW" sz="2000" dirty="0" err="1" smtClean="0">
                <a:latin typeface="Courier New" panose="02070309020205020404" pitchFamily="49" charset="0"/>
              </a:rPr>
              <a:t>aMess.m_pMessage</a:t>
            </a:r>
            <a:r>
              <a:rPr lang="en-US" altLang="zh-TW" sz="2000" dirty="0" smtClean="0">
                <a:latin typeface="Courier New" panose="02070309020205020404" pitchFamily="49" charset="0"/>
              </a:rPr>
              <a:t>) +1 ];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dirty="0" smtClean="0">
                <a:latin typeface="Courier New" panose="02070309020205020404" pitchFamily="49" charset="0"/>
              </a:rPr>
              <a:t>	</a:t>
            </a:r>
            <a:r>
              <a:rPr lang="en-US" altLang="zh-TW" sz="2000" dirty="0" err="1" smtClean="0">
                <a:latin typeface="Courier New" panose="02070309020205020404" pitchFamily="49" charset="0"/>
              </a:rPr>
              <a:t>strcpy</a:t>
            </a:r>
            <a:r>
              <a:rPr lang="en-US" altLang="zh-TW" sz="2000" dirty="0" smtClean="0">
                <a:latin typeface="Courier New" panose="02070309020205020404" pitchFamily="49" charset="0"/>
              </a:rPr>
              <a:t>(</a:t>
            </a:r>
            <a:r>
              <a:rPr lang="en-US" altLang="zh-TW" sz="2000" dirty="0" err="1" smtClean="0">
                <a:latin typeface="Courier New" panose="02070309020205020404" pitchFamily="49" charset="0"/>
              </a:rPr>
              <a:t>m_pMessage</a:t>
            </a:r>
            <a:r>
              <a:rPr lang="en-US" altLang="zh-TW" sz="2000" dirty="0" smtClean="0">
                <a:latin typeface="Courier New" panose="02070309020205020404" pitchFamily="49" charset="0"/>
              </a:rPr>
              <a:t>, </a:t>
            </a:r>
            <a:r>
              <a:rPr lang="en-US" altLang="zh-TW" sz="2000" dirty="0" err="1" smtClean="0">
                <a:latin typeface="Courier New" panose="02070309020205020404" pitchFamily="49" charset="0"/>
              </a:rPr>
              <a:t>aMess.m_pMessage</a:t>
            </a:r>
            <a:r>
              <a:rPr lang="en-US" altLang="zh-TW" sz="2000" dirty="0" smtClean="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dirty="0" smtClean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3348038" y="5876925"/>
            <a:ext cx="4895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3333FF"/>
                </a:solidFill>
              </a:rPr>
              <a:t>Exercise: Modify Ex8_02.cpp (</a:t>
            </a:r>
            <a:r>
              <a:rPr lang="en-US" altLang="zh-TW" sz="1800" dirty="0" smtClean="0">
                <a:solidFill>
                  <a:srgbClr val="3333FF"/>
                </a:solidFill>
              </a:rPr>
              <a:t>P.440) </a:t>
            </a:r>
            <a:r>
              <a:rPr lang="en-US" altLang="zh-TW" sz="1800" dirty="0">
                <a:solidFill>
                  <a:srgbClr val="3333FF"/>
                </a:solidFill>
              </a:rPr>
              <a:t>to implement this copy constructor.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58DE5AE-E083-42EE-BB77-5A9D7CA54C7E}" type="slidenum">
              <a:rPr kumimoji="0" lang="en-US" altLang="zh-TW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0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Destructor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 </a:t>
            </a:r>
            <a:r>
              <a:rPr lang="en-US" altLang="zh-TW" b="1" smtClean="0"/>
              <a:t>destructor</a:t>
            </a:r>
            <a:r>
              <a:rPr lang="en-US" altLang="zh-TW" smtClean="0"/>
              <a:t> is a function that is called when an object is no longer required.</a:t>
            </a:r>
          </a:p>
          <a:p>
            <a:pPr lvl="1" eaLnBrk="1" hangingPunct="1"/>
            <a:r>
              <a:rPr lang="en-US" altLang="zh-TW" smtClean="0"/>
              <a:t>A </a:t>
            </a:r>
            <a:r>
              <a:rPr lang="en-US" altLang="zh-TW" b="1" smtClean="0"/>
              <a:t>constructor</a:t>
            </a:r>
            <a:r>
              <a:rPr lang="en-US" altLang="zh-TW" smtClean="0"/>
              <a:t> is a function which is called when a new object is created.</a:t>
            </a:r>
          </a:p>
          <a:p>
            <a:pPr lvl="1" eaLnBrk="1" hangingPunct="1"/>
            <a:r>
              <a:rPr lang="en-US" altLang="zh-TW" smtClean="0"/>
              <a:t>A constructor is usually used to initiate an object.</a:t>
            </a:r>
          </a:p>
          <a:p>
            <a:pPr lvl="1" eaLnBrk="1" hangingPunct="1"/>
            <a:r>
              <a:rPr lang="en-US" altLang="zh-TW" smtClean="0"/>
              <a:t>A destructor is usually used to destroy an object.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E502B58-4B31-408A-B88D-0B6FCE2A66EA}" type="slidenum">
              <a:rPr kumimoji="0" lang="en-US" altLang="zh-TW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kumimoji="0" lang="en-US" altLang="zh-TW" sz="10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Exercise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067550" cy="4530725"/>
          </a:xfrm>
        </p:spPr>
        <p:txBody>
          <a:bodyPr/>
          <a:lstStyle/>
          <a:p>
            <a:pPr eaLnBrk="1" hangingPunct="1"/>
            <a:r>
              <a:rPr lang="en-US" altLang="zh-TW" sz="2400" smtClean="0"/>
              <a:t>Define a class CRational with two data members (numerator and denominator), and two member functions:</a:t>
            </a:r>
          </a:p>
          <a:p>
            <a:pPr lvl="1" eaLnBrk="1" hangingPunct="1"/>
            <a:r>
              <a:rPr lang="en-US" altLang="zh-TW" sz="2000" smtClean="0"/>
              <a:t>Addition: </a:t>
            </a:r>
          </a:p>
          <a:p>
            <a:pPr lvl="1" eaLnBrk="1" hangingPunct="1"/>
            <a:endParaRPr lang="en-US" altLang="zh-TW" sz="2000" smtClean="0"/>
          </a:p>
          <a:p>
            <a:pPr lvl="1" eaLnBrk="1" hangingPunct="1"/>
            <a:endParaRPr lang="en-US" altLang="zh-TW" sz="2000" smtClean="0"/>
          </a:p>
          <a:p>
            <a:pPr lvl="1" eaLnBrk="1" hangingPunct="1"/>
            <a:endParaRPr lang="en-US" altLang="zh-TW" sz="2000" smtClean="0"/>
          </a:p>
          <a:p>
            <a:pPr lvl="1" eaLnBrk="1" hangingPunct="1"/>
            <a:r>
              <a:rPr lang="en-US" altLang="zh-TW" sz="2000" smtClean="0"/>
              <a:t>Reduction (</a:t>
            </a:r>
            <a:r>
              <a:rPr lang="zh-TW" altLang="en-US" sz="2000" smtClean="0"/>
              <a:t>約分</a:t>
            </a:r>
            <a:r>
              <a:rPr lang="en-US" altLang="zh-TW" sz="2000" smtClean="0"/>
              <a:t>):</a:t>
            </a:r>
          </a:p>
        </p:txBody>
      </p:sp>
      <p:graphicFrame>
        <p:nvGraphicFramePr>
          <p:cNvPr id="22533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763713" y="4652963"/>
          <a:ext cx="12573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3" imgW="482391" imgH="393529" progId="Equation.3">
                  <p:embed/>
                </p:oleObj>
              </mc:Choice>
              <mc:Fallback>
                <p:oleObj name="Equation" r:id="rId3" imgW="482391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652963"/>
                        <a:ext cx="125730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547813" y="3213100"/>
          <a:ext cx="23558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5" imgW="1028254" imgH="393529" progId="Equation.3">
                  <p:embed/>
                </p:oleObj>
              </mc:Choice>
              <mc:Fallback>
                <p:oleObj name="Equation" r:id="rId5" imgW="1028254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213100"/>
                        <a:ext cx="235585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3288" name="Text Box 8"/>
          <p:cNvSpPr txBox="1">
            <a:spLocks noChangeArrowheads="1"/>
          </p:cNvSpPr>
          <p:nvPr/>
        </p:nvSpPr>
        <p:spPr bwMode="auto">
          <a:xfrm>
            <a:off x="5292725" y="0"/>
            <a:ext cx="36004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/>
              <a:t>Be sure to read the remaining part of Chapter 8 because we shall cover the topic of </a:t>
            </a:r>
            <a:r>
              <a:rPr lang="en-US" altLang="zh-TW" sz="1800">
                <a:latin typeface="Arial" panose="020B0604020202020204" pitchFamily="34" charset="0"/>
              </a:rPr>
              <a:t>“</a:t>
            </a:r>
            <a:r>
              <a:rPr lang="en-US" altLang="zh-TW" sz="1800">
                <a:solidFill>
                  <a:srgbClr val="FF00FF"/>
                </a:solidFill>
              </a:rPr>
              <a:t>operator overloading</a:t>
            </a:r>
            <a:r>
              <a:rPr lang="en-US" altLang="zh-TW" sz="1800">
                <a:latin typeface="Arial" panose="020B0604020202020204" pitchFamily="34" charset="0"/>
              </a:rPr>
              <a:t>”</a:t>
            </a:r>
            <a:r>
              <a:rPr lang="en-US" altLang="zh-TW" sz="1800"/>
              <a:t> in next class.</a:t>
            </a:r>
          </a:p>
        </p:txBody>
      </p:sp>
      <p:sp>
        <p:nvSpPr>
          <p:cNvPr id="22536" name="TextBox 1"/>
          <p:cNvSpPr txBox="1">
            <a:spLocks noChangeArrowheads="1"/>
          </p:cNvSpPr>
          <p:nvPr/>
        </p:nvSpPr>
        <p:spPr bwMode="auto">
          <a:xfrm>
            <a:off x="4284663" y="2924175"/>
            <a:ext cx="4503737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Test your class with the following main program:</a:t>
            </a:r>
            <a:br>
              <a:rPr lang="en-US" altLang="zh-TW" sz="1800"/>
            </a:br>
            <a:endParaRPr lang="en-US" altLang="zh-TW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 CRational a(1, 4);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 CRational b(3, 4);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 CRational c = a.Addition(b);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 c.Print();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 c.Reduction(); c.Print();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8747672-331C-4EBE-B3AB-DB18ECC537BF}" type="slidenum">
              <a:rPr kumimoji="0" lang="en-US" altLang="zh-TW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0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Default Destructor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dirty="0" smtClean="0"/>
              <a:t>The destructor for a class is a member function with the same </a:t>
            </a:r>
            <a:r>
              <a:rPr lang="en-US" altLang="zh-TW" sz="2400" dirty="0" smtClean="0">
                <a:solidFill>
                  <a:srgbClr val="FF00FF"/>
                </a:solidFill>
              </a:rPr>
              <a:t>name</a:t>
            </a:r>
            <a:r>
              <a:rPr lang="en-US" altLang="zh-TW" sz="2400" dirty="0" smtClean="0"/>
              <a:t> as the class, preceded by a tilde (~).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/>
              <a:t>For the </a:t>
            </a:r>
            <a:r>
              <a:rPr lang="en-US" altLang="zh-TW" sz="2000" dirty="0" err="1" smtClean="0">
                <a:latin typeface="Courier New" panose="02070309020205020404" pitchFamily="49" charset="0"/>
              </a:rPr>
              <a:t>CBox</a:t>
            </a:r>
            <a:r>
              <a:rPr lang="en-US" altLang="zh-TW" sz="2000" dirty="0" smtClean="0"/>
              <a:t> class, the prototype of the </a:t>
            </a:r>
            <a:r>
              <a:rPr lang="en-US" altLang="zh-TW" sz="2000" dirty="0" err="1" smtClean="0"/>
              <a:t>clas</a:t>
            </a:r>
            <a:r>
              <a:rPr lang="en-US" altLang="zh-TW" sz="2000" dirty="0" smtClean="0"/>
              <a:t> destructor is </a:t>
            </a:r>
            <a:r>
              <a:rPr lang="en-US" altLang="zh-TW" sz="2000" dirty="0" smtClean="0">
                <a:latin typeface="Courier New" panose="02070309020205020404" pitchFamily="49" charset="0"/>
              </a:rPr>
              <a:t>~</a:t>
            </a:r>
            <a:r>
              <a:rPr lang="en-US" altLang="zh-TW" sz="2000" dirty="0" err="1" smtClean="0">
                <a:latin typeface="Courier New" panose="02070309020205020404" pitchFamily="49" charset="0"/>
              </a:rPr>
              <a:t>CBox</a:t>
            </a:r>
            <a:r>
              <a:rPr lang="en-US" altLang="zh-TW" sz="2000" dirty="0" smtClean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/>
              <a:t>A destructor has no parameters.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dirty="0" smtClean="0"/>
              <a:t>Ex8_01.cpp on </a:t>
            </a:r>
            <a:r>
              <a:rPr lang="en-US" altLang="zh-TW" sz="2400" dirty="0" smtClean="0"/>
              <a:t>P.436 </a:t>
            </a:r>
            <a:endParaRPr lang="en-US" altLang="zh-TW" sz="2400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000" dirty="0" smtClean="0">
                <a:latin typeface="Courier New" panose="02070309020205020404" pitchFamily="49" charset="0"/>
              </a:rPr>
              <a:t>~</a:t>
            </a:r>
            <a:r>
              <a:rPr lang="en-US" altLang="zh-TW" sz="2000" dirty="0" err="1" smtClean="0">
                <a:latin typeface="Courier New" panose="02070309020205020404" pitchFamily="49" charset="0"/>
              </a:rPr>
              <a:t>CBox</a:t>
            </a:r>
            <a:r>
              <a:rPr lang="en-US" altLang="zh-TW" sz="2000" dirty="0" smtClean="0"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000" dirty="0" smtClean="0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000" dirty="0" smtClean="0">
                <a:latin typeface="Courier New" panose="02070309020205020404" pitchFamily="49" charset="0"/>
              </a:rPr>
              <a:t>	</a:t>
            </a:r>
            <a:r>
              <a:rPr lang="en-US" altLang="zh-TW" sz="2000" dirty="0" err="1" smtClean="0">
                <a:latin typeface="Courier New" panose="02070309020205020404" pitchFamily="49" charset="0"/>
              </a:rPr>
              <a:t>cout</a:t>
            </a:r>
            <a:r>
              <a:rPr lang="en-US" altLang="zh-TW" sz="2000" dirty="0" smtClean="0">
                <a:latin typeface="Courier New" panose="02070309020205020404" pitchFamily="49" charset="0"/>
              </a:rPr>
              <a:t> &lt;&lt; "Destructor called." &lt;&lt; </a:t>
            </a:r>
            <a:r>
              <a:rPr lang="en-US" altLang="zh-TW" sz="2000" dirty="0" err="1" smtClean="0">
                <a:latin typeface="Courier New" panose="02070309020205020404" pitchFamily="49" charset="0"/>
              </a:rPr>
              <a:t>endl</a:t>
            </a:r>
            <a:r>
              <a:rPr lang="en-US" altLang="zh-TW" sz="2000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000" dirty="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/>
              <a:t>When some data members are </a:t>
            </a:r>
            <a:r>
              <a:rPr lang="en-US" altLang="zh-TW" sz="2000" dirty="0" smtClean="0">
                <a:solidFill>
                  <a:srgbClr val="FF00FF"/>
                </a:solidFill>
              </a:rPr>
              <a:t>dynamically</a:t>
            </a:r>
            <a:r>
              <a:rPr lang="en-US" altLang="zh-TW" sz="2000" dirty="0" smtClean="0"/>
              <a:t> allocated (see Chapter 4), a destructor </a:t>
            </a:r>
            <a:r>
              <a:rPr lang="en-US" altLang="zh-TW" sz="2000" dirty="0" smtClean="0">
                <a:solidFill>
                  <a:srgbClr val="FF00FF"/>
                </a:solidFill>
              </a:rPr>
              <a:t>must</a:t>
            </a:r>
            <a:r>
              <a:rPr lang="en-US" altLang="zh-TW" sz="2000" dirty="0" smtClean="0"/>
              <a:t> be used to destroy an object and </a:t>
            </a:r>
            <a:r>
              <a:rPr lang="en-US" altLang="zh-TW" sz="2000" dirty="0" smtClean="0">
                <a:solidFill>
                  <a:srgbClr val="FF00FF"/>
                </a:solidFill>
              </a:rPr>
              <a:t>release the memory</a:t>
            </a:r>
            <a:r>
              <a:rPr lang="en-US" altLang="zh-TW" sz="2000" dirty="0" smtClean="0"/>
              <a:t>.</a:t>
            </a:r>
            <a:endParaRPr lang="en-US" altLang="zh-TW" sz="2000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2000" dirty="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47421C8-5C64-42B2-A1A6-570A48BB9316}" type="slidenum">
              <a:rPr kumimoji="0" lang="en-US" altLang="zh-TW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0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/>
              <a:t>When Do We Dynamically Allocate Memory?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Sometimes depending on the input data, you may allocate different amount of space for storing different types of variables at execution time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noProof="1" smtClean="0">
                <a:latin typeface="Courier New" panose="02070309020205020404" pitchFamily="49" charset="0"/>
              </a:rPr>
              <a:t>int n = 0;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noProof="1" smtClean="0">
                <a:latin typeface="Courier New" panose="02070309020205020404" pitchFamily="49" charset="0"/>
              </a:rPr>
              <a:t>cout &lt;&lt; "Input the size of the </a:t>
            </a:r>
            <a:r>
              <a:rPr lang="en-US" altLang="zh-TW" smtClean="0">
                <a:latin typeface="Courier New" panose="02070309020205020404" pitchFamily="49" charset="0"/>
              </a:rPr>
              <a:t>vector</a:t>
            </a:r>
            <a:r>
              <a:rPr lang="en-US" altLang="zh-TW" noProof="1" smtClean="0">
                <a:latin typeface="Courier New" panose="02070309020205020404" pitchFamily="49" charset="0"/>
              </a:rPr>
              <a:t> - ";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noProof="1" smtClean="0">
                <a:latin typeface="Courier New" panose="02070309020205020404" pitchFamily="49" charset="0"/>
              </a:rPr>
              <a:t>cin &gt;&gt; n;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noProof="1" smtClean="0">
                <a:latin typeface="Courier New" panose="02070309020205020404" pitchFamily="49" charset="0"/>
              </a:rPr>
              <a:t>int </a:t>
            </a:r>
            <a:r>
              <a:rPr lang="en-US" altLang="zh-TW" smtClean="0">
                <a:latin typeface="Courier New" panose="02070309020205020404" pitchFamily="49" charset="0"/>
              </a:rPr>
              <a:t>vector</a:t>
            </a:r>
            <a:r>
              <a:rPr lang="en-US" altLang="zh-TW" noProof="1" smtClean="0">
                <a:latin typeface="Courier New" panose="02070309020205020404" pitchFamily="49" charset="0"/>
              </a:rPr>
              <a:t>[n];</a:t>
            </a:r>
            <a:endParaRPr lang="en-US" altLang="zh-TW" smtClean="0">
              <a:latin typeface="Courier New" panose="02070309020205020404" pitchFamily="49" charset="0"/>
            </a:endParaRPr>
          </a:p>
        </p:txBody>
      </p:sp>
      <p:sp>
        <p:nvSpPr>
          <p:cNvPr id="310276" name="AutoShape 4"/>
          <p:cNvSpPr>
            <a:spLocks noChangeArrowheads="1"/>
          </p:cNvSpPr>
          <p:nvPr/>
        </p:nvSpPr>
        <p:spPr bwMode="auto">
          <a:xfrm>
            <a:off x="3511550" y="5289550"/>
            <a:ext cx="5449888" cy="420688"/>
          </a:xfrm>
          <a:prstGeom prst="wedgeRectCallout">
            <a:avLst>
              <a:gd name="adj1" fmla="val -48949"/>
              <a:gd name="adj2" fmla="val -12735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noProof="1">
                <a:solidFill>
                  <a:srgbClr val="3333FF"/>
                </a:solidFill>
                <a:latin typeface="Times New Roman" panose="02020603050405020304" pitchFamily="18" charset="0"/>
              </a:rPr>
              <a:t>error C2057: expected constant expression</a:t>
            </a:r>
            <a:endParaRPr lang="en-US" altLang="zh-TW" sz="24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6EB896F-4A8F-4621-9A02-CB2815761678}" type="slidenum">
              <a:rPr kumimoji="0" lang="en-US" altLang="zh-TW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0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Free Store (Heap, </a:t>
            </a:r>
            <a:r>
              <a:rPr lang="en-US" altLang="zh-TW" sz="3600" dirty="0" smtClean="0"/>
              <a:t>P.201</a:t>
            </a:r>
            <a:r>
              <a:rPr lang="en-US" altLang="zh-TW" dirty="0" smtClean="0"/>
              <a:t>)</a:t>
            </a:r>
            <a:endParaRPr lang="en-US" altLang="zh-TW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To hold a string entered by the user, there is no way you can know in advance how large this string could be.</a:t>
            </a:r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Free Store - When your program is executed, there is unused memory in your computer.</a:t>
            </a:r>
          </a:p>
          <a:p>
            <a:pPr eaLnBrk="1" hangingPunct="1"/>
            <a:r>
              <a:rPr lang="en-US" altLang="zh-TW" smtClean="0"/>
              <a:t>You can dynamically allocate  space within the free store </a:t>
            </a:r>
            <a:r>
              <a:rPr lang="en-US" altLang="zh-TW" smtClean="0">
                <a:solidFill>
                  <a:srgbClr val="3333FF"/>
                </a:solidFill>
              </a:rPr>
              <a:t>for a new variable</a:t>
            </a:r>
            <a:r>
              <a:rPr lang="en-US" altLang="zh-TW" smtClean="0"/>
              <a:t>.</a:t>
            </a:r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EB595FD-FBCD-4C3A-A455-3776ED87D685}" type="slidenum">
              <a:rPr kumimoji="0" lang="en-US" altLang="zh-TW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zh-TW" sz="10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new Operator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Request memory for a double variable, and return the address of the space</a:t>
            </a:r>
          </a:p>
          <a:p>
            <a:pPr lvl="1" eaLnBrk="1" hangingPunct="1"/>
            <a:r>
              <a:rPr lang="en-US" altLang="zh-TW" smtClean="0">
                <a:latin typeface="Courier New" panose="02070309020205020404" pitchFamily="49" charset="0"/>
              </a:rPr>
              <a:t>double* pvalue = NULL;</a:t>
            </a:r>
          </a:p>
          <a:p>
            <a:pPr lvl="1" eaLnBrk="1" hangingPunct="1"/>
            <a:r>
              <a:rPr lang="en-US" altLang="zh-TW" smtClean="0">
                <a:latin typeface="Courier New" panose="02070309020205020404" pitchFamily="49" charset="0"/>
              </a:rPr>
              <a:t>pvalue = </a:t>
            </a:r>
            <a:r>
              <a:rPr lang="en-US" altLang="zh-TW" smtClean="0">
                <a:solidFill>
                  <a:srgbClr val="3333FF"/>
                </a:solidFill>
                <a:latin typeface="Courier New" panose="02070309020205020404" pitchFamily="49" charset="0"/>
              </a:rPr>
              <a:t>new</a:t>
            </a:r>
            <a:r>
              <a:rPr lang="en-US" altLang="zh-TW" smtClean="0">
                <a:latin typeface="Courier New" panose="02070309020205020404" pitchFamily="49" charset="0"/>
              </a:rPr>
              <a:t> double;</a:t>
            </a:r>
          </a:p>
          <a:p>
            <a:pPr eaLnBrk="1" hangingPunct="1"/>
            <a:r>
              <a:rPr lang="en-US" altLang="zh-TW" smtClean="0"/>
              <a:t>Initialize a variable created by new</a:t>
            </a:r>
          </a:p>
          <a:p>
            <a:pPr lvl="1" eaLnBrk="1" hangingPunct="1"/>
            <a:r>
              <a:rPr lang="en-US" altLang="zh-TW" smtClean="0">
                <a:latin typeface="Courier New" panose="02070309020205020404" pitchFamily="49" charset="0"/>
              </a:rPr>
              <a:t>pvalue = new double(9999.0); </a:t>
            </a:r>
          </a:p>
          <a:p>
            <a:pPr eaLnBrk="1" hangingPunct="1"/>
            <a:r>
              <a:rPr lang="en-US" altLang="zh-TW" smtClean="0"/>
              <a:t>Use this pointer to reference the variable (indirection operator)</a:t>
            </a:r>
          </a:p>
          <a:p>
            <a:pPr lvl="1" eaLnBrk="1" hangingPunct="1"/>
            <a:r>
              <a:rPr lang="en-US" altLang="zh-TW" smtClean="0">
                <a:latin typeface="Courier New" panose="02070309020205020404" pitchFamily="49" charset="0"/>
              </a:rPr>
              <a:t>*pvalue = 1234.0;	</a:t>
            </a:r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752ED53-A2CD-4E10-AB60-A367844A9B31}" type="slidenum">
              <a:rPr kumimoji="0" lang="en-US" altLang="zh-TW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zh-TW" sz="10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delete Operator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When you no longer need the (dynamically allocated) variable, you can free up the memory space.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latin typeface="Courier New" panose="02070309020205020404" pitchFamily="49" charset="0"/>
              </a:rPr>
              <a:t>delete pvalue;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Release memory pointed to by pvalue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latin typeface="Courier New" panose="02070309020205020404" pitchFamily="49" charset="0"/>
              </a:rPr>
              <a:t>pvalue = 0;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Reset the pointer to 0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/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After you release the space, the memory can be used to store a different variable later.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D279144-388D-4245-8AE2-81E60D26C5A6}" type="slidenum">
              <a:rPr kumimoji="0" lang="en-US" altLang="zh-TW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zh-TW" sz="10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/>
              <a:t>Allocating Memory Dynamically for Arrays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Allocate a string of twenty characters</a:t>
            </a:r>
          </a:p>
          <a:p>
            <a:pPr lvl="1" eaLnBrk="1" hangingPunct="1"/>
            <a:r>
              <a:rPr lang="en-US" altLang="zh-TW" smtClean="0">
                <a:latin typeface="Courier New" panose="02070309020205020404" pitchFamily="49" charset="0"/>
              </a:rPr>
              <a:t>char* pstr;</a:t>
            </a:r>
          </a:p>
          <a:p>
            <a:pPr lvl="1" eaLnBrk="1" hangingPunct="1"/>
            <a:r>
              <a:rPr lang="en-US" altLang="zh-TW" smtClean="0">
                <a:latin typeface="Courier New" panose="02070309020205020404" pitchFamily="49" charset="0"/>
              </a:rPr>
              <a:t>pstr = new char[20];</a:t>
            </a:r>
          </a:p>
          <a:p>
            <a:pPr lvl="1" eaLnBrk="1" hangingPunct="1"/>
            <a:r>
              <a:rPr lang="en-US" altLang="zh-TW" smtClean="0">
                <a:latin typeface="Courier New" panose="02070309020205020404" pitchFamily="49" charset="0"/>
              </a:rPr>
              <a:t>delete [] pstr;</a:t>
            </a:r>
          </a:p>
          <a:p>
            <a:pPr lvl="2" eaLnBrk="1" hangingPunct="1"/>
            <a:r>
              <a:rPr lang="en-US" altLang="zh-TW" smtClean="0"/>
              <a:t>Note the use of square brackets to indicate that you are deleting an array.</a:t>
            </a:r>
          </a:p>
          <a:p>
            <a:pPr lvl="1" eaLnBrk="1" hangingPunct="1"/>
            <a:r>
              <a:rPr lang="en-US" altLang="zh-TW" smtClean="0">
                <a:latin typeface="Courier New" panose="02070309020205020404" pitchFamily="49" charset="0"/>
              </a:rPr>
              <a:t>pstr = 0;</a:t>
            </a:r>
          </a:p>
          <a:p>
            <a:pPr lvl="2" eaLnBrk="1" hangingPunct="1"/>
            <a:r>
              <a:rPr lang="en-US" altLang="zh-TW" smtClean="0"/>
              <a:t>Set pointer to null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955470E-D25A-4A10-8BCA-060F19BB2C46}" type="slidenum">
              <a:rPr kumimoji="0" lang="en-US" altLang="zh-TW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zh-TW" sz="10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/>
              <a:t>Dynamic Allocation of Multidimensional Arrays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/>
              <a:t>Allocate memory for a 3x4 array</a:t>
            </a:r>
          </a:p>
          <a:p>
            <a:pPr lvl="1" eaLnBrk="1" hangingPunct="1"/>
            <a:r>
              <a:rPr lang="en-US" altLang="zh-TW" sz="2000" smtClean="0">
                <a:latin typeface="Courier New" panose="02070309020205020404" pitchFamily="49" charset="0"/>
              </a:rPr>
              <a:t>double (*pbeans)[4];</a:t>
            </a:r>
          </a:p>
          <a:p>
            <a:pPr lvl="1" eaLnBrk="1" hangingPunct="1"/>
            <a:r>
              <a:rPr lang="en-US" altLang="zh-TW" sz="2000" smtClean="0">
                <a:latin typeface="Courier New" panose="02070309020205020404" pitchFamily="49" charset="0"/>
              </a:rPr>
              <a:t>pbeans = new double [3][4];</a:t>
            </a:r>
          </a:p>
          <a:p>
            <a:pPr eaLnBrk="1" hangingPunct="1"/>
            <a:r>
              <a:rPr lang="en-US" altLang="zh-TW" sz="2400" smtClean="0"/>
              <a:t>Allocate memory for a 5x10x10 array</a:t>
            </a:r>
          </a:p>
          <a:p>
            <a:pPr lvl="1" eaLnBrk="1" hangingPunct="1"/>
            <a:r>
              <a:rPr lang="en-US" altLang="zh-TW" sz="2000" smtClean="0">
                <a:latin typeface="Courier New" panose="02070309020205020404" pitchFamily="49" charset="0"/>
              </a:rPr>
              <a:t>double (*pBigArray)[10][10];</a:t>
            </a:r>
          </a:p>
          <a:p>
            <a:pPr lvl="1" eaLnBrk="1" hangingPunct="1"/>
            <a:r>
              <a:rPr lang="en-US" altLang="zh-TW" sz="2000" smtClean="0">
                <a:latin typeface="Courier New" panose="02070309020205020404" pitchFamily="49" charset="0"/>
              </a:rPr>
              <a:t>pBigArray = new double [5][10][10];</a:t>
            </a:r>
          </a:p>
          <a:p>
            <a:pPr eaLnBrk="1" hangingPunct="1"/>
            <a:endParaRPr lang="en-US" altLang="zh-TW" sz="240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zh-TW" sz="2400" smtClean="0"/>
              <a:t>You always use only one pair of square brackets following the delete operator, regardless of the dimensionality of the array.</a:t>
            </a:r>
          </a:p>
          <a:p>
            <a:pPr lvl="1" eaLnBrk="1" hangingPunct="1"/>
            <a:r>
              <a:rPr lang="en-US" altLang="zh-TW" sz="2000" smtClean="0">
                <a:latin typeface="Courier New" panose="02070309020205020404" pitchFamily="49" charset="0"/>
              </a:rPr>
              <a:t>delete [] pBigArray</a:t>
            </a:r>
            <a:r>
              <a:rPr lang="en-US" altLang="zh-TW" sz="2000" smtClean="0"/>
              <a:t>;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18411</TotalTime>
  <Words>1253</Words>
  <Application>Microsoft Office PowerPoint</Application>
  <PresentationFormat>On-screen Show (4:3)</PresentationFormat>
  <Paragraphs>266</Paragraphs>
  <Slides>20</Slides>
  <Notes>0</Notes>
  <HiddenSlides>7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Verdana</vt:lpstr>
      <vt:lpstr>新細明體</vt:lpstr>
      <vt:lpstr>Arial</vt:lpstr>
      <vt:lpstr>Garamond</vt:lpstr>
      <vt:lpstr>Wingdings</vt:lpstr>
      <vt:lpstr>Times New Roman</vt:lpstr>
      <vt:lpstr>Courier New</vt:lpstr>
      <vt:lpstr>Level</vt:lpstr>
      <vt:lpstr>Microsoft Equation 3.0</vt:lpstr>
      <vt:lpstr>Chapter 8  Destructor (P.323) &amp;  Operator Overloading</vt:lpstr>
      <vt:lpstr>Destructor</vt:lpstr>
      <vt:lpstr>The Default Destructor</vt:lpstr>
      <vt:lpstr>When Do We Dynamically Allocate Memory?</vt:lpstr>
      <vt:lpstr>Free Store (Heap, P.201)</vt:lpstr>
      <vt:lpstr>The new Operator</vt:lpstr>
      <vt:lpstr>The delete Operator</vt:lpstr>
      <vt:lpstr>Allocating Memory Dynamically for Arrays</vt:lpstr>
      <vt:lpstr>Dynamic Allocation of Multidimensional Arrays</vt:lpstr>
      <vt:lpstr>A Simple Example (cf. P.436)</vt:lpstr>
      <vt:lpstr>Q: Why Should I Write My Destructor?</vt:lpstr>
      <vt:lpstr>Class CMessage (1)  P.438</vt:lpstr>
      <vt:lpstr>strlen, strcmp, strcpy</vt:lpstr>
      <vt:lpstr>Destructors and  Dynamic Memory Allocation (P.326)</vt:lpstr>
      <vt:lpstr>Ex8_02.cpp on P.440</vt:lpstr>
      <vt:lpstr>Dynamic Allocation Causes Troubles Not Only for Destructors</vt:lpstr>
      <vt:lpstr>Q: What will the second motto2.ShowIt() display?</vt:lpstr>
      <vt:lpstr>Behavior of a Default Copy Constructor</vt:lpstr>
      <vt:lpstr>Implementing a Copy Constructor</vt:lpstr>
      <vt:lpstr>Exercise</vt:lpstr>
    </vt:vector>
  </TitlesOfParts>
  <Company>NCNU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8 - Destructor</dc:title>
  <dc:creator>Solomon</dc:creator>
  <cp:keywords>destructor</cp:keywords>
  <cp:lastModifiedBy>solomon</cp:lastModifiedBy>
  <cp:revision>93</cp:revision>
  <cp:lastPrinted>2013-03-05T06:12:13Z</cp:lastPrinted>
  <dcterms:created xsi:type="dcterms:W3CDTF">2007-10-29T14:59:56Z</dcterms:created>
  <dcterms:modified xsi:type="dcterms:W3CDTF">2022-03-14T04:23:21Z</dcterms:modified>
</cp:coreProperties>
</file>