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26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CB894-3446-4BCC-871C-FC2486539695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2A7BF-60BF-411C-9463-7113D5DF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22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hex(4660)</a:t>
            </a:r>
            <a:r>
              <a:rPr lang="en-US" baseline="0" dirty="0" smtClean="0"/>
              <a:t> = ‘0x1234’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0C15-B55F-4BEF-8BB3-E2FABB32AB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43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python -c 'import sys; print(</a:t>
            </a:r>
            <a:r>
              <a:rPr lang="en-US" dirty="0" err="1" smtClean="0"/>
              <a:t>sys.byteorder</a:t>
            </a:r>
            <a:r>
              <a:rPr lang="en-US" dirty="0" smtClean="0"/>
              <a:t>)'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0C15-B55F-4BEF-8BB3-E2FABB32AB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6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2FB0-75DA-4F31-9DE5-97FC7C2C3EA4}" type="datetime1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5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85AD-1ED4-47BC-AD99-7896EE7CA1BE}" type="datetime1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3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A696-7DF0-4917-9092-BD6CE6DBB413}" type="datetime1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9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3AC1-D9FC-4EAE-8549-75F7F1ED4277}" type="datetime1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5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FFEE-6A5F-4B92-8AA3-9E0F737FC164}" type="datetime1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0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5C76-1714-418B-9AB4-149AF56366B9}" type="datetime1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1549-E3B6-48C2-8322-B0C175DFA8E1}" type="datetime1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4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3B83-7D1D-471C-869C-0B94B02614C4}" type="datetime1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7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37CE-16C6-4D51-BCE2-D6AB3ABF7836}" type="datetime1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23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7315-D977-4406-A76F-9A9EDCE827E6}" type="datetime1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2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293D-15F0-4686-B24A-ADD9A41EA4BC}" type="datetime1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4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4D6F9-8F04-4403-9178-CB3A9126E543}" type="datetime1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374F1-547A-4FA8-A8EC-B75ABF1E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5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dit.com/r/linux/comments/3467gq/bigendian_is_effectively_dead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e.ualberta.ca/~elliott/ee552/studentAppNotes/2003_w/misc/bmp_file_format/bmp_file_format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8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Binary Files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3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reinterpret_cast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fstream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using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ofstream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ofstream</a:t>
            </a:r>
            <a:r>
              <a:rPr lang="en-US" dirty="0"/>
              <a:t> </a:t>
            </a:r>
            <a:r>
              <a:rPr lang="en-US" dirty="0" err="1"/>
              <a:t>outfile</a:t>
            </a:r>
            <a:r>
              <a:rPr lang="en-US" dirty="0"/>
              <a:t>("test.dat",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ios</a:t>
            </a:r>
            <a:r>
              <a:rPr lang="en-US" dirty="0"/>
              <a:t>::binary);</a:t>
            </a:r>
          </a:p>
          <a:p>
            <a:pPr marL="0" indent="0">
              <a:buNone/>
            </a:pPr>
            <a:r>
              <a:rPr lang="en-US" dirty="0"/>
              <a:t>    short a = 0x1234;</a:t>
            </a:r>
          </a:p>
          <a:p>
            <a:pPr marL="0" indent="0">
              <a:buNone/>
            </a:pPr>
            <a:r>
              <a:rPr lang="en-US" dirty="0"/>
              <a:t>    short b = 0x5678;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outfile.write</a:t>
            </a:r>
            <a:r>
              <a:rPr lang="en-US" dirty="0"/>
              <a:t>( </a:t>
            </a:r>
            <a:r>
              <a:rPr lang="en-US" dirty="0" err="1">
                <a:solidFill>
                  <a:srgbClr val="0070C0"/>
                </a:solidFill>
              </a:rPr>
              <a:t>reinterpret_cast</a:t>
            </a: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 err="1">
                <a:solidFill>
                  <a:srgbClr val="0070C0"/>
                </a:solidFill>
              </a:rPr>
              <a:t>const</a:t>
            </a:r>
            <a:r>
              <a:rPr lang="en-US" dirty="0">
                <a:solidFill>
                  <a:srgbClr val="0070C0"/>
                </a:solidFill>
              </a:rPr>
              <a:t> char *&gt;</a:t>
            </a:r>
            <a:r>
              <a:rPr lang="en-US" dirty="0"/>
              <a:t>(&amp;a), 2);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outfile.write</a:t>
            </a:r>
            <a:r>
              <a:rPr lang="en-US" dirty="0"/>
              <a:t>( </a:t>
            </a:r>
            <a:r>
              <a:rPr lang="en-US" dirty="0" err="1">
                <a:solidFill>
                  <a:srgbClr val="0070C0"/>
                </a:solidFill>
              </a:rPr>
              <a:t>reinterpret_cast</a:t>
            </a: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 err="1">
                <a:solidFill>
                  <a:srgbClr val="0070C0"/>
                </a:solidFill>
              </a:rPr>
              <a:t>const</a:t>
            </a:r>
            <a:r>
              <a:rPr lang="en-US" dirty="0">
                <a:solidFill>
                  <a:srgbClr val="0070C0"/>
                </a:solidFill>
              </a:rPr>
              <a:t> char *&gt;</a:t>
            </a:r>
            <a:r>
              <a:rPr lang="en-US" dirty="0"/>
              <a:t>(&amp;b), 2);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outfile.close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4-Byte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6604000" cy="1752599"/>
          </a:xfrm>
        </p:spPr>
        <p:txBody>
          <a:bodyPr/>
          <a:lstStyle/>
          <a:p>
            <a:r>
              <a:rPr lang="en-US" dirty="0" smtClean="0"/>
              <a:t>4660</a:t>
            </a:r>
            <a:r>
              <a:rPr lang="en-US" baseline="-25000" dirty="0" smtClean="0"/>
              <a:t>10</a:t>
            </a:r>
            <a:r>
              <a:rPr lang="en-US" dirty="0" smtClean="0"/>
              <a:t> = 0x1234 (1234</a:t>
            </a:r>
            <a:r>
              <a:rPr lang="en-US" baseline="-25000" dirty="0" smtClean="0"/>
              <a:t>16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will it be stored in memory?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924800" y="1600200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00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8839200" y="1600200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00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9753600" y="1600200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12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0668000" y="1600200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34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3149600" y="3886200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00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3149600" y="4572000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00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3149600" y="5257800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12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3149600" y="5943600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34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11031728" y="5905500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00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11023600" y="5204460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00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11031728" y="4572000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12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11023600" y="3913632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34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3886201"/>
            <a:ext cx="264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0xB000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4572001"/>
            <a:ext cx="264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0xB001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292608" y="5282185"/>
            <a:ext cx="264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0xB002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292608" y="5983070"/>
            <a:ext cx="264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0xB003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8331200" y="3910585"/>
            <a:ext cx="264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0xB000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8331200" y="4596385"/>
            <a:ext cx="264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0xB001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8319008" y="5306569"/>
            <a:ext cx="264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0xB002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8319008" y="6007454"/>
            <a:ext cx="264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0xB003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394208" y="3200401"/>
            <a:ext cx="4584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Big-Endian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25360" y="3200401"/>
            <a:ext cx="4584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Little-Endian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C350-0EE4-4643-86AB-36C5E25656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68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Big-Endian vs. Little Endian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Endian</a:t>
            </a:r>
          </a:p>
          <a:p>
            <a:pPr lvl="1"/>
            <a:r>
              <a:rPr lang="en-US" dirty="0" smtClean="0"/>
              <a:t>IBM S/390, Motorola 68k, Sun SPARC,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hlinkClick r:id="rId3"/>
              </a:rPr>
              <a:t>Big Endian is Effectively Dead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Little Endian</a:t>
            </a:r>
          </a:p>
          <a:p>
            <a:pPr lvl="1"/>
            <a:r>
              <a:rPr lang="en-US" dirty="0" smtClean="0"/>
              <a:t>Intel x86</a:t>
            </a:r>
          </a:p>
          <a:p>
            <a:r>
              <a:rPr lang="en-US" dirty="0" smtClean="0"/>
              <a:t>Bi-Endian</a:t>
            </a:r>
          </a:p>
          <a:p>
            <a:pPr lvl="1"/>
            <a:r>
              <a:rPr lang="en-US" dirty="0" smtClean="0"/>
              <a:t>PowerPC, ARM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5106737" y="4633913"/>
            <a:ext cx="5080000" cy="1492251"/>
          </a:xfrm>
          <a:prstGeom prst="wedgeEllipseCallout">
            <a:avLst>
              <a:gd name="adj1" fmla="val -52260"/>
              <a:gd name="adj2" fmla="val -79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 your host, can you write a program to inspect whether it stores integers in big-endian or little-endian?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C350-0EE4-4643-86AB-36C5E256565D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83537" y="3581400"/>
            <a:ext cx="1727200" cy="147732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4660</a:t>
            </a:r>
          </a:p>
          <a:p>
            <a:r>
              <a:rPr lang="en-US" dirty="0"/>
              <a:t>ffffe7e8 34</a:t>
            </a:r>
          </a:p>
          <a:p>
            <a:r>
              <a:rPr lang="en-US" dirty="0"/>
              <a:t>ffffe7e9 12</a:t>
            </a:r>
          </a:p>
          <a:p>
            <a:r>
              <a:rPr lang="en-US" dirty="0"/>
              <a:t>ffffe7ea 0</a:t>
            </a:r>
          </a:p>
          <a:p>
            <a:r>
              <a:rPr lang="en-US" dirty="0"/>
              <a:t>ffffe7eb 0</a:t>
            </a:r>
          </a:p>
        </p:txBody>
      </p:sp>
    </p:spTree>
    <p:extLst>
      <p:ext uri="{BB962C8B-B14F-4D97-AF65-F5344CB8AC3E}">
        <p14:creationId xmlns:p14="http://schemas.microsoft.com/office/powerpoint/2010/main" val="54113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File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04661" cy="4351338"/>
          </a:xfrm>
        </p:spPr>
        <p:txBody>
          <a:bodyPr/>
          <a:lstStyle/>
          <a:p>
            <a:r>
              <a:rPr lang="en-US" dirty="0" smtClean="0"/>
              <a:t>Let’s try to read a binary file with structures.</a:t>
            </a:r>
          </a:p>
          <a:p>
            <a:pPr lvl="1"/>
            <a:r>
              <a:rPr lang="en-US" dirty="0" smtClean="0">
                <a:hlinkClick r:id="rId2"/>
              </a:rPr>
              <a:t>The BMP file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22210" y="511443"/>
            <a:ext cx="443251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==========</a:t>
            </a:r>
          </a:p>
          <a:p>
            <a:r>
              <a:rPr lang="en-US" dirty="0" err="1"/>
              <a:t>BitMapFileHeader</a:t>
            </a:r>
            <a:endParaRPr lang="en-US" dirty="0"/>
          </a:p>
          <a:p>
            <a:r>
              <a:rPr lang="en-US" dirty="0"/>
              <a:t>==========</a:t>
            </a:r>
          </a:p>
          <a:p>
            <a:r>
              <a:rPr lang="en-US" dirty="0"/>
              <a:t>Signature: BM</a:t>
            </a:r>
          </a:p>
          <a:p>
            <a:r>
              <a:rPr lang="en-US" dirty="0" err="1"/>
              <a:t>Filesize</a:t>
            </a:r>
            <a:r>
              <a:rPr lang="en-US" dirty="0"/>
              <a:t>: 3262</a:t>
            </a:r>
          </a:p>
          <a:p>
            <a:r>
              <a:rPr lang="en-US" dirty="0"/>
              <a:t>Data Offset: 62</a:t>
            </a:r>
          </a:p>
          <a:p>
            <a:endParaRPr lang="en-US" dirty="0"/>
          </a:p>
          <a:p>
            <a:r>
              <a:rPr lang="en-US" dirty="0"/>
              <a:t>==========</a:t>
            </a:r>
          </a:p>
          <a:p>
            <a:r>
              <a:rPr lang="en-US" dirty="0" err="1"/>
              <a:t>InfoHeader</a:t>
            </a:r>
            <a:endParaRPr lang="en-US" dirty="0"/>
          </a:p>
          <a:p>
            <a:r>
              <a:rPr lang="en-US" dirty="0"/>
              <a:t>==========</a:t>
            </a:r>
          </a:p>
          <a:p>
            <a:r>
              <a:rPr lang="en-US" dirty="0"/>
              <a:t>size of </a:t>
            </a:r>
            <a:r>
              <a:rPr lang="en-US" dirty="0" err="1"/>
              <a:t>InfoHeader</a:t>
            </a:r>
            <a:r>
              <a:rPr lang="en-US" dirty="0"/>
              <a:t>: 40</a:t>
            </a:r>
          </a:p>
          <a:p>
            <a:r>
              <a:rPr lang="en-US" dirty="0"/>
              <a:t>width: 160</a:t>
            </a:r>
          </a:p>
          <a:p>
            <a:r>
              <a:rPr lang="en-US" dirty="0"/>
              <a:t>height: 160</a:t>
            </a:r>
          </a:p>
          <a:p>
            <a:r>
              <a:rPr lang="en-US" dirty="0"/>
              <a:t>planes: 1</a:t>
            </a:r>
          </a:p>
          <a:p>
            <a:r>
              <a:rPr lang="en-US" dirty="0"/>
              <a:t>Bit Per Pixel: 1</a:t>
            </a:r>
          </a:p>
          <a:p>
            <a:r>
              <a:rPr lang="en-US" dirty="0"/>
              <a:t>compression: 0</a:t>
            </a:r>
          </a:p>
          <a:p>
            <a:r>
              <a:rPr lang="en-US" dirty="0"/>
              <a:t>compressed size of image: 3200</a:t>
            </a:r>
          </a:p>
          <a:p>
            <a:r>
              <a:rPr lang="en-US" dirty="0" err="1"/>
              <a:t>XpiexelsPerM</a:t>
            </a:r>
            <a:r>
              <a:rPr lang="en-US" dirty="0"/>
              <a:t>: 3780</a:t>
            </a:r>
          </a:p>
          <a:p>
            <a:r>
              <a:rPr lang="en-US" dirty="0" err="1"/>
              <a:t>YpiexelsPerM</a:t>
            </a:r>
            <a:r>
              <a:rPr lang="en-US" dirty="0"/>
              <a:t>: 3780</a:t>
            </a:r>
          </a:p>
          <a:p>
            <a:r>
              <a:rPr lang="en-US" dirty="0"/>
              <a:t>Color Used: 0</a:t>
            </a:r>
          </a:p>
          <a:p>
            <a:r>
              <a:rPr lang="en-US" dirty="0"/>
              <a:t>Color Important: 0</a:t>
            </a:r>
          </a:p>
        </p:txBody>
      </p:sp>
    </p:spTree>
    <p:extLst>
      <p:ext uri="{BB962C8B-B14F-4D97-AF65-F5344CB8AC3E}">
        <p14:creationId xmlns:p14="http://schemas.microsoft.com/office/powerpoint/2010/main" val="146933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argc</a:t>
            </a:r>
            <a:r>
              <a:rPr lang="en-US" dirty="0" smtClean="0"/>
              <a:t>, </a:t>
            </a:r>
            <a:r>
              <a:rPr lang="en-US" dirty="0" err="1" smtClean="0"/>
              <a:t>argv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3" y="1825625"/>
            <a:ext cx="11623729" cy="415672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"There are "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argument" &lt;&lt;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&gt;1 ? "s." : ".")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 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81248" y="4572000"/>
            <a:ext cx="3456122" cy="203132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$ </a:t>
            </a:r>
            <a:r>
              <a:rPr lang="en-US" b="1" dirty="0" err="1">
                <a:solidFill>
                  <a:schemeClr val="bg1"/>
                </a:solidFill>
              </a:rPr>
              <a:t>a.out</a:t>
            </a:r>
            <a:r>
              <a:rPr lang="en-US" b="1" dirty="0">
                <a:solidFill>
                  <a:schemeClr val="bg1"/>
                </a:solidFill>
              </a:rPr>
              <a:t> This is a book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</a:rPr>
              <a:t>There are 5 arguments.</a:t>
            </a:r>
          </a:p>
          <a:p>
            <a:r>
              <a:rPr lang="en-US" dirty="0" err="1">
                <a:solidFill>
                  <a:schemeClr val="bg1"/>
                </a:solidFill>
              </a:rPr>
              <a:t>a.out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This</a:t>
            </a:r>
          </a:p>
          <a:p>
            <a:r>
              <a:rPr lang="en-US" dirty="0">
                <a:solidFill>
                  <a:schemeClr val="bg1"/>
                </a:solidFill>
              </a:rPr>
              <a:t>is</a:t>
            </a:r>
          </a:p>
          <a:p>
            <a:r>
              <a:rPr lang="en-US" dirty="0">
                <a:solidFill>
                  <a:schemeClr val="bg1"/>
                </a:solidFill>
              </a:rPr>
              <a:t>a</a:t>
            </a:r>
          </a:p>
          <a:p>
            <a:r>
              <a:rPr lang="en-US" dirty="0">
                <a:solidFill>
                  <a:schemeClr val="bg1"/>
                </a:solidFill>
              </a:rPr>
              <a:t>book.</a:t>
            </a:r>
          </a:p>
        </p:txBody>
      </p:sp>
      <p:sp>
        <p:nvSpPr>
          <p:cNvPr id="6" name="Oval 5"/>
          <p:cNvSpPr/>
          <p:nvPr/>
        </p:nvSpPr>
        <p:spPr>
          <a:xfrm>
            <a:off x="7129221" y="4510006"/>
            <a:ext cx="511444" cy="495945"/>
          </a:xfrm>
          <a:prstGeom prst="ellipse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7129221" y="2324746"/>
            <a:ext cx="3053165" cy="991891"/>
          </a:xfrm>
          <a:prstGeom prst="wedgeRectCallout">
            <a:avLst>
              <a:gd name="adj1" fmla="val -40630"/>
              <a:gd name="adj2" fmla="val 1562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argv</a:t>
            </a:r>
            <a:r>
              <a:rPr lang="en-US" sz="3200" dirty="0" smtClean="0"/>
              <a:t>[0]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588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for a pixel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838" y="2074338"/>
            <a:ext cx="3784021" cy="3784021"/>
          </a:xfrm>
          <a:ln>
            <a:solidFill>
              <a:srgbClr val="FF00FF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22210" y="511443"/>
            <a:ext cx="443251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==========</a:t>
            </a:r>
          </a:p>
          <a:p>
            <a:r>
              <a:rPr lang="en-US" dirty="0" err="1"/>
              <a:t>BitMapFileHeader</a:t>
            </a:r>
            <a:endParaRPr lang="en-US" dirty="0"/>
          </a:p>
          <a:p>
            <a:r>
              <a:rPr lang="en-US" dirty="0"/>
              <a:t>==========</a:t>
            </a:r>
          </a:p>
          <a:p>
            <a:r>
              <a:rPr lang="en-US" dirty="0"/>
              <a:t>Signature: BM</a:t>
            </a:r>
          </a:p>
          <a:p>
            <a:r>
              <a:rPr lang="en-US" dirty="0" err="1">
                <a:solidFill>
                  <a:srgbClr val="FF00FF"/>
                </a:solidFill>
              </a:rPr>
              <a:t>Filesize</a:t>
            </a:r>
            <a:r>
              <a:rPr lang="en-US" dirty="0">
                <a:solidFill>
                  <a:srgbClr val="FF00FF"/>
                </a:solidFill>
              </a:rPr>
              <a:t>: 3262</a:t>
            </a:r>
          </a:p>
          <a:p>
            <a:r>
              <a:rPr lang="en-US" dirty="0">
                <a:solidFill>
                  <a:srgbClr val="FF00FF"/>
                </a:solidFill>
              </a:rPr>
              <a:t>Data Offset: 62</a:t>
            </a:r>
          </a:p>
          <a:p>
            <a:endParaRPr lang="en-US" dirty="0"/>
          </a:p>
          <a:p>
            <a:r>
              <a:rPr lang="en-US" dirty="0"/>
              <a:t>==========</a:t>
            </a:r>
          </a:p>
          <a:p>
            <a:r>
              <a:rPr lang="en-US" dirty="0" err="1"/>
              <a:t>InfoHeader</a:t>
            </a:r>
            <a:endParaRPr lang="en-US" dirty="0"/>
          </a:p>
          <a:p>
            <a:r>
              <a:rPr lang="en-US" dirty="0"/>
              <a:t>==========</a:t>
            </a:r>
          </a:p>
          <a:p>
            <a:r>
              <a:rPr lang="en-US" dirty="0"/>
              <a:t>size of </a:t>
            </a:r>
            <a:r>
              <a:rPr lang="en-US" dirty="0" err="1"/>
              <a:t>InfoHeader</a:t>
            </a:r>
            <a:r>
              <a:rPr lang="en-US" dirty="0"/>
              <a:t>: 40</a:t>
            </a:r>
          </a:p>
          <a:p>
            <a:r>
              <a:rPr lang="en-US" dirty="0">
                <a:solidFill>
                  <a:srgbClr val="FF00FF"/>
                </a:solidFill>
              </a:rPr>
              <a:t>width: 160</a:t>
            </a:r>
          </a:p>
          <a:p>
            <a:r>
              <a:rPr lang="en-US" dirty="0">
                <a:solidFill>
                  <a:srgbClr val="FF00FF"/>
                </a:solidFill>
              </a:rPr>
              <a:t>height: 160</a:t>
            </a:r>
          </a:p>
          <a:p>
            <a:r>
              <a:rPr lang="en-US" dirty="0"/>
              <a:t>planes: 1</a:t>
            </a:r>
          </a:p>
          <a:p>
            <a:r>
              <a:rPr lang="en-US" dirty="0">
                <a:solidFill>
                  <a:srgbClr val="FF00FF"/>
                </a:solidFill>
              </a:rPr>
              <a:t>Bit Per Pixel: 1</a:t>
            </a:r>
          </a:p>
          <a:p>
            <a:r>
              <a:rPr lang="en-US" dirty="0"/>
              <a:t>compression: 0</a:t>
            </a:r>
          </a:p>
          <a:p>
            <a:r>
              <a:rPr lang="en-US" dirty="0"/>
              <a:t>compressed </a:t>
            </a:r>
            <a:r>
              <a:rPr lang="en-US" dirty="0">
                <a:solidFill>
                  <a:srgbClr val="FF00FF"/>
                </a:solidFill>
              </a:rPr>
              <a:t>size of image: 3200</a:t>
            </a:r>
          </a:p>
          <a:p>
            <a:r>
              <a:rPr lang="en-US" dirty="0" err="1"/>
              <a:t>XpiexelsPerM</a:t>
            </a:r>
            <a:r>
              <a:rPr lang="en-US" dirty="0"/>
              <a:t>: 3780</a:t>
            </a:r>
          </a:p>
          <a:p>
            <a:r>
              <a:rPr lang="en-US" dirty="0" err="1"/>
              <a:t>YpiexelsPerM</a:t>
            </a:r>
            <a:r>
              <a:rPr lang="en-US" dirty="0"/>
              <a:t>: 3780</a:t>
            </a:r>
          </a:p>
          <a:p>
            <a:r>
              <a:rPr lang="en-US" dirty="0"/>
              <a:t>Color Used: 0</a:t>
            </a:r>
          </a:p>
          <a:p>
            <a:r>
              <a:rPr lang="en-US" dirty="0"/>
              <a:t>Color Important: 0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46864" y="2092271"/>
            <a:ext cx="0" cy="378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0963" y="3611105"/>
            <a:ext cx="805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160px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837" y="1890792"/>
            <a:ext cx="89890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07039" y="1414943"/>
            <a:ext cx="206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40px = 40 bits</a:t>
            </a:r>
          </a:p>
          <a:p>
            <a:r>
              <a:rPr lang="en-US" dirty="0" smtClean="0"/>
              <a:t>          = 5 bytes</a:t>
            </a:r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>
            <a:off x="1611824" y="6307810"/>
            <a:ext cx="1100379" cy="418454"/>
          </a:xfrm>
          <a:prstGeom prst="wedgeRectCallout">
            <a:avLst>
              <a:gd name="adj1" fmla="val -32101"/>
              <a:gd name="adj2" fmla="val -1300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0xFF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4510007" y="6307810"/>
            <a:ext cx="1100379" cy="418454"/>
          </a:xfrm>
          <a:prstGeom prst="wedgeRectCallout">
            <a:avLst>
              <a:gd name="adj1" fmla="val -32101"/>
              <a:gd name="adj2" fmla="val -1300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06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r>
              <a:rPr lang="en-US" smtClean="0"/>
              <a:t>: Generating a Bitmap File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vs. Binary vs. Hexadecimal vs. Octal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65 == 0b01000001 == 0x41 == 0o101</a:t>
            </a:r>
          </a:p>
          <a:p>
            <a:endParaRPr lang="en-US" dirty="0"/>
          </a:p>
          <a:p>
            <a:r>
              <a:rPr lang="en-US" dirty="0" smtClean="0"/>
              <a:t>If you store 65 as a character array “65”, you need 3 bytes.</a:t>
            </a:r>
          </a:p>
          <a:p>
            <a:endParaRPr lang="en-US" dirty="0"/>
          </a:p>
          <a:p>
            <a:r>
              <a:rPr lang="en-US" dirty="0" smtClean="0"/>
              <a:t>If you store 65 as a string object, you need a pointer plus a dynamically allocated space to store “65\0”, at least 8 + 3 = 11 bytes.</a:t>
            </a:r>
          </a:p>
          <a:p>
            <a:endParaRPr lang="en-US" dirty="0"/>
          </a:p>
          <a:p>
            <a:r>
              <a:rPr lang="en-US" dirty="0" smtClean="0"/>
              <a:t>If you store 65 as an unsigned char, you need only 1 byte!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07534" y="2233914"/>
            <a:ext cx="6829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6740" y="2233914"/>
            <a:ext cx="6829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6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Files vs. Binary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Text files</a:t>
            </a:r>
          </a:p>
          <a:p>
            <a:pPr lvl="1"/>
            <a:r>
              <a:rPr lang="en-US" dirty="0" smtClean="0"/>
              <a:t>Human readable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Occupy more space</a:t>
            </a:r>
          </a:p>
          <a:p>
            <a:pPr lvl="1"/>
            <a:r>
              <a:rPr lang="en-US" dirty="0" smtClean="0"/>
              <a:t>Your program need to be converted text data to the internal binary representation in computers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Binary files</a:t>
            </a:r>
          </a:p>
          <a:p>
            <a:pPr lvl="1"/>
            <a:r>
              <a:rPr lang="en-US" dirty="0" smtClean="0"/>
              <a:t>Not easy for human to read</a:t>
            </a:r>
          </a:p>
          <a:p>
            <a:pPr lvl="2"/>
            <a:r>
              <a:rPr lang="en-US" dirty="0" smtClean="0"/>
              <a:t>Try to calculate the multiplication of 0b01000001 and 0b00101010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Smaller</a:t>
            </a:r>
          </a:p>
          <a:p>
            <a:pPr lvl="1"/>
            <a:r>
              <a:rPr lang="en-US" dirty="0" smtClean="0"/>
              <a:t>Faster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6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Generating a Text File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 program to generate 100 random integers between 0 and 100.  Write those  integers into a file “test.txt”.  </a:t>
            </a:r>
          </a:p>
          <a:p>
            <a:r>
              <a:rPr lang="en-US" dirty="0" smtClean="0"/>
              <a:t>Design another program to read out those 100 integers, and print them out.</a:t>
            </a:r>
          </a:p>
          <a:p>
            <a:r>
              <a:rPr lang="en-US" dirty="0" smtClean="0"/>
              <a:t>What is the size of the file?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0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Integer into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fstream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using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ofstream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ofstream</a:t>
            </a:r>
            <a:r>
              <a:rPr lang="en-US" dirty="0"/>
              <a:t> </a:t>
            </a:r>
            <a:r>
              <a:rPr lang="en-US" dirty="0" err="1"/>
              <a:t>outfile</a:t>
            </a:r>
            <a:r>
              <a:rPr lang="en-US" dirty="0"/>
              <a:t>("test.dat", </a:t>
            </a:r>
            <a:r>
              <a:rPr lang="en-US" dirty="0" err="1">
                <a:solidFill>
                  <a:srgbClr val="0070C0"/>
                </a:solidFill>
              </a:rPr>
              <a:t>std</a:t>
            </a:r>
            <a:r>
              <a:rPr lang="en-US" dirty="0">
                <a:solidFill>
                  <a:srgbClr val="0070C0"/>
                </a:solidFill>
              </a:rPr>
              <a:t>::</a:t>
            </a:r>
            <a:r>
              <a:rPr lang="en-US" dirty="0" err="1">
                <a:solidFill>
                  <a:srgbClr val="0070C0"/>
                </a:solidFill>
              </a:rPr>
              <a:t>ios</a:t>
            </a:r>
            <a:r>
              <a:rPr lang="en-US" dirty="0">
                <a:solidFill>
                  <a:srgbClr val="0070C0"/>
                </a:solidFill>
              </a:rPr>
              <a:t>::binary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char c = 65;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outfile.write</a:t>
            </a:r>
            <a:r>
              <a:rPr lang="en-US" dirty="0"/>
              <a:t>(&amp;c, 1);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outfile.close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5512158" y="1429555"/>
            <a:ext cx="3966693" cy="1378039"/>
          </a:xfrm>
          <a:prstGeom prst="wedgeRectCallout">
            <a:avLst>
              <a:gd name="adj1" fmla="val -93236"/>
              <a:gd name="adj2" fmla="val -14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Isn’t there</a:t>
            </a:r>
          </a:p>
          <a:p>
            <a:pPr algn="ctr"/>
            <a:r>
              <a:rPr lang="en-US" dirty="0" smtClean="0"/>
              <a:t> #include &lt;</a:t>
            </a:r>
            <a:r>
              <a:rPr lang="en-US" dirty="0" err="1" smtClean="0"/>
              <a:t>iostream</a:t>
            </a:r>
            <a:r>
              <a:rPr lang="en-US" dirty="0" smtClean="0"/>
              <a:t>&gt;?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3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 - octal dump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9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Generating a Binary File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 program to generate 100 random integers between 0 and 100.  Write those  integers into a </a:t>
            </a:r>
            <a:r>
              <a:rPr lang="en-US" dirty="0" smtClean="0">
                <a:solidFill>
                  <a:srgbClr val="FF00FF"/>
                </a:solidFill>
              </a:rPr>
              <a:t>binary</a:t>
            </a:r>
            <a:r>
              <a:rPr lang="en-US" dirty="0" smtClean="0"/>
              <a:t> file “test.dat”.  </a:t>
            </a:r>
          </a:p>
          <a:p>
            <a:r>
              <a:rPr lang="en-US" dirty="0" smtClean="0"/>
              <a:t>What is the size of this file?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0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 a Binary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953" y="1518834"/>
            <a:ext cx="10919847" cy="51454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("test.dat",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::binary);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char c;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infile.read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(&amp;c, 1)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&lt;short&gt;(c)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infile.close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2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Short Integers to a Binary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29407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("test.dat",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::binary);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short a = 0x1234;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short b = 0x5678;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&amp;a, 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&amp;b, 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outfile.close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74F1-547A-4FA8-A8EC-B75ABF1E6E1A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5734373" y="4711484"/>
            <a:ext cx="4448013" cy="1797804"/>
          </a:xfrm>
          <a:prstGeom prst="wedgeRectCallout">
            <a:avLst>
              <a:gd name="adj1" fmla="val -77627"/>
              <a:gd name="adj2" fmla="val -521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cannot initialize a parameter of </a:t>
            </a:r>
            <a:endParaRPr lang="en-US" sz="2400" dirty="0" smtClean="0"/>
          </a:p>
          <a:p>
            <a:pPr algn="ctr"/>
            <a:r>
              <a:rPr lang="en-US" sz="2400" dirty="0" smtClean="0"/>
              <a:t>type </a:t>
            </a:r>
            <a:r>
              <a:rPr lang="en-US" sz="2400" dirty="0"/>
              <a:t>'</a:t>
            </a:r>
            <a:r>
              <a:rPr lang="en-US" sz="2400" dirty="0" err="1"/>
              <a:t>const</a:t>
            </a:r>
            <a:r>
              <a:rPr lang="en-US" sz="2400" dirty="0"/>
              <a:t> char </a:t>
            </a:r>
            <a:r>
              <a:rPr lang="en-US" sz="2400" dirty="0" smtClean="0"/>
              <a:t>*</a:t>
            </a:r>
            <a:r>
              <a:rPr lang="en-US" sz="2400" dirty="0"/>
              <a:t>' 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with </a:t>
            </a:r>
            <a:r>
              <a:rPr lang="en-US" sz="2400" dirty="0"/>
              <a:t>an </a:t>
            </a:r>
            <a:r>
              <a:rPr lang="en-US" sz="2400" dirty="0" err="1"/>
              <a:t>rvalue</a:t>
            </a:r>
            <a:r>
              <a:rPr lang="en-US" sz="2400" dirty="0"/>
              <a:t> of </a:t>
            </a:r>
            <a:endParaRPr lang="en-US" sz="2400" dirty="0" smtClean="0"/>
          </a:p>
          <a:p>
            <a:pPr algn="ctr"/>
            <a:r>
              <a:rPr lang="en-US" sz="2400" dirty="0" smtClean="0"/>
              <a:t>type </a:t>
            </a:r>
            <a:r>
              <a:rPr lang="en-US" sz="2400" dirty="0"/>
              <a:t>'short *'</a:t>
            </a:r>
          </a:p>
        </p:txBody>
      </p:sp>
    </p:spTree>
    <p:extLst>
      <p:ext uri="{BB962C8B-B14F-4D97-AF65-F5344CB8AC3E}">
        <p14:creationId xmlns:p14="http://schemas.microsoft.com/office/powerpoint/2010/main" val="167833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891</Words>
  <Application>Microsoft Office PowerPoint</Application>
  <PresentationFormat>Custom</PresentationFormat>
  <Paragraphs>224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Chapter 8  Binary Files</vt:lpstr>
      <vt:lpstr>Decimal vs. Binary vs. Hexadecimal vs. Octal</vt:lpstr>
      <vt:lpstr>Text Files vs. Binary Files</vt:lpstr>
      <vt:lpstr>Exercise: Generating a Text File</vt:lpstr>
      <vt:lpstr>Write an Integer into a File</vt:lpstr>
      <vt:lpstr>od - octal dump</vt:lpstr>
      <vt:lpstr>Exercise: Generating a Binary File</vt:lpstr>
      <vt:lpstr>Reading a Binary File</vt:lpstr>
      <vt:lpstr>Writing Short Integers to a Binary File</vt:lpstr>
      <vt:lpstr> reinterpret_cast</vt:lpstr>
      <vt:lpstr>4-Byte Integers</vt:lpstr>
      <vt:lpstr>Big-Endian vs. Little Endian</vt:lpstr>
      <vt:lpstr>Bitmap File Format</vt:lpstr>
      <vt:lpstr>argc, argv</vt:lpstr>
      <vt:lpstr>A bit for a pixel</vt:lpstr>
      <vt:lpstr>Exercise: Generating a Bitmap File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 Binary Files</dc:title>
  <dc:creator>solomon</dc:creator>
  <cp:lastModifiedBy>solomon</cp:lastModifiedBy>
  <cp:revision>13</cp:revision>
  <dcterms:created xsi:type="dcterms:W3CDTF">2018-06-06T23:41:37Z</dcterms:created>
  <dcterms:modified xsi:type="dcterms:W3CDTF">2018-06-14T02:08:34Z</dcterms:modified>
</cp:coreProperties>
</file>