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BF714-D209-4720-B044-1FC01992AC6C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02057-71AC-40AE-A7F2-BBFB0BC01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788E-1BC5-4CCE-8C83-4FBB8A6E78E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A68C-441B-4AC4-BA36-CFE174F87996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B46F-CE10-4AEA-95B2-F7EC6793F69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2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69EE-934E-4E26-A587-25BE40079D38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9AA0-5E92-4279-9538-85ACCB1CD1F8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4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3CF-F330-4E36-930F-E334F3F862C1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1570-73C7-4461-9AAE-28DD0E9B0B1C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8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C2D8-61F4-4342-B093-6B9BE4180D7B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2310-8660-4382-8272-C65E77DCD846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2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6A2C3-7B5E-4D05-9D7A-8658A9E3756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6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B1E-72DC-45B0-9125-C60E0D9C6A5B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88E6-F23B-4797-9F58-A5B34B5DCBB7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8D28-39A6-412C-9502-28BB37A3D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6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br>
              <a:rPr lang="en-US" dirty="0" smtClean="0"/>
            </a:br>
            <a:r>
              <a:rPr lang="en-US" dirty="0" smtClean="0"/>
              <a:t>How to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Defining a Class with a Member 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Book!“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named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object's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3.3 Defining a Member Function with a Parameter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program uses C++ standard string class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that displays a welcome message to the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"!"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of characters to store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named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prompt for and input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"Please enter the course name:"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a course name with blanks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 a blank line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myGradeBook's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pass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an argument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7123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3.4 Data Members, set Functions and get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23111"/>
            <a:ext cx="5181600" cy="5464583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program uses C++ standard string class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sets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gets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the object's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function that displays a welcome message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statement calls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name of the course this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represents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&lt;&lt; "!"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23111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of characters to store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 named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initial value of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"Initial course name is: 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prompt for, input and set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nPlease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enter the course name:"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a course name with blanks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nameOfCourse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the course name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outputs a blank line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myGradeBook.displayMessage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message with new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838200" y="6539023"/>
            <a:ext cx="5181600" cy="318977"/>
          </a:xfrm>
          <a:prstGeom prst="wedgeRectCallout">
            <a:avLst>
              <a:gd name="adj1" fmla="val -39506"/>
              <a:gd name="adj2" fmla="val -250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 Specifier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 and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6987"/>
          </a:xfrm>
        </p:spPr>
        <p:txBody>
          <a:bodyPr/>
          <a:lstStyle/>
          <a:p>
            <a:r>
              <a:rPr lang="en-US" dirty="0" smtClean="0"/>
              <a:t>3.5 Initializing Objects with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846987"/>
            <a:ext cx="5181600" cy="57239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program uses C++ standard string class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call set function to initialize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to set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to get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"!" &lt;&lt;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46987"/>
            <a:ext cx="5181600" cy="30551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create two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objects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gradeBook1( "CS101 Introduction to C++ Programming" );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gradeBook2( "CS102 Data Structures in C++" );</a:t>
            </a:r>
          </a:p>
          <a:p>
            <a:pPr marL="0" indent="0"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display initial value of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each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8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"gradeBook1 created for course: " &lt;&lt; gradeBook1.getCourseName()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"\ngradeBook2 created for course: " &lt;&lt; gradeBook2.getCourseName()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sz="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6273209" y="4816549"/>
            <a:ext cx="5178056" cy="1539801"/>
          </a:xfrm>
          <a:prstGeom prst="wedgeRectCallout">
            <a:avLst>
              <a:gd name="adj1" fmla="val -54281"/>
              <a:gd name="adj2" fmla="val -100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Constructor is a special member function: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Its function name is the same as the class.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does not return values, so they cannot specify a return type (not even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It will be invoked when the object is created.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8763"/>
          </a:xfrm>
        </p:spPr>
        <p:txBody>
          <a:bodyPr/>
          <a:lstStyle/>
          <a:p>
            <a:r>
              <a:rPr lang="en-US" dirty="0" smtClean="0"/>
              <a:t>3.6 Placing a Class in a Separate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16688"/>
            <a:ext cx="5181600" cy="589043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uses C++ standard string class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 </a:t>
            </a:r>
            <a:r>
              <a:rPr lang="en-US" sz="8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set function to initialize </a:t>
            </a:r>
            <a:r>
              <a:rPr lang="en-US" sz="8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set the course name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get the course name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&lt;&lt; "!" &lt;&lt;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20"/>
              </a:lnSpc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616687"/>
            <a:ext cx="5512981" cy="48165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Fig. 3.10: fig03_10.cpp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Including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file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use in main.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9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9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two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objects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gradeBook1( "CS101 Introduction to C++ Programming" );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gradeBook2( "CS102 Data Structures in C++" );</a:t>
            </a:r>
          </a:p>
          <a:p>
            <a:pPr marL="0" indent="0">
              <a:buNone/>
            </a:pPr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initial value of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each </a:t>
            </a:r>
            <a:r>
              <a:rPr lang="en-US" sz="9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9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"gradeBook1 created for course: " &lt;&lt; gradeBook1.getCourseName()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"\ngradeBook2 created for course: " &lt;&lt; gradeBook2.getCourseName()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sz="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sz="9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199" y="5688419"/>
            <a:ext cx="5512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You compile the main program as usual: "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fig03_10.cpp</a:t>
            </a:r>
            <a:r>
              <a:rPr lang="en-US" sz="1400" dirty="0" smtClean="0"/>
              <a:t>". The compiler will automatically include the contents of </a:t>
            </a:r>
            <a:r>
              <a:rPr lang="en-US" sz="1400" dirty="0" err="1" smtClean="0"/>
              <a:t>GradeBook.h</a:t>
            </a:r>
            <a:r>
              <a:rPr lang="en-US" sz="1400" dirty="0" smtClean="0"/>
              <a:t>, as you specified.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33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98131"/>
          </a:xfrm>
        </p:spPr>
        <p:txBody>
          <a:bodyPr/>
          <a:lstStyle/>
          <a:p>
            <a:r>
              <a:rPr lang="en-US" dirty="0" smtClean="0"/>
              <a:t>3.7 Separating Interface from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98131"/>
            <a:ext cx="5181600" cy="435133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uses C++ standard string class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 definition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that initializes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);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function that sets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gets the course name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displays a welcome message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course name for this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98131"/>
            <a:ext cx="5863856" cy="499028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lnSpc>
                <a:spcPts val="240"/>
              </a:lnSpc>
              <a:buNone/>
            </a:pP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GradeBook.cpp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call set function to initialize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set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get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"!"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648047" y="5571460"/>
            <a:ext cx="3083441" cy="784890"/>
          </a:xfrm>
          <a:prstGeom prst="wedgeRectCallout">
            <a:avLst>
              <a:gd name="adj1" fmla="val -33936"/>
              <a:gd name="adj2" fmla="val -108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Defining a class’s Interface with Function Prototypes.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019800" y="6007395"/>
            <a:ext cx="2752060" cy="489098"/>
          </a:xfrm>
          <a:prstGeom prst="wedgeRectCallout">
            <a:avLst>
              <a:gd name="adj1" fmla="val -3447"/>
              <a:gd name="adj2" fmla="val -335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scope resolution operator</a:t>
            </a:r>
          </a:p>
          <a:p>
            <a:pPr algn="ctr"/>
            <a:r>
              <a:rPr lang="en-US" dirty="0" smtClean="0"/>
              <a:t>(::)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program remains unchanged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main begins program execution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two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objects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gradeBook1( "CS101 Introduction to C++ Programming"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gradeBook2( "CS102 Data Structures in C++" 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initial value of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each </a:t>
            </a:r>
            <a:r>
              <a:rPr lang="en-US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"gradeBook1 created for course: " &lt;&lt; gradeBook1.getCourseName()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"\ngradeBook2 created for course: " &lt;&lt; gradeBook2.getCourseName()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main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456" y="449328"/>
            <a:ext cx="5718544" cy="1325563"/>
          </a:xfrm>
        </p:spPr>
        <p:txBody>
          <a:bodyPr/>
          <a:lstStyle/>
          <a:p>
            <a:r>
              <a:rPr lang="en-US" dirty="0" smtClean="0"/>
              <a:t>Fig. 3.14 </a:t>
            </a:r>
            <a:br>
              <a:rPr lang="en-US" dirty="0" smtClean="0"/>
            </a:br>
            <a:r>
              <a:rPr lang="en-US" dirty="0" smtClean="0"/>
              <a:t>Compilation and Linking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1" descr="ch03imageslides_Page_40.png"/>
          <p:cNvPicPr>
            <a:picLocks noGrp="1" noChangeAspect="1"/>
          </p:cNvPicPr>
          <p:nvPr isPhoto="1"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85" b="18069"/>
          <a:stretch/>
        </p:blipFill>
        <p:spPr bwMode="auto">
          <a:xfrm>
            <a:off x="-77541" y="0"/>
            <a:ext cx="7051225" cy="650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9414" y="2275414"/>
            <a:ext cx="5794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compile the main program and the class </a:t>
            </a:r>
            <a:r>
              <a:rPr lang="en-US" dirty="0" err="1" smtClean="0"/>
              <a:t>GradeBook</a:t>
            </a:r>
            <a:r>
              <a:rPr lang="en-US" dirty="0" smtClean="0"/>
              <a:t> independently. Then link them to generate an executable program.: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fig03_13.cpp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-c GradeBook.cpp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fig03_13.o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GradeBook.o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2312" y="0"/>
            <a:ext cx="5569688" cy="12811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3.8 Validating Data with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121"/>
            <a:ext cx="5784112" cy="6551354"/>
          </a:xfrm>
        </p:spPr>
        <p:txBody>
          <a:bodyPr>
            <a:noAutofit/>
          </a:bodyPr>
          <a:lstStyle/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GradeBook.h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definition of class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initializes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string supplied as argument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name );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validate and store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that sets the course name;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ensures that the course name has at most 25 characters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string name 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sz="10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0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25 )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name has 25 or fewer characters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name;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course name in the object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name.length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&gt; 25 )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name has more than 25 characters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first 25 characters of parameter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sz="10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sz="10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( 0, 25 )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start at 0, length of 25</a:t>
            </a: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"Name \"" &lt;&lt; name &lt;&lt; "\" exceeds maximum length (25).\n"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"Limiting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first 25 characters.\n" &lt;&lt;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if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get the course name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object's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a welcome message to the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GradeBook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get the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endParaRPr lang="en-US" sz="1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"Welcome to the grade book for\n" &lt;&lt;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getCourseName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&lt;&lt; "!" &lt;&lt; </a:t>
            </a: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40"/>
              </a:lnSpc>
              <a:buNone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function </a:t>
            </a:r>
            <a:r>
              <a:rPr lang="en-US" sz="10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displayMessage</a:t>
            </a:r>
            <a:endParaRPr lang="en-US" sz="1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&amp; Chapter 5</a:t>
            </a:r>
            <a:br>
              <a:rPr lang="en-US" dirty="0" smtClean="0"/>
            </a:br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r>
              <a:rPr lang="en-US" dirty="0" smtClean="0"/>
              <a:t>Exercise</a:t>
            </a:r>
          </a:p>
          <a:p>
            <a:r>
              <a:rPr lang="en-US" smtClean="0"/>
              <a:t>Tricks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9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if-else</a:t>
            </a:r>
          </a:p>
          <a:p>
            <a:pPr lvl="1"/>
            <a:r>
              <a:rPr lang="en-US" dirty="0" smtClean="0"/>
              <a:t>switch</a:t>
            </a:r>
          </a:p>
          <a:p>
            <a:r>
              <a:rPr lang="en-US" dirty="0" smtClean="0"/>
              <a:t>Repetition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do-while</a:t>
            </a:r>
          </a:p>
          <a:p>
            <a:pPr lvl="1"/>
            <a:r>
              <a:rPr lang="en-US" dirty="0" smtClean="0"/>
              <a:t>for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Functions and an Introduction to 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Function Prototype (P.235)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252"/>
            <a:ext cx="6477000" cy="47677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square(3)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square(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x * x;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572000" y="1979407"/>
            <a:ext cx="3399416" cy="656217"/>
          </a:xfrm>
          <a:prstGeom prst="wedgeRectCallout">
            <a:avLst>
              <a:gd name="adj1" fmla="val -69567"/>
              <a:gd name="adj2" fmla="val -19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prototype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4722607"/>
            <a:ext cx="3399416" cy="656217"/>
          </a:xfrm>
          <a:prstGeom prst="wedgeRectCallout">
            <a:avLst>
              <a:gd name="adj1" fmla="val -69567"/>
              <a:gd name="adj2" fmla="val -19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header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5459" y="5131398"/>
            <a:ext cx="3205779" cy="1045565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4572000" y="5462513"/>
            <a:ext cx="3399416" cy="656217"/>
          </a:xfrm>
          <a:prstGeom prst="wedgeRectCallout">
            <a:avLst>
              <a:gd name="adj1" fmla="val -69567"/>
              <a:gd name="adj2" fmla="val -19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1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 (P.239)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6390042" y="5443369"/>
            <a:ext cx="4238513" cy="1278106"/>
          </a:xfrm>
          <a:prstGeom prst="wedgeRectCallout">
            <a:avLst>
              <a:gd name="adj1" fmla="val -45198"/>
              <a:gd name="adj2" fmla="val -78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an unsigned integer</a:t>
            </a:r>
          </a:p>
          <a:p>
            <a:pPr algn="ctr"/>
            <a:r>
              <a:rPr lang="en-US" dirty="0" smtClean="0"/>
              <a:t>between 0 and </a:t>
            </a:r>
            <a:r>
              <a:rPr lang="en-US" dirty="0" smtClean="0">
                <a:solidFill>
                  <a:srgbClr val="FFC000"/>
                </a:solidFill>
              </a:rPr>
              <a:t>RAND_MAX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(You may find RAND_MAX in /</a:t>
            </a:r>
            <a:r>
              <a:rPr lang="en-US" dirty="0" err="1" smtClean="0"/>
              <a:t>usr</a:t>
            </a:r>
            <a:r>
              <a:rPr lang="en-US" dirty="0" smtClean="0"/>
              <a:t>/lib/</a:t>
            </a:r>
            <a:r>
              <a:rPr lang="en-US" dirty="0" err="1" smtClean="0"/>
              <a:t>stdlib.h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1804289383</a:t>
            </a:r>
          </a:p>
          <a:p>
            <a:r>
              <a:rPr lang="en-US" dirty="0" smtClean="0"/>
              <a:t>846930886</a:t>
            </a:r>
          </a:p>
          <a:p>
            <a:r>
              <a:rPr lang="en-US" dirty="0" smtClean="0"/>
              <a:t>1681692777</a:t>
            </a:r>
          </a:p>
          <a:p>
            <a:r>
              <a:rPr lang="en-US" dirty="0" smtClean="0"/>
              <a:t>1714636915</a:t>
            </a:r>
          </a:p>
          <a:p>
            <a:r>
              <a:rPr lang="en-US" dirty="0" smtClean="0"/>
              <a:t>1957747793</a:t>
            </a:r>
          </a:p>
          <a:p>
            <a:r>
              <a:rPr lang="en-US" dirty="0" smtClean="0"/>
              <a:t>424238335</a:t>
            </a:r>
          </a:p>
          <a:p>
            <a:r>
              <a:rPr lang="en-US" dirty="0" smtClean="0"/>
              <a:t>719885386</a:t>
            </a:r>
          </a:p>
          <a:p>
            <a:r>
              <a:rPr lang="en-US" dirty="0" smtClean="0"/>
              <a:t>1649760492</a:t>
            </a:r>
          </a:p>
          <a:p>
            <a:r>
              <a:rPr lang="en-US" dirty="0" smtClean="0"/>
              <a:t>596516649</a:t>
            </a:r>
          </a:p>
          <a:p>
            <a:r>
              <a:rPr lang="en-US" dirty="0" smtClean="0"/>
              <a:t>1189641421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rand() % 6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308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rand() % 6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Random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308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time(0)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rand() % 6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+ 1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252037" y="1825625"/>
            <a:ext cx="1495313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6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120640" y="1690688"/>
            <a:ext cx="3489960" cy="1472060"/>
          </a:xfrm>
          <a:prstGeom prst="wedgeRectCallout">
            <a:avLst>
              <a:gd name="adj1" fmla="val -79091"/>
              <a:gd name="adj2" fmla="val 93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time as the number of seconds since January 1, 1970, </a:t>
            </a:r>
          </a:p>
          <a:p>
            <a:pPr algn="ctr"/>
            <a:r>
              <a:rPr lang="en-US" dirty="0" smtClean="0"/>
              <a:t>at midnight Greenwich Mean Time (GMT).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"Show nothing.\n";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</a:t>
            </a:r>
            <a:r>
              <a:rPr lang="en-US" dirty="0" err="1" smtClean="0"/>
              <a:t>int</a:t>
            </a:r>
            <a:r>
              <a:rPr lang="en-US" dirty="0" smtClean="0"/>
              <a:t> x)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"Show an integer " &lt;&lt; x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show(char c)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"Show a character '" &lt;&lt; c &lt;&lt; "'\n";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show();</a:t>
            </a:r>
          </a:p>
          <a:p>
            <a:pPr marL="0" indent="0">
              <a:buNone/>
            </a:pPr>
            <a:r>
              <a:rPr lang="en-US" dirty="0" smtClean="0"/>
              <a:t>    show(3);</a:t>
            </a:r>
          </a:p>
          <a:p>
            <a:pPr marL="0" indent="0">
              <a:buNone/>
            </a:pPr>
            <a:r>
              <a:rPr lang="en-US" dirty="0" smtClean="0"/>
              <a:t>    show('A');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does not support Function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960633" cy="4351338"/>
          </a:xfrm>
          <a:ln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printf</a:t>
            </a:r>
            <a:r>
              <a:rPr lang="en-US" dirty="0" smtClean="0"/>
              <a:t>( "Show nothing.\n");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</a:t>
            </a:r>
            <a:r>
              <a:rPr lang="en-US" dirty="0" err="1" smtClean="0"/>
              <a:t>int</a:t>
            </a:r>
            <a:r>
              <a:rPr lang="en-US" dirty="0" smtClean="0"/>
              <a:t> x)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printf</a:t>
            </a:r>
            <a:r>
              <a:rPr lang="en-US" dirty="0" smtClean="0"/>
              <a:t>( "Show an integer %d \n", x);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show(char c)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 err="1" smtClean="0"/>
              <a:t>printf</a:t>
            </a:r>
            <a:r>
              <a:rPr lang="en-US" dirty="0" smtClean="0"/>
              <a:t>( "Show a character '%c'\n"); 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16414" y="1825625"/>
            <a:ext cx="3737386" cy="4351338"/>
          </a:xfrm>
          <a:ln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show();</a:t>
            </a:r>
          </a:p>
          <a:p>
            <a:pPr marL="0" indent="0">
              <a:buNone/>
            </a:pPr>
            <a:r>
              <a:rPr lang="en-US" dirty="0" smtClean="0"/>
              <a:t>    show(3);</a:t>
            </a:r>
          </a:p>
          <a:p>
            <a:pPr marL="0" indent="0">
              <a:buNone/>
            </a:pPr>
            <a:r>
              <a:rPr lang="en-US" dirty="0" smtClean="0"/>
              <a:t>    show('A');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3270325" y="3463962"/>
            <a:ext cx="3958814" cy="623944"/>
          </a:xfrm>
          <a:prstGeom prst="wedgeRectCallout">
            <a:avLst>
              <a:gd name="adj1" fmla="val -60507"/>
              <a:gd name="adj2" fmla="val 29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error: redefinition of ‘show’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376" y="365125"/>
            <a:ext cx="4845424" cy="1325563"/>
          </a:xfrm>
        </p:spPr>
        <p:txBody>
          <a:bodyPr/>
          <a:lstStyle/>
          <a:p>
            <a:r>
              <a:rPr lang="en-US" dirty="0" smtClean="0"/>
              <a:t>Recursion – </a:t>
            </a:r>
            <a:br>
              <a:rPr lang="en-US" dirty="0" smtClean="0"/>
            </a:br>
            <a:r>
              <a:rPr lang="en-US" dirty="0" smtClean="0"/>
              <a:t>A function calls itself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365125"/>
            <a:ext cx="8208981" cy="62508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(n&lt;=0)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'*';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f(n-1)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f(5);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44D4-5B1E-4279-A435-DE95C1539547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3388659" y="1690688"/>
            <a:ext cx="2398955" cy="772813"/>
          </a:xfrm>
          <a:prstGeom prst="wedgeRectCallout">
            <a:avLst>
              <a:gd name="adj1" fmla="val -84062"/>
              <a:gd name="adj2" fmla="val 1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boundary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GNU C++ on Linux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Visual C++ on 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Programming (OOP)</a:t>
            </a:r>
          </a:p>
          <a:p>
            <a:pPr lvl="1"/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Polymorphism</a:t>
            </a:r>
          </a:p>
          <a:p>
            <a:r>
              <a:rPr lang="en-US" dirty="0"/>
              <a:t>Windows Programming </a:t>
            </a:r>
            <a:r>
              <a:rPr lang="en-US"/>
              <a:t>(</a:t>
            </a:r>
            <a:r>
              <a:rPr lang="en-US" smtClean="0"/>
              <a:t>MFC)</a:t>
            </a:r>
            <a:endParaRPr lang="en-US" dirty="0"/>
          </a:p>
          <a:p>
            <a:r>
              <a:rPr lang="en-US" dirty="0" smtClean="0"/>
              <a:t>Standard </a:t>
            </a:r>
            <a:r>
              <a:rPr lang="en-US" dirty="0" smtClean="0"/>
              <a:t>Template Library (STL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C++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6856" y="365125"/>
            <a:ext cx="5576944" cy="1325563"/>
          </a:xfrm>
        </p:spPr>
        <p:txBody>
          <a:bodyPr/>
          <a:lstStyle/>
          <a:p>
            <a:r>
              <a:rPr lang="en-US" dirty="0" err="1" smtClean="0"/>
              <a:t>cin</a:t>
            </a:r>
            <a:r>
              <a:rPr lang="en-US" dirty="0" smtClean="0"/>
              <a:t>, </a:t>
            </a:r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948"/>
            <a:ext cx="10515600" cy="48430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"Please input an integer -- ";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"Its square is " &lt;&lt; n*n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1721" y="4195483"/>
            <a:ext cx="3517751" cy="646331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("Please input an integer -- ");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("%d", &amp;n);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01721" y="4984126"/>
            <a:ext cx="3517751" cy="369332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("Its square is %d\n", n*n);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8D28-39A6-412C-9502-28BB37A3D0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3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Classes, Objects and 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8084"/>
            <a:ext cx="9144000" cy="919716"/>
          </a:xfrm>
        </p:spPr>
        <p:txBody>
          <a:bodyPr/>
          <a:lstStyle/>
          <a:p>
            <a:r>
              <a:rPr lang="en-US" dirty="0" smtClean="0"/>
              <a:t>In this chapter, we meet “Classes”, which is an important concept about </a:t>
            </a:r>
            <a:r>
              <a:rPr lang="en-US" i="1" dirty="0" smtClean="0"/>
              <a:t>object-oriented programming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972" y="0"/>
            <a:ext cx="6399028" cy="1325563"/>
          </a:xfrm>
        </p:spPr>
        <p:txBody>
          <a:bodyPr/>
          <a:lstStyle/>
          <a:p>
            <a:r>
              <a:rPr lang="en-US" dirty="0" smtClean="0"/>
              <a:t>Define Your Own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1991"/>
            <a:ext cx="10515600" cy="51349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\n",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{1, 2};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{3, 4};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1274" y="5018569"/>
            <a:ext cx="132906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1,2</a:t>
            </a:r>
          </a:p>
          <a:p>
            <a:r>
              <a:rPr lang="en-US" dirty="0" smtClean="0"/>
              <a:t>3,4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19507" y="3040912"/>
            <a:ext cx="3413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Although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can encapsulation multiple (related) </a:t>
            </a:r>
            <a:r>
              <a:rPr lang="en-US" dirty="0" smtClean="0">
                <a:solidFill>
                  <a:srgbClr val="00B0F0"/>
                </a:solidFill>
              </a:rPr>
              <a:t>data</a:t>
            </a:r>
            <a:r>
              <a:rPr lang="en-US" dirty="0" smtClean="0"/>
              <a:t> in a single variable,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smtClean="0"/>
              <a:t>does a step further: it also encapsulates related </a:t>
            </a:r>
            <a:r>
              <a:rPr lang="en-US" dirty="0" smtClean="0">
                <a:solidFill>
                  <a:srgbClr val="00B0F0"/>
                </a:solidFill>
              </a:rPr>
              <a:t>methods</a:t>
            </a:r>
            <a:r>
              <a:rPr lang="en-US" dirty="0" smtClean="0"/>
              <a:t> to handle these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0023" y="0"/>
            <a:ext cx="5271977" cy="1325563"/>
          </a:xfrm>
        </p:spPr>
        <p:txBody>
          <a:bodyPr/>
          <a:lstStyle/>
          <a:p>
            <a:r>
              <a:rPr lang="en-US" dirty="0" smtClean="0"/>
              <a:t>Define Your Own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121"/>
            <a:ext cx="10515600" cy="60068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class Point {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showPoint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{ 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\n", x, y); }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Point a = {1, 2};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Point b = {3, 4};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a.showPoint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b.showPoint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5A4F-A294-4F02-B883-DFB5CB0AF744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3726" y="1325563"/>
            <a:ext cx="4008474" cy="954107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};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189075" y="1325563"/>
            <a:ext cx="4084674" cy="299125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2975</Words>
  <Application>Microsoft Office PowerPoint</Application>
  <PresentationFormat>Widescreen</PresentationFormat>
  <Paragraphs>633</Paragraphs>
  <Slides>29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Office Theme</vt:lpstr>
      <vt:lpstr>C++  How to Program</vt:lpstr>
      <vt:lpstr>PowerPoint Presentation</vt:lpstr>
      <vt:lpstr>C++ Development Environment</vt:lpstr>
      <vt:lpstr>Topics</vt:lpstr>
      <vt:lpstr>Chapter 2 Introduction to  C++ Programming</vt:lpstr>
      <vt:lpstr>cin, cout</vt:lpstr>
      <vt:lpstr>Chapter 3 Introduction to  Classes, Objects and Strings</vt:lpstr>
      <vt:lpstr>Define Your Own Data Type</vt:lpstr>
      <vt:lpstr>Define Your Own Class</vt:lpstr>
      <vt:lpstr>3.2 Defining a Class with a Member Function</vt:lpstr>
      <vt:lpstr>3.3 Defining a Member Function with a Parameter</vt:lpstr>
      <vt:lpstr>3.4 Data Members, set Functions and get Functions</vt:lpstr>
      <vt:lpstr>3.5 Initializing Objects with Constructors</vt:lpstr>
      <vt:lpstr>3.6 Placing a Class in a Separate File</vt:lpstr>
      <vt:lpstr>3.7 Separating Interface from Implementation</vt:lpstr>
      <vt:lpstr>Main program remains unchanged</vt:lpstr>
      <vt:lpstr>Fig. 3.14  Compilation and Linking</vt:lpstr>
      <vt:lpstr>3.8 Validating Data with set Functions</vt:lpstr>
      <vt:lpstr>Chapter 4 &amp; Chapter 5 Control Statements</vt:lpstr>
      <vt:lpstr>Control Statements</vt:lpstr>
      <vt:lpstr>Chapter 6 Functions and an Introduction to Recursion</vt:lpstr>
      <vt:lpstr>Function Prototype (P.235)</vt:lpstr>
      <vt:lpstr>Random Number (P.239)</vt:lpstr>
      <vt:lpstr>Scaling</vt:lpstr>
      <vt:lpstr>Shift</vt:lpstr>
      <vt:lpstr>Change Random Seed</vt:lpstr>
      <vt:lpstr>Function Overloading</vt:lpstr>
      <vt:lpstr>C does not support Function Overloading</vt:lpstr>
      <vt:lpstr>Recursion –  A function calls itself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 How to Program</dc:title>
  <dc:creator>solomon</dc:creator>
  <cp:lastModifiedBy>solomon</cp:lastModifiedBy>
  <cp:revision>5</cp:revision>
  <dcterms:created xsi:type="dcterms:W3CDTF">2019-01-22T02:28:49Z</dcterms:created>
  <dcterms:modified xsi:type="dcterms:W3CDTF">2020-02-26T14:53:52Z</dcterms:modified>
</cp:coreProperties>
</file>