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67" r:id="rId5"/>
    <p:sldId id="263" r:id="rId6"/>
    <p:sldId id="269" r:id="rId7"/>
    <p:sldId id="268" r:id="rId8"/>
    <p:sldId id="265" r:id="rId9"/>
    <p:sldId id="26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CB"/>
    <a:srgbClr val="FF00FF"/>
    <a:srgbClr val="FF33FF"/>
    <a:srgbClr val="F5E3E3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4165" autoAdjust="0"/>
  </p:normalViewPr>
  <p:slideViewPr>
    <p:cSldViewPr snapToGrid="0">
      <p:cViewPr varScale="1">
        <p:scale>
          <a:sx n="50" d="100"/>
          <a:sy n="50" d="100"/>
        </p:scale>
        <p:origin x="121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2760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A5FA5-A873-4C7A-AD31-15AFD31A34FA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C4709-1145-43CE-B331-E3C53AE1D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97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importance of debugger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C4709-1145-43CE-B331-E3C53AE1DB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880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gdb</a:t>
            </a:r>
            <a:r>
              <a:rPr lang="en-US" dirty="0" smtClean="0"/>
              <a:t> help</a:t>
            </a:r>
          </a:p>
          <a:p>
            <a:r>
              <a:rPr lang="en-US" dirty="0" smtClean="0"/>
              <a:t>n</a:t>
            </a:r>
          </a:p>
          <a:p>
            <a:r>
              <a:rPr lang="en-US" dirty="0" smtClean="0"/>
              <a:t>c</a:t>
            </a:r>
          </a:p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C4709-1145-43CE-B331-E3C53AE1DBF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983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importance</a:t>
            </a:r>
            <a:r>
              <a:rPr lang="en-US" baseline="0" dirty="0" smtClean="0"/>
              <a:t> of debugger</a:t>
            </a:r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halt the execution of the program, </a:t>
            </a:r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examine the values of variables, </a:t>
            </a:r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step execution of the program line by line, </a:t>
            </a:r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set breakpoints on lines or specific functions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C4709-1145-43CE-B331-E3C53AE1DBF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454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Explain GNU…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https://zh.wikipedia.org/wiki/UNIX</a:t>
            </a:r>
          </a:p>
          <a:p>
            <a:r>
              <a:rPr lang="en-US" dirty="0" smtClean="0"/>
              <a:t>- Explain</a:t>
            </a:r>
            <a:r>
              <a:rPr lang="en-US" baseline="0" dirty="0" smtClean="0"/>
              <a:t> shell as another </a:t>
            </a:r>
            <a:r>
              <a:rPr lang="en-US" baseline="0" dirty="0" err="1" smtClean="0"/>
              <a:t>env</a:t>
            </a:r>
            <a:r>
              <a:rPr lang="en-US" baseline="0" dirty="0" smtClean="0"/>
              <a:t>…?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C4709-1145-43CE-B331-E3C53AE1DBF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38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C4709-1145-43CE-B331-E3C53AE1DBF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500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examples I designed are vector and pass by reference are not basic</a:t>
            </a:r>
            <a:r>
              <a:rPr lang="en-US" baseline="0" dirty="0" smtClean="0"/>
              <a:t> enough</a:t>
            </a:r>
            <a:endParaRPr lang="en-US" dirty="0" smtClean="0"/>
          </a:p>
          <a:p>
            <a:r>
              <a:rPr lang="en-US" dirty="0" smtClean="0"/>
              <a:t>,so </a:t>
            </a:r>
            <a:r>
              <a:rPr lang="en-US" dirty="0" err="1" smtClean="0"/>
              <a:t>i</a:t>
            </a:r>
            <a:r>
              <a:rPr lang="en-US" dirty="0" smtClean="0"/>
              <a:t> use this example from https://ithelp.ithome.com.tw/articles/10257294</a:t>
            </a:r>
          </a:p>
          <a:p>
            <a:endParaRPr lang="en-US" dirty="0" smtClean="0"/>
          </a:p>
          <a:p>
            <a:r>
              <a:rPr lang="en-US" dirty="0" smtClean="0"/>
              <a:t>- demo the commands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C4709-1145-43CE-B331-E3C53AE1DBF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162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Condition</a:t>
            </a:r>
            <a:endParaRPr lang="en-GB" dirty="0" smtClean="0"/>
          </a:p>
          <a:p>
            <a:r>
              <a:rPr lang="en-GB" dirty="0" smtClean="0"/>
              <a:t>https://www.cse.unsw.edu.au/~learn/debugging/modules/gdb_conditional_breakpoints/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C4709-1145-43CE-B331-E3C53AE1DBF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396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examples I designed are vector and pass by reference are not basic</a:t>
            </a:r>
            <a:r>
              <a:rPr lang="en-US" baseline="0" dirty="0" smtClean="0"/>
              <a:t> enough</a:t>
            </a:r>
            <a:endParaRPr lang="en-US" dirty="0" smtClean="0"/>
          </a:p>
          <a:p>
            <a:r>
              <a:rPr lang="en-US" dirty="0" smtClean="0"/>
              <a:t>,so </a:t>
            </a:r>
            <a:r>
              <a:rPr lang="en-US" dirty="0" err="1" smtClean="0"/>
              <a:t>i</a:t>
            </a:r>
            <a:r>
              <a:rPr lang="en-US" dirty="0" smtClean="0"/>
              <a:t> use this example from https://ithelp.ithome.com.tw/articles/10257294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C4709-1145-43CE-B331-E3C53AE1DBF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068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examples I designed are vector and pass by reference are not basic</a:t>
            </a:r>
            <a:r>
              <a:rPr lang="en-US" baseline="0" dirty="0" smtClean="0"/>
              <a:t> enough</a:t>
            </a:r>
            <a:endParaRPr lang="en-US" dirty="0" smtClean="0"/>
          </a:p>
          <a:p>
            <a:r>
              <a:rPr lang="en-US" dirty="0" smtClean="0"/>
              <a:t>,so </a:t>
            </a:r>
            <a:r>
              <a:rPr lang="en-US" dirty="0" err="1" smtClean="0"/>
              <a:t>i</a:t>
            </a:r>
            <a:r>
              <a:rPr lang="en-US" dirty="0" smtClean="0"/>
              <a:t> use this example from https://ithelp.ithome.com.tw/articles/10257294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C4709-1145-43CE-B331-E3C53AE1DBF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801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gdb</a:t>
            </a:r>
            <a:r>
              <a:rPr lang="en-US" dirty="0" smtClean="0"/>
              <a:t> help</a:t>
            </a:r>
          </a:p>
          <a:p>
            <a:r>
              <a:rPr lang="en-US" dirty="0" smtClean="0"/>
              <a:t>n</a:t>
            </a:r>
          </a:p>
          <a:p>
            <a:r>
              <a:rPr lang="en-US" dirty="0" smtClean="0"/>
              <a:t>c</a:t>
            </a:r>
          </a:p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C4709-1145-43CE-B331-E3C53AE1DBF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241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C559-4C4A-4EBB-AE14-834FE7636CD4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0497-82F1-4199-AF7B-43CAC26AB495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1DC6-35A4-4284-A517-6913190E249A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128-CCF6-4BC7-943B-40A843493B66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2D8A-2A8C-4CD4-AC7E-EB9791E244D7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4041-DB9F-46F5-A4EA-0C5B8F1D79F6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31E7-E12A-464F-852C-12AC1971FBDE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1BB0-63DA-4E4D-9046-0D48C2FD6099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F053-6575-4FB1-8919-6D142E76F762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E8E0-B576-4F1B-9BAD-DC131DF3B570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7E2A-97BA-465B-B89E-3C67A15055C2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1BE1-9357-4654-A36D-11A0835B6521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20D7-037A-42A7-ADE4-97434794C77F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31710" y="6041362"/>
            <a:ext cx="965568" cy="73025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9E97-5099-4728-8AC9-B07BE8599A32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0562-3F9A-4037-BF99-7AC7545A853C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3CA4-25A2-4F48-9B6E-8D205E1F5611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184" y="25935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184" y="1810348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7A863-B3B0-4409-A86C-FA6B08DCE8DB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31710" y="6041362"/>
            <a:ext cx="965568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ourceware.org/gdb/current/onlinedocs/gdb/" TargetMode="External"/><Relationship Id="rId7" Type="http://schemas.openxmlformats.org/officeDocument/2006/relationships/hyperlink" Target="https://www.cs.umd.edu/~srhuang/teaching/cmsc212/gdb-tutorial-handout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study-area.org/goldencat/debug.htm" TargetMode="External"/><Relationship Id="rId5" Type="http://schemas.openxmlformats.org/officeDocument/2006/relationships/hyperlink" Target="https://ithelp.ithome.com.tw/articles/10257294" TargetMode="External"/><Relationship Id="rId4" Type="http://schemas.openxmlformats.org/officeDocument/2006/relationships/hyperlink" Target="https://www.cs.cmu.edu/~gilpin/tutorial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56364" y="1139259"/>
            <a:ext cx="7766936" cy="1646302"/>
          </a:xfrm>
        </p:spPr>
        <p:txBody>
          <a:bodyPr/>
          <a:lstStyle/>
          <a:p>
            <a:pPr algn="ctr"/>
            <a:r>
              <a:rPr lang="en-GB" sz="6600" dirty="0" smtClean="0"/>
              <a:t>GDB</a:t>
            </a:r>
            <a:endParaRPr lang="en-GB" sz="6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998209"/>
            <a:ext cx="10079665" cy="1096899"/>
          </a:xfrm>
        </p:spPr>
        <p:txBody>
          <a:bodyPr>
            <a:noAutofit/>
          </a:bodyPr>
          <a:lstStyle/>
          <a:p>
            <a:pPr algn="ctr"/>
            <a:r>
              <a:rPr lang="en-GB" dirty="0" smtClean="0"/>
              <a:t> -- the GNU Debugger</a:t>
            </a:r>
            <a:endParaRPr lang="en-GB" dirty="0"/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0" y="3948051"/>
            <a:ext cx="10079665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400" dirty="0" smtClean="0"/>
              <a:t>田蕙瑜 </a:t>
            </a:r>
            <a:r>
              <a:rPr lang="en-US" altLang="zh-TW" sz="2400" dirty="0" smtClean="0"/>
              <a:t>s107214005@mail1.ncnu.edu.tw</a:t>
            </a:r>
            <a:endParaRPr lang="en-GB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77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0919637" y="5901070"/>
            <a:ext cx="1093159" cy="80674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77334" y="1719618"/>
            <a:ext cx="810677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Official </a:t>
            </a:r>
            <a:r>
              <a:rPr lang="en-US" dirty="0"/>
              <a:t>document: </a:t>
            </a:r>
            <a:r>
              <a:rPr lang="en-US" dirty="0">
                <a:hlinkClick r:id="rId3"/>
              </a:rPr>
              <a:t>https://sourceware.org/gdb/current/onlinedocs/gdb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Debugging </a:t>
            </a:r>
            <a:r>
              <a:rPr lang="en-US" dirty="0"/>
              <a:t>Under Unix: </a:t>
            </a:r>
            <a:r>
              <a:rPr lang="en-US" dirty="0" err="1"/>
              <a:t>gdb</a:t>
            </a:r>
            <a:r>
              <a:rPr lang="en-US" dirty="0"/>
              <a:t> Tutorial </a:t>
            </a:r>
            <a:r>
              <a:rPr lang="en-US" dirty="0">
                <a:hlinkClick r:id="rId4"/>
              </a:rPr>
              <a:t>https://www.cs.cmu.edu/~gilpin/tutorial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altLang="zh-TW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altLang="zh-TW" dirty="0" smtClean="0"/>
              <a:t>C</a:t>
            </a:r>
            <a:r>
              <a:rPr lang="zh-TW" altLang="en-US" dirty="0"/>
              <a:t>語言工具使用，</a:t>
            </a:r>
            <a:r>
              <a:rPr lang="en-US" altLang="zh-TW" dirty="0"/>
              <a:t>GDB</a:t>
            </a:r>
            <a:r>
              <a:rPr lang="zh-TW" altLang="en-US" dirty="0"/>
              <a:t>個人學習</a:t>
            </a:r>
            <a:r>
              <a:rPr lang="zh-TW" altLang="en-US" dirty="0" smtClean="0"/>
              <a:t>筆記</a:t>
            </a:r>
            <a:r>
              <a:rPr lang="en-US" dirty="0" smtClean="0">
                <a:hlinkClick r:id="rId5"/>
              </a:rPr>
              <a:t>https://ithelp.ithome.com.tw/articles/10257294</a:t>
            </a:r>
            <a:endParaRPr lang="en-US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Debugging with GDB </a:t>
            </a: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www.study-area.org/goldencat/debug.htm</a:t>
            </a:r>
            <a:endParaRPr lang="en-US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/>
              <a:t>GDB Tutorial - A Walkthrough with </a:t>
            </a:r>
            <a:r>
              <a:rPr lang="en-GB" dirty="0" smtClean="0"/>
              <a:t>Examples </a:t>
            </a:r>
            <a:r>
              <a:rPr lang="en-US" dirty="0" smtClean="0">
                <a:hlinkClick r:id="rId7"/>
              </a:rPr>
              <a:t>https</a:t>
            </a:r>
            <a:r>
              <a:rPr lang="en-US" dirty="0">
                <a:hlinkClick r:id="rId7"/>
              </a:rPr>
              <a:t>://www.cs.umd.edu/~</a:t>
            </a:r>
            <a:r>
              <a:rPr lang="en-US" dirty="0" smtClean="0">
                <a:hlinkClick r:id="rId7"/>
              </a:rPr>
              <a:t>srhuang/teaching/cmsc212/gdb-tutorial-handout.pdf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89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4454" y="233680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Why Debugger?</a:t>
            </a:r>
            <a:endParaRPr lang="en-GB" sz="54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371564" y="1336766"/>
            <a:ext cx="983197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 smtClean="0"/>
              <a:t> Debug is important!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 </a:t>
            </a:r>
            <a:r>
              <a:rPr lang="en-GB" sz="3200" dirty="0" smtClean="0"/>
              <a:t>Fixing </a:t>
            </a:r>
            <a:r>
              <a:rPr lang="en-GB" sz="3200" dirty="0"/>
              <a:t>bugs is how we </a:t>
            </a:r>
            <a:r>
              <a:rPr lang="en-GB" sz="3200" dirty="0" smtClean="0"/>
              <a:t>learn.</a:t>
            </a:r>
            <a:endParaRPr lang="en-GB" sz="3200" dirty="0"/>
          </a:p>
          <a:p>
            <a:endParaRPr lang="en-US" sz="3200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 smtClean="0"/>
              <a:t>You cannot always debug your program by printing variables.</a:t>
            </a:r>
          </a:p>
          <a:p>
            <a:endParaRPr lang="en-US" sz="3200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 smtClean="0"/>
              <a:t>A good debugger helps you: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3200" dirty="0" smtClean="0"/>
              <a:t>show </a:t>
            </a:r>
            <a:r>
              <a:rPr lang="en-GB" sz="3200" dirty="0"/>
              <a:t>the values of </a:t>
            </a:r>
            <a:r>
              <a:rPr lang="en-GB" sz="3200" dirty="0" smtClean="0"/>
              <a:t>variables.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3200" dirty="0" smtClean="0"/>
              <a:t>step </a:t>
            </a:r>
            <a:r>
              <a:rPr lang="en-GB" sz="3200" dirty="0"/>
              <a:t>execution of the program line by </a:t>
            </a:r>
            <a:r>
              <a:rPr lang="en-GB" sz="3200" dirty="0" smtClean="0"/>
              <a:t>line.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3200" dirty="0"/>
              <a:t>set breakpoints on lines or specific </a:t>
            </a:r>
            <a:r>
              <a:rPr lang="en-GB" sz="3200" dirty="0" smtClean="0"/>
              <a:t>functions.</a:t>
            </a:r>
          </a:p>
          <a:p>
            <a:pPr lvl="1"/>
            <a:endParaRPr lang="en-GB" sz="3200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3200" dirty="0"/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GB" sz="32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919637" y="5901070"/>
            <a:ext cx="1093159" cy="80674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4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4454" y="233680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What is GDB?</a:t>
            </a:r>
            <a:endParaRPr lang="en-GB" sz="54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792480" y="1670227"/>
            <a:ext cx="91897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600" dirty="0"/>
              <a:t>A GNU debugger. </a:t>
            </a:r>
          </a:p>
          <a:p>
            <a:pPr lvl="1"/>
            <a:r>
              <a:rPr lang="en-GB" sz="3600" dirty="0"/>
              <a:t>If you can run g++, then you will be able to run </a:t>
            </a:r>
            <a:r>
              <a:rPr lang="en-GB" sz="3600" dirty="0" err="1"/>
              <a:t>gdb</a:t>
            </a:r>
            <a:r>
              <a:rPr lang="en-GB" sz="3600" dirty="0"/>
              <a:t>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3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600" dirty="0"/>
              <a:t>GDB supports </a:t>
            </a:r>
            <a:r>
              <a:rPr lang="en-US" sz="3600" dirty="0" smtClean="0"/>
              <a:t>several </a:t>
            </a:r>
            <a:r>
              <a:rPr lang="en-US" sz="3600" dirty="0"/>
              <a:t>languages, including </a:t>
            </a:r>
            <a:r>
              <a:rPr lang="en-US" sz="3600" dirty="0" smtClean="0"/>
              <a:t>C </a:t>
            </a:r>
            <a:r>
              <a:rPr lang="en-US" sz="3600" dirty="0"/>
              <a:t>and </a:t>
            </a:r>
            <a:r>
              <a:rPr lang="en-US" sz="3600" dirty="0" smtClean="0"/>
              <a:t>C++.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3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600" dirty="0" smtClean="0"/>
              <a:t>GDB </a:t>
            </a:r>
            <a:r>
              <a:rPr lang="en-GB" sz="3600" dirty="0"/>
              <a:t>has an interactive </a:t>
            </a:r>
            <a:r>
              <a:rPr lang="en-GB" sz="3600" dirty="0" smtClean="0"/>
              <a:t>shell.</a:t>
            </a:r>
            <a:endParaRPr lang="en-US" sz="3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0919637" y="5901070"/>
            <a:ext cx="1093159" cy="80674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angular Callout 6"/>
          <p:cNvSpPr/>
          <p:nvPr/>
        </p:nvSpPr>
        <p:spPr>
          <a:xfrm>
            <a:off x="3318193" y="2165633"/>
            <a:ext cx="7047334" cy="961475"/>
          </a:xfrm>
          <a:prstGeom prst="wedgeRectCallout">
            <a:avLst>
              <a:gd name="adj1" fmla="val -58657"/>
              <a:gd name="adj2" fmla="val -48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2000" dirty="0" smtClean="0"/>
              <a:t>GNU is free operating system.</a:t>
            </a:r>
          </a:p>
          <a:p>
            <a:pPr algn="ctr"/>
            <a:r>
              <a:rPr lang="en-US" altLang="zh-TW" sz="2000" dirty="0" smtClean="0"/>
              <a:t>Besides, it is </a:t>
            </a:r>
            <a:r>
              <a:rPr lang="en-US" altLang="zh-TW" sz="2000" dirty="0"/>
              <a:t>the abbreviation of </a:t>
            </a:r>
            <a:r>
              <a:rPr lang="en-US" altLang="zh-TW" sz="2000" dirty="0" smtClean="0"/>
              <a:t>“</a:t>
            </a:r>
            <a:r>
              <a:rPr lang="en-GB" dirty="0"/>
              <a:t>GNU's Not Unix!</a:t>
            </a:r>
            <a:r>
              <a:rPr lang="en-US" altLang="zh-TW" sz="2000" dirty="0" smtClean="0"/>
              <a:t>”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5261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4454" y="233680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dirty="0"/>
              <a:t>How to use GDB?</a:t>
            </a:r>
            <a:endParaRPr lang="en-GB" sz="5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0919637" y="5901070"/>
            <a:ext cx="1093159" cy="80674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550073" y="2169134"/>
            <a:ext cx="4063807" cy="40934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n-NO" sz="2000" dirty="0" smtClean="0"/>
              <a:t>int </a:t>
            </a:r>
            <a:r>
              <a:rPr lang="nn-NO" sz="2000" dirty="0"/>
              <a:t>gcd( int num1, int num2 ){</a:t>
            </a:r>
          </a:p>
          <a:p>
            <a:r>
              <a:rPr lang="nn-NO" sz="2000" dirty="0"/>
              <a:t>    int tmp;</a:t>
            </a:r>
          </a:p>
          <a:p>
            <a:endParaRPr lang="nn-NO" sz="2000" dirty="0"/>
          </a:p>
          <a:p>
            <a:r>
              <a:rPr lang="nn-NO" sz="2000" dirty="0"/>
              <a:t>    tmp = num2;</a:t>
            </a:r>
          </a:p>
          <a:p>
            <a:r>
              <a:rPr lang="nn-NO" sz="2000" dirty="0"/>
              <a:t>    num2 = num1 % num2;</a:t>
            </a:r>
          </a:p>
          <a:p>
            <a:r>
              <a:rPr lang="nn-NO" sz="2000" dirty="0"/>
              <a:t>    num1 = tmp;</a:t>
            </a:r>
          </a:p>
          <a:p>
            <a:endParaRPr lang="nn-NO" sz="2000" dirty="0"/>
          </a:p>
          <a:p>
            <a:r>
              <a:rPr lang="nn-NO" sz="2000" dirty="0"/>
              <a:t>    if( </a:t>
            </a:r>
            <a:r>
              <a:rPr lang="nn-NO" sz="2000" dirty="0" smtClean="0"/>
              <a:t>num2 == 0 </a:t>
            </a:r>
            <a:r>
              <a:rPr lang="nn-NO" sz="2000" dirty="0"/>
              <a:t>) </a:t>
            </a:r>
            <a:endParaRPr lang="nn-NO" sz="2000" dirty="0" smtClean="0"/>
          </a:p>
          <a:p>
            <a:r>
              <a:rPr lang="nn-NO" sz="2000" dirty="0" smtClean="0"/>
              <a:t>        return </a:t>
            </a:r>
            <a:r>
              <a:rPr lang="nn-NO" sz="2000" dirty="0"/>
              <a:t>num1;</a:t>
            </a:r>
          </a:p>
          <a:p>
            <a:r>
              <a:rPr lang="nn-NO" sz="2000" dirty="0"/>
              <a:t>    else </a:t>
            </a:r>
            <a:endParaRPr lang="nn-NO" sz="2000" dirty="0" smtClean="0"/>
          </a:p>
          <a:p>
            <a:r>
              <a:rPr lang="nn-NO" sz="2000" dirty="0"/>
              <a:t> </a:t>
            </a:r>
            <a:r>
              <a:rPr lang="nn-NO" sz="2000" dirty="0" smtClean="0"/>
              <a:t>       return </a:t>
            </a:r>
            <a:r>
              <a:rPr lang="nn-NO" sz="2000" dirty="0"/>
              <a:t>gcd( num1,num2 );</a:t>
            </a:r>
          </a:p>
          <a:p>
            <a:endParaRPr lang="nn-NO" sz="2000" dirty="0"/>
          </a:p>
          <a:p>
            <a:r>
              <a:rPr lang="nn-NO" sz="2000" dirty="0"/>
              <a:t>}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550073" y="1377999"/>
            <a:ext cx="8203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ex1.cpp // Greatest </a:t>
            </a:r>
            <a:r>
              <a:rPr lang="en-US" sz="3600" dirty="0">
                <a:solidFill>
                  <a:schemeClr val="tx2"/>
                </a:solidFill>
              </a:rPr>
              <a:t>Common Divisor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938584" y="2169134"/>
            <a:ext cx="4323855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n-NO" sz="2000" dirty="0"/>
              <a:t>int main()</a:t>
            </a:r>
          </a:p>
          <a:p>
            <a:r>
              <a:rPr lang="nn-NO" sz="2000" dirty="0"/>
              <a:t>{</a:t>
            </a:r>
          </a:p>
          <a:p>
            <a:r>
              <a:rPr lang="nn-NO" sz="2000" dirty="0"/>
              <a:t>    int num1, num2;</a:t>
            </a:r>
          </a:p>
          <a:p>
            <a:endParaRPr lang="nn-NO" sz="2000" dirty="0"/>
          </a:p>
          <a:p>
            <a:r>
              <a:rPr lang="nn-NO" sz="2000" dirty="0"/>
              <a:t>    while( cin &gt;&gt; num1 &gt;&gt; num2 ){</a:t>
            </a:r>
          </a:p>
          <a:p>
            <a:r>
              <a:rPr lang="nn-NO" sz="2000" dirty="0"/>
              <a:t>        cout &lt;&lt; </a:t>
            </a:r>
            <a:r>
              <a:rPr lang="nn-NO" sz="2000" dirty="0" smtClean="0"/>
              <a:t>“</a:t>
            </a:r>
            <a:r>
              <a:rPr lang="zh-TW" altLang="en-US" sz="2000" dirty="0" smtClean="0"/>
              <a:t>最大公因數 </a:t>
            </a:r>
            <a:r>
              <a:rPr lang="en-US" altLang="zh-TW" sz="2000" dirty="0" smtClean="0"/>
              <a:t>: “&lt;&lt;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nn-NO" sz="2000" dirty="0" smtClean="0"/>
              <a:t>gcd(num1</a:t>
            </a:r>
            <a:r>
              <a:rPr lang="nn-NO" sz="2000" dirty="0"/>
              <a:t>, num2) &lt;&lt; endl;</a:t>
            </a:r>
          </a:p>
          <a:p>
            <a:r>
              <a:rPr lang="nn-NO" sz="2000" dirty="0"/>
              <a:t>    </a:t>
            </a:r>
            <a:r>
              <a:rPr lang="nn-NO" sz="2000" dirty="0" smtClean="0"/>
              <a:t>}</a:t>
            </a:r>
          </a:p>
          <a:p>
            <a:endParaRPr lang="nn-NO" sz="2000" dirty="0"/>
          </a:p>
          <a:p>
            <a:r>
              <a:rPr lang="nn-NO" sz="2000" dirty="0"/>
              <a:t>    return 0</a:t>
            </a:r>
            <a:r>
              <a:rPr lang="nn-NO" sz="2000" dirty="0" smtClean="0"/>
              <a:t>;</a:t>
            </a:r>
          </a:p>
          <a:p>
            <a:endParaRPr lang="nn-NO" sz="2000" dirty="0"/>
          </a:p>
          <a:p>
            <a:r>
              <a:rPr lang="nn-NO" sz="2000" dirty="0" smtClean="0"/>
              <a:t>}</a:t>
            </a:r>
            <a:endParaRPr lang="nn-NO" sz="2000" dirty="0"/>
          </a:p>
        </p:txBody>
      </p:sp>
    </p:spTree>
    <p:extLst>
      <p:ext uri="{BB962C8B-B14F-4D97-AF65-F5344CB8AC3E}">
        <p14:creationId xmlns:p14="http://schemas.microsoft.com/office/powerpoint/2010/main" val="275836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4454" y="233680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How to use GDB?</a:t>
            </a:r>
            <a:endParaRPr lang="en-GB" sz="54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494454" y="1595021"/>
            <a:ext cx="871778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g++ </a:t>
            </a:r>
            <a:r>
              <a:rPr lang="en-US" sz="3600" dirty="0" smtClean="0">
                <a:solidFill>
                  <a:schemeClr val="accent2"/>
                </a:solidFill>
              </a:rPr>
              <a:t>-g</a:t>
            </a:r>
            <a:r>
              <a:rPr lang="en-US" sz="3600" dirty="0" smtClean="0"/>
              <a:t> ex1.cpp</a:t>
            </a: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gdb</a:t>
            </a:r>
            <a:r>
              <a:rPr lang="en-US" sz="3600" dirty="0" smtClean="0"/>
              <a:t> </a:t>
            </a:r>
            <a:r>
              <a:rPr lang="en-US" sz="3600" dirty="0" err="1" smtClean="0"/>
              <a:t>a.out</a:t>
            </a: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break 3</a:t>
            </a:r>
          </a:p>
          <a:p>
            <a:pPr lvl="1"/>
            <a:r>
              <a:rPr lang="en-US" sz="3600" dirty="0" smtClean="0"/>
              <a:t>  or b f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run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next or continue.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print a</a:t>
            </a:r>
            <a:endParaRPr lang="en-US" sz="3600" dirty="0"/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800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800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GB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0919637" y="5901070"/>
            <a:ext cx="1093159" cy="80674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ular Callout 6"/>
          <p:cNvSpPr/>
          <p:nvPr/>
        </p:nvSpPr>
        <p:spPr>
          <a:xfrm>
            <a:off x="3611358" y="2997612"/>
            <a:ext cx="6810010" cy="880443"/>
          </a:xfrm>
          <a:prstGeom prst="wedgeRectCallout">
            <a:avLst>
              <a:gd name="adj1" fmla="val -58657"/>
              <a:gd name="adj2" fmla="val -48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2000" dirty="0" smtClean="0"/>
              <a:t>Use </a:t>
            </a:r>
            <a:r>
              <a:rPr lang="en-US" altLang="zh-TW" sz="2000" dirty="0" smtClean="0">
                <a:solidFill>
                  <a:srgbClr val="FEA8CB"/>
                </a:solidFill>
              </a:rPr>
              <a:t>break</a:t>
            </a:r>
            <a:r>
              <a:rPr lang="en-US" altLang="zh-TW" sz="2000" dirty="0" smtClean="0"/>
              <a:t> or </a:t>
            </a:r>
            <a:r>
              <a:rPr lang="en-US" altLang="zh-TW" sz="2000" dirty="0" smtClean="0">
                <a:solidFill>
                  <a:srgbClr val="FEA8CB"/>
                </a:solidFill>
              </a:rPr>
              <a:t>b</a:t>
            </a:r>
            <a:r>
              <a:rPr lang="en-US" altLang="zh-TW" sz="2000" dirty="0" smtClean="0"/>
              <a:t> set the breakpoint to halt the program.</a:t>
            </a:r>
            <a:endParaRPr lang="zh-TW" altLang="en-US" sz="2000" dirty="0"/>
          </a:p>
        </p:txBody>
      </p:sp>
      <p:sp>
        <p:nvSpPr>
          <p:cNvPr id="9" name="Rectangular Callout 6"/>
          <p:cNvSpPr/>
          <p:nvPr/>
        </p:nvSpPr>
        <p:spPr>
          <a:xfrm>
            <a:off x="3894217" y="3763721"/>
            <a:ext cx="6101362" cy="880443"/>
          </a:xfrm>
          <a:prstGeom prst="wedgeRectCallout">
            <a:avLst>
              <a:gd name="adj1" fmla="val -58657"/>
              <a:gd name="adj2" fmla="val -48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2000" dirty="0" smtClean="0"/>
              <a:t>Also you </a:t>
            </a:r>
            <a:r>
              <a:rPr lang="en-US" altLang="zh-TW" sz="2000" dirty="0"/>
              <a:t>c</a:t>
            </a:r>
            <a:r>
              <a:rPr lang="en-US" altLang="zh-TW" sz="2000" dirty="0" smtClean="0"/>
              <a:t>an set the breakpoint by function.</a:t>
            </a:r>
            <a:endParaRPr lang="zh-TW" altLang="en-US" sz="2000" dirty="0"/>
          </a:p>
        </p:txBody>
      </p:sp>
      <p:sp>
        <p:nvSpPr>
          <p:cNvPr id="10" name="Rectangular Callout 6"/>
          <p:cNvSpPr/>
          <p:nvPr/>
        </p:nvSpPr>
        <p:spPr>
          <a:xfrm>
            <a:off x="2909979" y="4761054"/>
            <a:ext cx="6450405" cy="1298438"/>
          </a:xfrm>
          <a:prstGeom prst="wedgeRectCallout">
            <a:avLst>
              <a:gd name="adj1" fmla="val -58657"/>
              <a:gd name="adj2" fmla="val -48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2000" dirty="0" smtClean="0"/>
              <a:t>To execute the next line.</a:t>
            </a:r>
          </a:p>
          <a:p>
            <a:pPr algn="ctr"/>
            <a:r>
              <a:rPr lang="en-US" altLang="zh-TW" sz="2000" dirty="0" smtClean="0"/>
              <a:t>Can add an number to specify the line to run.</a:t>
            </a:r>
          </a:p>
          <a:p>
            <a:pPr algn="ctr"/>
            <a:r>
              <a:rPr lang="en-US" altLang="zh-TW" sz="2000" dirty="0" smtClean="0"/>
              <a:t>e.g. next 2 </a:t>
            </a:r>
            <a:endParaRPr lang="zh-TW" altLang="en-US" sz="2000" dirty="0"/>
          </a:p>
        </p:txBody>
      </p:sp>
      <p:sp>
        <p:nvSpPr>
          <p:cNvPr id="12" name="Rectangular Callout 6"/>
          <p:cNvSpPr/>
          <p:nvPr/>
        </p:nvSpPr>
        <p:spPr>
          <a:xfrm>
            <a:off x="2909979" y="5509483"/>
            <a:ext cx="6854016" cy="783173"/>
          </a:xfrm>
          <a:prstGeom prst="wedgeRectCallout">
            <a:avLst>
              <a:gd name="adj1" fmla="val -58657"/>
              <a:gd name="adj2" fmla="val -48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2000" dirty="0" smtClean="0"/>
              <a:t>To print the variable name.</a:t>
            </a:r>
            <a:endParaRPr lang="zh-TW" altLang="en-US" sz="2000" dirty="0"/>
          </a:p>
        </p:txBody>
      </p:sp>
      <p:sp>
        <p:nvSpPr>
          <p:cNvPr id="11" name="Rectangular Callout 6"/>
          <p:cNvSpPr/>
          <p:nvPr/>
        </p:nvSpPr>
        <p:spPr>
          <a:xfrm>
            <a:off x="4953088" y="2003278"/>
            <a:ext cx="6854016" cy="783173"/>
          </a:xfrm>
          <a:prstGeom prst="wedgeRectCallout">
            <a:avLst>
              <a:gd name="adj1" fmla="val -58657"/>
              <a:gd name="adj2" fmla="val -48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2000" dirty="0" smtClean="0"/>
              <a:t>Use </a:t>
            </a:r>
            <a:r>
              <a:rPr lang="en-US" altLang="zh-TW" sz="2000" dirty="0" err="1" smtClean="0"/>
              <a:t>opetion</a:t>
            </a:r>
            <a:r>
              <a:rPr lang="en-US" altLang="zh-TW" sz="2000" dirty="0" smtClean="0"/>
              <a:t> </a:t>
            </a:r>
            <a:r>
              <a:rPr lang="en-US" altLang="zh-TW" sz="2000" dirty="0" smtClean="0">
                <a:solidFill>
                  <a:srgbClr val="FEA8CB"/>
                </a:solidFill>
              </a:rPr>
              <a:t>–g </a:t>
            </a:r>
            <a:r>
              <a:rPr lang="en-US" altLang="zh-TW" sz="2000" dirty="0" smtClean="0">
                <a:solidFill>
                  <a:schemeClr val="bg1"/>
                </a:solidFill>
              </a:rPr>
              <a:t>to enable </a:t>
            </a:r>
            <a:endParaRPr lang="zh-TW" altLang="en-US" sz="2000" dirty="0">
              <a:solidFill>
                <a:srgbClr val="FEA8CB"/>
              </a:solidFill>
            </a:endParaRPr>
          </a:p>
        </p:txBody>
      </p:sp>
      <p:sp>
        <p:nvSpPr>
          <p:cNvPr id="13" name="Rectangular Callout 6"/>
          <p:cNvSpPr/>
          <p:nvPr/>
        </p:nvSpPr>
        <p:spPr>
          <a:xfrm>
            <a:off x="3980144" y="2592973"/>
            <a:ext cx="7572010" cy="1065168"/>
          </a:xfrm>
          <a:prstGeom prst="wedgeRectCallout">
            <a:avLst>
              <a:gd name="adj1" fmla="val -58657"/>
              <a:gd name="adj2" fmla="val -48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2000" dirty="0" smtClean="0"/>
              <a:t>If you forget to add the filename, </a:t>
            </a:r>
          </a:p>
          <a:p>
            <a:pPr algn="ctr"/>
            <a:r>
              <a:rPr lang="en-US" altLang="zh-TW" sz="2000" dirty="0" smtClean="0"/>
              <a:t>use </a:t>
            </a:r>
            <a:r>
              <a:rPr lang="en-US" altLang="zh-TW" sz="2000" dirty="0" smtClean="0">
                <a:solidFill>
                  <a:srgbClr val="FEA8CB"/>
                </a:solidFill>
              </a:rPr>
              <a:t>file </a:t>
            </a:r>
            <a:r>
              <a:rPr lang="en-US" altLang="zh-TW" sz="2000" dirty="0" err="1" smtClean="0">
                <a:solidFill>
                  <a:srgbClr val="FEA8CB"/>
                </a:solidFill>
              </a:rPr>
              <a:t>a.out</a:t>
            </a:r>
            <a:r>
              <a:rPr lang="en-US" altLang="zh-TW" sz="2000" dirty="0" smtClean="0">
                <a:solidFill>
                  <a:schemeClr val="bg1"/>
                </a:solidFill>
              </a:rPr>
              <a:t> to load the file.</a:t>
            </a:r>
          </a:p>
        </p:txBody>
      </p:sp>
      <p:sp>
        <p:nvSpPr>
          <p:cNvPr id="14" name="Rectangular Callout 6"/>
          <p:cNvSpPr/>
          <p:nvPr/>
        </p:nvSpPr>
        <p:spPr>
          <a:xfrm>
            <a:off x="3062379" y="4913454"/>
            <a:ext cx="6450405" cy="1298438"/>
          </a:xfrm>
          <a:prstGeom prst="wedgeRectCallout">
            <a:avLst>
              <a:gd name="adj1" fmla="val -58657"/>
              <a:gd name="adj2" fmla="val -48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2000" dirty="0" smtClean="0"/>
              <a:t>Or use </a:t>
            </a:r>
            <a:r>
              <a:rPr lang="en-US" altLang="zh-TW" sz="2000" dirty="0" smtClean="0">
                <a:solidFill>
                  <a:srgbClr val="FEA8CB"/>
                </a:solidFill>
              </a:rPr>
              <a:t>continue</a:t>
            </a:r>
            <a:r>
              <a:rPr lang="en-US" altLang="zh-TW" sz="2000" dirty="0" smtClean="0"/>
              <a:t> to get the next breakpoint.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7682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1" grpId="0" animBg="1"/>
      <p:bldP spid="11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4454" y="233680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Halt with condition</a:t>
            </a:r>
            <a:endParaRPr lang="en-GB" sz="5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0919637" y="5901070"/>
            <a:ext cx="1093159" cy="80674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899185" y="2130857"/>
            <a:ext cx="6006998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n-NO" sz="2000" dirty="0"/>
              <a:t>int main()</a:t>
            </a:r>
          </a:p>
          <a:p>
            <a:r>
              <a:rPr lang="nn-NO" sz="2000" dirty="0"/>
              <a:t>{</a:t>
            </a:r>
          </a:p>
          <a:p>
            <a:r>
              <a:rPr lang="nn-NO" sz="2000" dirty="0"/>
              <a:t>    for (i=1; i&lt;=100; ++i)</a:t>
            </a:r>
          </a:p>
          <a:p>
            <a:r>
              <a:rPr lang="nn-NO" sz="2000" dirty="0"/>
              <a:t>        sum += i;</a:t>
            </a:r>
          </a:p>
          <a:p>
            <a:endParaRPr lang="nn-NO" sz="2000" dirty="0"/>
          </a:p>
          <a:p>
            <a:r>
              <a:rPr lang="nn-NO" sz="2000" dirty="0"/>
              <a:t>    return 0;</a:t>
            </a:r>
          </a:p>
          <a:p>
            <a:r>
              <a:rPr lang="nn-NO" sz="2000" dirty="0"/>
              <a:t>}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899083" y="1482701"/>
            <a:ext cx="453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ex2.cpp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899083" y="4900068"/>
            <a:ext cx="5487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When the sum ≥ 666?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4420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4454" y="233680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Other Commands in </a:t>
            </a:r>
            <a:r>
              <a:rPr lang="en-US" sz="5400" dirty="0" err="1" smtClean="0"/>
              <a:t>gdb</a:t>
            </a:r>
            <a:endParaRPr lang="en-GB" sz="54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715006" y="1420518"/>
            <a:ext cx="871778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list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GB" sz="2000" i="1" dirty="0"/>
              <a:t>list </a:t>
            </a:r>
            <a:r>
              <a:rPr lang="en-GB" sz="2000" i="1" dirty="0" err="1">
                <a:solidFill>
                  <a:schemeClr val="bg1">
                    <a:lumMod val="50000"/>
                  </a:schemeClr>
                </a:solidFill>
              </a:rPr>
              <a:t>linenum</a:t>
            </a:r>
            <a:endParaRPr lang="en-GB" sz="2000" i="1" dirty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r>
              <a:rPr lang="en-GB" sz="2000" dirty="0"/>
              <a:t>Print lines </a:t>
            </a:r>
            <a:r>
              <a:rPr lang="en-GB" sz="2000" dirty="0" err="1" smtClean="0"/>
              <a:t>centered</a:t>
            </a:r>
            <a:r>
              <a:rPr lang="en-GB" sz="2000" dirty="0" smtClean="0"/>
              <a:t> </a:t>
            </a:r>
            <a:r>
              <a:rPr lang="en-GB" sz="2000" dirty="0"/>
              <a:t>around line number </a:t>
            </a:r>
            <a:r>
              <a:rPr lang="en-GB" sz="2000" i="1" dirty="0" err="1">
                <a:solidFill>
                  <a:schemeClr val="bg1">
                    <a:lumMod val="50000"/>
                  </a:schemeClr>
                </a:solidFill>
              </a:rPr>
              <a:t>linenum</a:t>
            </a:r>
            <a:r>
              <a:rPr lang="en-GB" sz="2000" dirty="0"/>
              <a:t> in the current source file.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GB" sz="2000" i="1" dirty="0"/>
              <a:t>list </a:t>
            </a:r>
            <a:r>
              <a:rPr lang="en-GB" sz="2000" i="1" dirty="0">
                <a:solidFill>
                  <a:schemeClr val="bg1">
                    <a:lumMod val="50000"/>
                  </a:schemeClr>
                </a:solidFill>
              </a:rPr>
              <a:t>function</a:t>
            </a:r>
          </a:p>
          <a:p>
            <a:pPr lvl="2"/>
            <a:r>
              <a:rPr lang="en-GB" sz="2000" dirty="0"/>
              <a:t>Print lines </a:t>
            </a:r>
            <a:r>
              <a:rPr lang="en-GB" sz="2000" dirty="0" err="1"/>
              <a:t>centered</a:t>
            </a:r>
            <a:r>
              <a:rPr lang="en-GB" sz="2000" dirty="0"/>
              <a:t> around the beginning of function </a:t>
            </a:r>
            <a:r>
              <a:rPr lang="en-GB" sz="2000" i="1" dirty="0" err="1">
                <a:solidFill>
                  <a:schemeClr val="bg1">
                    <a:lumMod val="50000"/>
                  </a:schemeClr>
                </a:solidFill>
              </a:rPr>
              <a:t>function</a:t>
            </a:r>
            <a:r>
              <a:rPr lang="en-GB" sz="2000" dirty="0"/>
              <a:t>.</a:t>
            </a:r>
            <a:endParaRPr lang="en-US" sz="2000" dirty="0" smtClean="0"/>
          </a:p>
          <a:p>
            <a:pPr marL="742950" indent="-742950">
              <a:buFont typeface="+mj-lt"/>
              <a:buAutoNum type="arabicPeriod"/>
            </a:pPr>
            <a:endParaRPr lang="en-US" sz="12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info break </a:t>
            </a:r>
            <a:endParaRPr lang="en-US" sz="2000" dirty="0" smtClean="0"/>
          </a:p>
          <a:p>
            <a:pPr marL="1200150" lvl="1" indent="-742950">
              <a:buFont typeface="+mj-lt"/>
              <a:buAutoNum type="arabicPeriod"/>
            </a:pPr>
            <a:endParaRPr lang="en-US" sz="12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delete break</a:t>
            </a:r>
          </a:p>
          <a:p>
            <a:pPr marL="742950" indent="-742950">
              <a:buFont typeface="+mj-lt"/>
              <a:buAutoNum type="arabicPeriod"/>
            </a:pPr>
            <a:endParaRPr lang="en-US" sz="12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quit</a:t>
            </a:r>
          </a:p>
          <a:p>
            <a:pPr marL="742950" indent="-742950">
              <a:buFont typeface="+mj-lt"/>
              <a:buAutoNum type="arabicPeriod"/>
            </a:pPr>
            <a:endParaRPr lang="en-US" sz="12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help </a:t>
            </a:r>
            <a:r>
              <a:rPr lang="en-GB" sz="2800" i="1" dirty="0" smtClean="0">
                <a:solidFill>
                  <a:schemeClr val="bg1">
                    <a:lumMod val="50000"/>
                  </a:schemeClr>
                </a:solidFill>
              </a:rPr>
              <a:t>command</a:t>
            </a:r>
            <a:r>
              <a:rPr lang="en-GB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2800" dirty="0" smtClean="0"/>
              <a:t>or help all</a:t>
            </a:r>
            <a:endParaRPr lang="en-GB" sz="2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0919637" y="5901070"/>
            <a:ext cx="1093159" cy="80674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00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3202" y="76782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Exercise</a:t>
            </a:r>
            <a:endParaRPr lang="en-GB" sz="5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0919637" y="5901070"/>
            <a:ext cx="1093159" cy="80674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898992" y="2208222"/>
            <a:ext cx="229647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err="1"/>
              <a:t>int</a:t>
            </a:r>
            <a:r>
              <a:rPr lang="en-GB" sz="2400" dirty="0"/>
              <a:t>* f(</a:t>
            </a:r>
            <a:r>
              <a:rPr lang="en-GB" sz="2400" dirty="0" err="1"/>
              <a:t>int</a:t>
            </a:r>
            <a:r>
              <a:rPr lang="en-GB" sz="2400" dirty="0"/>
              <a:t> n) {</a:t>
            </a:r>
          </a:p>
          <a:p>
            <a:r>
              <a:rPr lang="en-GB" sz="2400" dirty="0"/>
              <a:t>    return &amp;n;</a:t>
            </a:r>
          </a:p>
          <a:p>
            <a:r>
              <a:rPr lang="en-GB" sz="2400" dirty="0"/>
              <a:t>}</a:t>
            </a:r>
          </a:p>
          <a:p>
            <a:endParaRPr lang="en-GB" sz="24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473202" y="1193606"/>
            <a:ext cx="4474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3600" dirty="0" smtClean="0"/>
              <a:t>Where is the bug?</a:t>
            </a:r>
            <a:endParaRPr lang="en-GB" sz="36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3796040" y="2208222"/>
            <a:ext cx="3519160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int</a:t>
            </a:r>
            <a:r>
              <a:rPr lang="en-GB" sz="2400" dirty="0" smtClean="0"/>
              <a:t> </a:t>
            </a:r>
            <a:r>
              <a:rPr lang="en-GB" sz="2400" dirty="0"/>
              <a:t>main()</a:t>
            </a:r>
          </a:p>
          <a:p>
            <a:r>
              <a:rPr lang="en-GB" sz="2400" dirty="0"/>
              <a:t>{</a:t>
            </a:r>
          </a:p>
          <a:p>
            <a:r>
              <a:rPr lang="en-GB" sz="2400" dirty="0"/>
              <a:t>    </a:t>
            </a:r>
            <a:r>
              <a:rPr lang="en-GB" sz="2400" dirty="0" err="1"/>
              <a:t>int</a:t>
            </a:r>
            <a:r>
              <a:rPr lang="en-GB" sz="2400" dirty="0"/>
              <a:t> n = 5;</a:t>
            </a:r>
          </a:p>
          <a:p>
            <a:r>
              <a:rPr lang="en-GB" sz="2400" dirty="0"/>
              <a:t>    </a:t>
            </a:r>
            <a:r>
              <a:rPr lang="en-GB" sz="2400" dirty="0" err="1"/>
              <a:t>int</a:t>
            </a:r>
            <a:r>
              <a:rPr lang="en-GB" sz="2400" dirty="0"/>
              <a:t> m = 10;</a:t>
            </a:r>
          </a:p>
          <a:p>
            <a:r>
              <a:rPr lang="en-GB" sz="2400" dirty="0"/>
              <a:t>    </a:t>
            </a:r>
            <a:r>
              <a:rPr lang="en-GB" sz="2400" dirty="0" err="1"/>
              <a:t>int</a:t>
            </a:r>
            <a:r>
              <a:rPr lang="en-GB" sz="2400" dirty="0"/>
              <a:t>* p = &amp;n;</a:t>
            </a:r>
          </a:p>
          <a:p>
            <a:r>
              <a:rPr lang="en-GB" sz="2400" dirty="0"/>
              <a:t>    </a:t>
            </a:r>
            <a:r>
              <a:rPr lang="en-GB" sz="2400" dirty="0" err="1"/>
              <a:t>cout</a:t>
            </a:r>
            <a:r>
              <a:rPr lang="en-GB" sz="2400" dirty="0"/>
              <a:t> &lt;&lt; *p &lt;&lt; </a:t>
            </a:r>
            <a:r>
              <a:rPr lang="en-GB" sz="2400" dirty="0" err="1"/>
              <a:t>endl</a:t>
            </a:r>
            <a:r>
              <a:rPr lang="en-GB" sz="2400" dirty="0"/>
              <a:t>;</a:t>
            </a:r>
          </a:p>
          <a:p>
            <a:r>
              <a:rPr lang="en-GB" sz="2400" dirty="0"/>
              <a:t>    p = f(m);</a:t>
            </a:r>
          </a:p>
          <a:p>
            <a:r>
              <a:rPr lang="en-GB" sz="2400" dirty="0"/>
              <a:t>    </a:t>
            </a:r>
            <a:r>
              <a:rPr lang="en-GB" sz="2400" dirty="0" err="1"/>
              <a:t>cout</a:t>
            </a:r>
            <a:r>
              <a:rPr lang="en-GB" sz="2400" dirty="0"/>
              <a:t> &lt;&lt; *p &lt;&lt; </a:t>
            </a:r>
            <a:r>
              <a:rPr lang="en-GB" sz="2400" dirty="0" err="1"/>
              <a:t>endl</a:t>
            </a:r>
            <a:r>
              <a:rPr lang="en-GB" sz="2400" dirty="0"/>
              <a:t>;</a:t>
            </a:r>
          </a:p>
          <a:p>
            <a:r>
              <a:rPr lang="en-GB" sz="2400" dirty="0"/>
              <a:t>    return 0;</a:t>
            </a:r>
          </a:p>
          <a:p>
            <a:r>
              <a:rPr lang="en-GB" sz="2400" dirty="0" smtClean="0"/>
              <a:t>}</a:t>
            </a:r>
            <a:endParaRPr lang="en-GB" sz="2400" dirty="0"/>
          </a:p>
        </p:txBody>
      </p:sp>
      <p:sp>
        <p:nvSpPr>
          <p:cNvPr id="9" name="Rectangular Callout 6"/>
          <p:cNvSpPr/>
          <p:nvPr/>
        </p:nvSpPr>
        <p:spPr>
          <a:xfrm>
            <a:off x="3195462" y="3048894"/>
            <a:ext cx="6854016" cy="783173"/>
          </a:xfrm>
          <a:prstGeom prst="wedgeRectCallout">
            <a:avLst>
              <a:gd name="adj1" fmla="val -58657"/>
              <a:gd name="adj2" fmla="val -48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2000" dirty="0" smtClean="0"/>
              <a:t>Here is the address of local variable n returned.</a:t>
            </a:r>
            <a:endParaRPr lang="zh-TW" alt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73981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4504" y="190495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Summery</a:t>
            </a:r>
            <a:endParaRPr lang="en-GB" sz="5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0919637" y="5901070"/>
            <a:ext cx="1093159" cy="80674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554504" y="1076847"/>
            <a:ext cx="871778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3600" dirty="0" smtClean="0"/>
              <a:t>Compile the program with –g.</a:t>
            </a:r>
          </a:p>
          <a:p>
            <a:pPr lvl="1"/>
            <a:r>
              <a:rPr lang="en-US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sz="3600" i="1" dirty="0" smtClean="0"/>
              <a:t>g++ -g </a:t>
            </a:r>
            <a:r>
              <a:rPr lang="en-US" sz="3600" i="1" dirty="0" err="1" smtClean="0">
                <a:solidFill>
                  <a:schemeClr val="bg1">
                    <a:lumMod val="50000"/>
                  </a:schemeClr>
                </a:solidFill>
              </a:rPr>
              <a:t>program_name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3600" dirty="0" smtClean="0"/>
              <a:t>Enable </a:t>
            </a:r>
            <a:r>
              <a:rPr lang="en-US" sz="3600" dirty="0" err="1" smtClean="0"/>
              <a:t>gdb</a:t>
            </a:r>
            <a:r>
              <a:rPr lang="en-US" sz="3600" dirty="0" smtClean="0"/>
              <a:t>.</a:t>
            </a:r>
          </a:p>
          <a:p>
            <a:pPr lvl="1"/>
            <a:r>
              <a:rPr lang="en-US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sz="3600" i="1" dirty="0" err="1" smtClean="0"/>
              <a:t>gdb</a:t>
            </a:r>
            <a:r>
              <a:rPr lang="en-US" sz="3600" i="1" dirty="0" smtClean="0"/>
              <a:t> </a:t>
            </a:r>
            <a:r>
              <a:rPr lang="en-US" sz="3600" i="1" dirty="0" err="1" smtClean="0">
                <a:solidFill>
                  <a:schemeClr val="bg1">
                    <a:lumMod val="50000"/>
                  </a:schemeClr>
                </a:solidFill>
              </a:rPr>
              <a:t>executed_file</a:t>
            </a:r>
            <a:endParaRPr lang="en-US" sz="36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3600" dirty="0" smtClean="0"/>
              <a:t>Set the breakpoint.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3600" dirty="0" smtClean="0"/>
              <a:t>Print variable to check.</a:t>
            </a:r>
            <a:endParaRPr lang="en-US" sz="36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615062" y="5546761"/>
            <a:ext cx="8596668" cy="10568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6000" dirty="0" smtClean="0">
                <a:latin typeface="+mn-lt"/>
              </a:rPr>
              <a:t>Any Question?</a:t>
            </a:r>
            <a:endParaRPr lang="en-GB" sz="6000" dirty="0">
              <a:latin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54504" y="5613538"/>
            <a:ext cx="90428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rgbClr val="4F81BD"/>
                </a:solidFill>
                <a:latin typeface="Bradley Hand ITC" panose="03070402050302030203" pitchFamily="66" charset="0"/>
              </a:rPr>
              <a:t>Thank you for your attention!</a:t>
            </a:r>
            <a:endParaRPr lang="en-GB" sz="5400" b="1" dirty="0">
              <a:solidFill>
                <a:srgbClr val="4F81BD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13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多面向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1">
      <a:majorFont>
        <a:latin typeface="Comic Sans MS"/>
        <a:ea typeface="微軟正黑體"/>
        <a:cs typeface=""/>
      </a:majorFont>
      <a:minorFont>
        <a:latin typeface="Comic Sans MS"/>
        <a:ea typeface="微軟正黑體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1039</TotalTime>
  <Words>734</Words>
  <Application>Microsoft Office PowerPoint</Application>
  <PresentationFormat>寬螢幕</PresentationFormat>
  <Paragraphs>181</Paragraphs>
  <Slides>10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微軟正黑體</vt:lpstr>
      <vt:lpstr>新細明體</vt:lpstr>
      <vt:lpstr>Arial</vt:lpstr>
      <vt:lpstr>Bradley Hand ITC</vt:lpstr>
      <vt:lpstr>Calibri</vt:lpstr>
      <vt:lpstr>Comic Sans MS</vt:lpstr>
      <vt:lpstr>Courier New</vt:lpstr>
      <vt:lpstr>Wingdings 3</vt:lpstr>
      <vt:lpstr>多面向</vt:lpstr>
      <vt:lpstr>GDB</vt:lpstr>
      <vt:lpstr>Why Debugger?</vt:lpstr>
      <vt:lpstr>What is GDB?</vt:lpstr>
      <vt:lpstr>How to use GDB?</vt:lpstr>
      <vt:lpstr>How to use GDB?</vt:lpstr>
      <vt:lpstr>Halt with condition</vt:lpstr>
      <vt:lpstr>Other Commands in gdb</vt:lpstr>
      <vt:lpstr>Exercise</vt:lpstr>
      <vt:lpstr>Summery</vt:lpstr>
      <vt:lpstr>Reference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GDB</dc:title>
  <dc:creator>TIENHUI-YU</dc:creator>
  <cp:lastModifiedBy>TIENHUI-YU</cp:lastModifiedBy>
  <cp:revision>38</cp:revision>
  <dcterms:created xsi:type="dcterms:W3CDTF">2022-02-27T12:37:22Z</dcterms:created>
  <dcterms:modified xsi:type="dcterms:W3CDTF">2022-03-02T09:35:04Z</dcterms:modified>
</cp:coreProperties>
</file>