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15" autoAdjust="0"/>
    <p:restoredTop sz="89458" autoAdjust="0"/>
  </p:normalViewPr>
  <p:slideViewPr>
    <p:cSldViewPr snapToGrid="0">
      <p:cViewPr varScale="1">
        <p:scale>
          <a:sx n="78" d="100"/>
          <a:sy n="78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E1E7E-693C-4777-88F4-A44F4184842A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2456A-FF28-42D1-83CD-C4BAF0C29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flask --app curl-post.py run --port 8000 --host </a:t>
            </a:r>
            <a:r>
              <a:rPr lang="en-US" dirty="0" err="1" smtClean="0"/>
              <a:t>lilina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456A-FF28-42D1-83CD-C4BAF0C297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2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gcc curl-1.c -lcurl -o curl-1.exe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456A-FF28-42D1-83CD-C4BAF0C297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69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gcc curl-3.c -lcurl -o curl-3.exe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456A-FF28-42D1-83CD-C4BAF0C297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gcc curl-4.c -lcurl -o curl-4.exe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456A-FF28-42D1-83CD-C4BAF0C297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1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 -r1.1 guess.py; flask --app guess.py run --host </a:t>
            </a:r>
            <a:r>
              <a:rPr lang="en-US" dirty="0" err="1" smtClean="0"/>
              <a:t>lilina</a:t>
            </a:r>
            <a:endParaRPr lang="en-US" dirty="0" smtClean="0"/>
          </a:p>
          <a:p>
            <a:r>
              <a:rPr lang="en-US" dirty="0" smtClean="0"/>
              <a:t>g++ guess.cpp </a:t>
            </a:r>
            <a:r>
              <a:rPr lang="en-US" dirty="0" err="1" smtClean="0"/>
              <a:t>myrequest.o</a:t>
            </a:r>
            <a:r>
              <a:rPr lang="en-US" dirty="0" smtClean="0"/>
              <a:t> </a:t>
            </a:r>
            <a:r>
              <a:rPr lang="en-US" dirty="0" err="1" smtClean="0"/>
              <a:t>request.o</a:t>
            </a:r>
            <a:r>
              <a:rPr lang="en-US" dirty="0" smtClean="0"/>
              <a:t> -</a:t>
            </a:r>
            <a:r>
              <a:rPr lang="en-US" dirty="0" err="1" smtClean="0"/>
              <a:t>lcurl</a:t>
            </a:r>
            <a:r>
              <a:rPr lang="en-US" dirty="0" smtClean="0"/>
              <a:t> -o guess.exe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2456A-FF28-42D1-83CD-C4BAF0C297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FF2A-FE1D-4ACC-84A9-8CEACF4D7A4E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4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939C8-CE54-4C3D-B662-A13E35C75C5B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6C7A-EF0B-4D17-BB7A-229BF98BB7C2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3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167AE-E445-4210-A56B-2990841A0182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DD98-3D9E-4374-84CA-38174C52784E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7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4A79-9FD1-43E0-9A12-1148AD74060D}" type="datetime1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9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B7D6-5D97-45FD-BF50-2C787AE01107}" type="datetime1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24F1-EFF5-49ED-A0AE-DC161F1ADAFD}" type="datetime1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3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265F-6111-43EC-8A8E-8F9C995ED932}" type="datetime1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1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853CE-7164-47B5-868A-C2FE980E8730}" type="datetime1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7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63120-FB56-419A-8E71-1B2FB26992CE}" type="datetime1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1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A050A-81F2-4953-B1F4-E544A2EDA183}" type="datetime1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5011F-CD83-49E2-B09D-AF2C4A05A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9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lilina:8000/list" TargetMode="External"/><Relationship Id="rId2" Type="http://schemas.openxmlformats.org/officeDocument/2006/relationships/hyperlink" Target="http://lilina:8000/logi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oet.ncnu.org/page1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cURL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/>
              <a:t>and the Road to Object-Oriented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0599" y="135733"/>
            <a:ext cx="3339929" cy="103378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0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Data to a WWW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10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82259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55825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mputer Server Icon - ClipArt Be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946" y="2036829"/>
            <a:ext cx="1014565" cy="101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2" y="2287369"/>
            <a:ext cx="764025" cy="76402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594093" y="3855904"/>
            <a:ext cx="287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233" y="3486572"/>
            <a:ext cx="274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http://lilina:8000/ex01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05927" y="4322929"/>
            <a:ext cx="284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21579" y="4108679"/>
            <a:ext cx="29738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&lt;FORM METHOD=POST&gt;</a:t>
            </a:r>
          </a:p>
          <a:p>
            <a:r>
              <a:rPr lang="en-US" dirty="0" smtClean="0"/>
              <a:t>&lt;INPUT TYPE=TEXT NAME=A&gt;</a:t>
            </a:r>
          </a:p>
          <a:p>
            <a:r>
              <a:rPr lang="en-US" dirty="0" smtClean="0"/>
              <a:t>&lt;INPUT TYPE=TEXT NAME=B&gt;</a:t>
            </a:r>
          </a:p>
          <a:p>
            <a:r>
              <a:rPr lang="en-US" dirty="0" smtClean="0"/>
              <a:t>&lt;INPUT TYPE=SUBMIT&gt;</a:t>
            </a:r>
          </a:p>
          <a:p>
            <a:r>
              <a:rPr lang="en-US" dirty="0" smtClean="0"/>
              <a:t>&lt;/FORM&gt;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622233" y="1795515"/>
            <a:ext cx="6187865" cy="220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6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233" y="1795515"/>
            <a:ext cx="6187865" cy="2208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Data to a WWW 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82259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55825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mputer Server Icon - ClipArt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946" y="2036829"/>
            <a:ext cx="1014565" cy="101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2" y="2287369"/>
            <a:ext cx="764025" cy="76402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594093" y="3855904"/>
            <a:ext cx="287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233" y="3486572"/>
            <a:ext cx="274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http://lilina:8000/ex01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05927" y="4322929"/>
            <a:ext cx="284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093" y="5305764"/>
            <a:ext cx="287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05927" y="5772789"/>
            <a:ext cx="284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9984" y="4985279"/>
            <a:ext cx="286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 http://lilina:8000/ex01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81715" y="5113193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A=10&amp;B=20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984" y="4026835"/>
            <a:ext cx="2080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&lt;FORM METHOD=...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4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233" y="1795515"/>
            <a:ext cx="6187865" cy="2208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WWW Server responds with a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12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82259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55825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mputer Server Icon - ClipArt Be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946" y="2036829"/>
            <a:ext cx="1014565" cy="101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2" y="2287369"/>
            <a:ext cx="764025" cy="76402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594093" y="3855904"/>
            <a:ext cx="287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2233" y="3486572"/>
            <a:ext cx="274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http://lilina:8000/ex01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05927" y="4322929"/>
            <a:ext cx="284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093" y="5305764"/>
            <a:ext cx="287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05927" y="5772789"/>
            <a:ext cx="284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9984" y="4985279"/>
            <a:ext cx="286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 http://lilina:8000/ex01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2233" y="5441584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+ B = 10 + 20 = 1020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19984" y="4026835"/>
            <a:ext cx="2080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&lt;FORM METHOD=...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2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this from a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curl http://lilina:8000/ex01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curl </a:t>
            </a:r>
            <a:r>
              <a:rPr lang="en-US" dirty="0" smtClean="0">
                <a:solidFill>
                  <a:srgbClr val="00B0F0"/>
                </a:solidFill>
              </a:rPr>
              <a:t>-X POST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-F "A=10" -F "B=20"</a:t>
            </a:r>
            <a:r>
              <a:rPr lang="en-US" dirty="0" smtClean="0"/>
              <a:t> http://lilina:8000/ex01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6249" y="2384854"/>
            <a:ext cx="3569043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METHOD=POST&gt;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TYPE=TEXT NAME=A&gt;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TYPE=TEXT NAME=B&gt;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&lt;INPUT TYPE=SUBMIT&gt;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6249" y="5103341"/>
            <a:ext cx="356904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+ B = 10 + 20 = 1020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69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this from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 err="1" smtClean="0"/>
              <a:t>urllib.request</a:t>
            </a:r>
            <a:r>
              <a:rPr lang="en-US" dirty="0" smtClean="0"/>
              <a:t> </a:t>
            </a:r>
            <a:r>
              <a:rPr lang="en-US" dirty="0" smtClean="0"/>
              <a:t>import </a:t>
            </a:r>
            <a:r>
              <a:rPr lang="en-US" dirty="0" err="1" smtClean="0"/>
              <a:t>urlopen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url</a:t>
            </a:r>
            <a:r>
              <a:rPr lang="en-US" dirty="0" smtClean="0"/>
              <a:t> = 'http://lilina:8000/ex01'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post_str</a:t>
            </a:r>
            <a:r>
              <a:rPr lang="en-US" dirty="0" smtClean="0"/>
              <a:t> = 'A=10&amp;B=20'.encode()</a:t>
            </a:r>
          </a:p>
          <a:p>
            <a:pPr marL="0" indent="0">
              <a:buNone/>
            </a:pPr>
            <a:r>
              <a:rPr lang="en-US" dirty="0" smtClean="0"/>
              <a:t>html = </a:t>
            </a:r>
            <a:r>
              <a:rPr lang="en-US" dirty="0" err="1" smtClean="0"/>
              <a:t>urlopen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B0F0"/>
                </a:solidFill>
              </a:rPr>
              <a:t>post_str</a:t>
            </a:r>
            <a:r>
              <a:rPr lang="en-US" dirty="0" smtClean="0"/>
              <a:t>).read().decode()</a:t>
            </a:r>
          </a:p>
          <a:p>
            <a:pPr marL="0" indent="0">
              <a:buNone/>
            </a:pPr>
            <a:r>
              <a:rPr lang="en-US" dirty="0" smtClean="0"/>
              <a:t>print(html)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7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8320" y="0"/>
            <a:ext cx="4743680" cy="1325563"/>
          </a:xfrm>
        </p:spPr>
        <p:txBody>
          <a:bodyPr/>
          <a:lstStyle/>
          <a:p>
            <a:r>
              <a:rPr lang="en-US" dirty="0" smtClean="0"/>
              <a:t>You can also do this with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70"/>
            <a:ext cx="10515600" cy="654520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curl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curl_easy_init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if(curl)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curl_easy_setopt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(curl, CURLOPT_URL, WWW);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curl_easy_setopt</a:t>
            </a:r>
            <a:r>
              <a:rPr lang="en-US" sz="1800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(curl, CURLOPT_POSTFIELDS, "A=10&amp;B=20");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/* Perform the request, res will get the return code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curl_easy_perform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(curl);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/* Check for errors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if(res != CURLE_OK)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curl_easy_perform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failed: %s\n",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curl_easy_strerror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(res));</a:t>
            </a:r>
          </a:p>
          <a:p>
            <a:pPr marL="0" indent="0">
              <a:buNone/>
            </a:pP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/* Always cleanup */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curl_easy_cleanup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(curl);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65195" y="5177928"/>
            <a:ext cx="3388605" cy="1178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 with the option “-</a:t>
            </a:r>
            <a:r>
              <a:rPr lang="en-US" dirty="0" err="1" smtClean="0"/>
              <a:t>lcurl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0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curl-4.c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program simply post data to a WWW server, and prints out the response.</a:t>
            </a:r>
          </a:p>
          <a:p>
            <a:r>
              <a:rPr lang="en-US" dirty="0" smtClean="0"/>
              <a:t>This just mimics the behavior of the “curl” command.</a:t>
            </a:r>
          </a:p>
          <a:p>
            <a:endParaRPr lang="en-US" dirty="0"/>
          </a:p>
          <a:p>
            <a:r>
              <a:rPr lang="en-US" dirty="0" smtClean="0"/>
              <a:t>If you want to store the response for later usage, you may (dynamically) allocate a memory to store that. </a:t>
            </a:r>
          </a:p>
          <a:p>
            <a:pPr lvl="1"/>
            <a:r>
              <a:rPr lang="en-US" dirty="0" smtClean="0"/>
              <a:t>See “curl-4.c”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7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40081" cy="1325563"/>
          </a:xfrm>
        </p:spPr>
        <p:txBody>
          <a:bodyPr/>
          <a:lstStyle/>
          <a:p>
            <a:r>
              <a:rPr lang="en-US" dirty="0" smtClean="0"/>
              <a:t>Why do people prefer Python in </a:t>
            </a:r>
            <a:r>
              <a:rPr lang="en-US" dirty="0" err="1" smtClean="0"/>
              <a:t>Webscraping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Sir, I know C++ is powerful, but it is just too complicated.</a:t>
            </a:r>
          </a:p>
          <a:p>
            <a:r>
              <a:rPr lang="en-US" dirty="0" smtClean="0"/>
              <a:t>There are 88 lines of C code in “curl-2.c” to retrieve a webpage.</a:t>
            </a:r>
          </a:p>
          <a:p>
            <a:r>
              <a:rPr lang="en-US" dirty="0" smtClean="0"/>
              <a:t>With Python, it takes only 4 lines!</a:t>
            </a:r>
          </a:p>
          <a:p>
            <a:r>
              <a:rPr lang="en-US" dirty="0" smtClean="0"/>
              <a:t>Maybe C program runs faster, but it is faster to write a Python program.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necessarily.  That’s why you need to learn Object-Oriented Programming.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5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Encapsulate curl-4.c as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CRequest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private:</a:t>
            </a:r>
          </a:p>
          <a:p>
            <a:r>
              <a:rPr lang="en-US" dirty="0" smtClean="0"/>
              <a:t>    string </a:t>
            </a:r>
            <a:r>
              <a:rPr lang="en-US" dirty="0" err="1" smtClean="0"/>
              <a:t>url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string response;</a:t>
            </a:r>
          </a:p>
          <a:p>
            <a:r>
              <a:rPr lang="en-US" dirty="0" smtClean="0"/>
              <a:t>public: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CRequest</a:t>
            </a:r>
            <a:r>
              <a:rPr lang="en-US" dirty="0" smtClean="0"/>
              <a:t>&amp; </a:t>
            </a:r>
            <a:r>
              <a:rPr lang="en-US" dirty="0" err="1" smtClean="0"/>
              <a:t>urlopen</a:t>
            </a:r>
            <a:r>
              <a:rPr lang="en-US" dirty="0" smtClean="0"/>
              <a:t>(string s, string </a:t>
            </a:r>
            <a:r>
              <a:rPr lang="en-US" dirty="0" err="1" smtClean="0"/>
              <a:t>post_str</a:t>
            </a:r>
            <a:r>
              <a:rPr lang="en-US" dirty="0" smtClean="0"/>
              <a:t> = "");</a:t>
            </a:r>
          </a:p>
          <a:p>
            <a:r>
              <a:rPr lang="en-US" dirty="0" smtClean="0"/>
              <a:t>    string read();</a:t>
            </a:r>
          </a:p>
          <a:p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51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 to re-write curl-4.c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reallocate() returns void*, so it must be </a:t>
            </a:r>
            <a:r>
              <a:rPr lang="en-US" dirty="0" err="1" smtClean="0"/>
              <a:t>reinterpret_cast</a:t>
            </a:r>
            <a:r>
              <a:rPr lang="en-US" dirty="0" smtClean="0"/>
              <a:t> to char*.</a:t>
            </a:r>
          </a:p>
          <a:p>
            <a:r>
              <a:rPr lang="en-US" dirty="0" smtClean="0"/>
              <a:t>The main() stores the retrieved webpage in a dynamically allocated memory which is pointed by </a:t>
            </a:r>
            <a:r>
              <a:rPr lang="en-US" dirty="0" err="1" smtClean="0"/>
              <a:t>chunk.memory</a:t>
            </a:r>
            <a:r>
              <a:rPr lang="en-US" dirty="0" smtClean="0"/>
              <a:t>, so we construct a string with that and return the string as the response.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Webpages you see in a browser …</a:t>
            </a:r>
            <a:endParaRPr lang="zh-TW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4790" y="1567192"/>
            <a:ext cx="7096768" cy="493851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7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 can use it in my main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CRequest</a:t>
            </a:r>
            <a:r>
              <a:rPr lang="en-US" dirty="0" smtClean="0"/>
              <a:t> request;</a:t>
            </a:r>
          </a:p>
          <a:p>
            <a:r>
              <a:rPr lang="en-US" dirty="0" smtClean="0"/>
              <a:t>    string html;</a:t>
            </a:r>
          </a:p>
          <a:p>
            <a:endParaRPr lang="en-US" dirty="0" smtClean="0"/>
          </a:p>
          <a:p>
            <a:r>
              <a:rPr lang="en-US" dirty="0" smtClean="0"/>
              <a:t>    html = </a:t>
            </a:r>
            <a:r>
              <a:rPr lang="en-US" dirty="0" err="1" smtClean="0"/>
              <a:t>request.urlopen</a:t>
            </a:r>
            <a:r>
              <a:rPr lang="en-US" dirty="0" smtClean="0"/>
              <a:t>(URL).read();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html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  html = </a:t>
            </a:r>
            <a:r>
              <a:rPr lang="en-US" dirty="0" err="1" smtClean="0"/>
              <a:t>request.urlopen</a:t>
            </a:r>
            <a:r>
              <a:rPr lang="en-US" dirty="0" smtClean="0"/>
              <a:t>("http://lilina.csie.ncnu.edu.tw:8000/ex01", "A=5&amp;B=3").read();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cout</a:t>
            </a:r>
            <a:r>
              <a:rPr lang="en-US" dirty="0" smtClean="0"/>
              <a:t> &lt;&lt; html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return 0;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52368" y="6311900"/>
            <a:ext cx="520219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g++ curl-5.cpp </a:t>
            </a:r>
            <a:r>
              <a:rPr lang="pt-BR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-lcurl</a:t>
            </a:r>
            <a:r>
              <a:rPr lang="pt-B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-o curl-5.exe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the Class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2063578"/>
            <a:ext cx="1631092" cy="6301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curl-6.cpp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3393323"/>
            <a:ext cx="1631092" cy="630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curl-6.o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68097" y="2063578"/>
            <a:ext cx="1631092" cy="6301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request.cpp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68097" y="3393323"/>
            <a:ext cx="1631092" cy="630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request.o</a:t>
            </a:r>
            <a:endParaRPr lang="en-US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5268097" y="4761535"/>
            <a:ext cx="1804087" cy="630195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curl</a:t>
            </a:r>
          </a:p>
          <a:p>
            <a:pPr algn="ctr"/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8800" y="4761535"/>
            <a:ext cx="1631092" cy="6301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g++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28800" y="6091280"/>
            <a:ext cx="1631092" cy="630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curl-6.exe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2644346" y="2693773"/>
            <a:ext cx="0" cy="69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6083643" y="2693773"/>
            <a:ext cx="0" cy="69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  <a:endCxn id="10" idx="0"/>
          </p:cNvCxnSpPr>
          <p:nvPr/>
        </p:nvCxnSpPr>
        <p:spPr>
          <a:xfrm>
            <a:off x="2644346" y="4023518"/>
            <a:ext cx="0" cy="738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  <a:endCxn id="10" idx="0"/>
          </p:cNvCxnSpPr>
          <p:nvPr/>
        </p:nvCxnSpPr>
        <p:spPr>
          <a:xfrm flipH="1">
            <a:off x="2644346" y="4023518"/>
            <a:ext cx="3439297" cy="738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2"/>
            <a:endCxn id="10" idx="3"/>
          </p:cNvCxnSpPr>
          <p:nvPr/>
        </p:nvCxnSpPr>
        <p:spPr>
          <a:xfrm flipH="1">
            <a:off x="3459892" y="5076633"/>
            <a:ext cx="1808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1" idx="0"/>
          </p:cNvCxnSpPr>
          <p:nvPr/>
        </p:nvCxnSpPr>
        <p:spPr>
          <a:xfrm>
            <a:off x="2644346" y="5391730"/>
            <a:ext cx="0" cy="69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6141" y="6079718"/>
            <a:ext cx="596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g++ -c curl-6.cpp</a:t>
            </a:r>
          </a:p>
          <a:p>
            <a:r>
              <a:rPr lang="en-US" dirty="0" smtClean="0"/>
              <a:t>g++ curl-6.o ~solomon/CPP/Curl/</a:t>
            </a:r>
            <a:r>
              <a:rPr lang="en-US" dirty="0" err="1" smtClean="0"/>
              <a:t>request.o</a:t>
            </a:r>
            <a:r>
              <a:rPr lang="en-US" dirty="0" smtClean="0"/>
              <a:t> -</a:t>
            </a:r>
            <a:r>
              <a:rPr lang="en-US" dirty="0" err="1" smtClean="0"/>
              <a:t>lcurl</a:t>
            </a:r>
            <a:r>
              <a:rPr lang="en-US" dirty="0" smtClean="0"/>
              <a:t> -o curl-6.exe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7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Hands-On:</a:t>
            </a:r>
            <a:r>
              <a:rPr lang="en-US" dirty="0" smtClean="0"/>
              <a:t> </a:t>
            </a:r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C++ program to post a string “STUID=111321xxx” to </a:t>
            </a:r>
            <a:r>
              <a:rPr lang="en-US" dirty="0" smtClean="0">
                <a:hlinkClick r:id="rId2"/>
              </a:rPr>
              <a:t>http://lilina:8000/login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see the result at </a:t>
            </a:r>
            <a:r>
              <a:rPr lang="en-US" dirty="0" smtClean="0">
                <a:hlinkClick r:id="rId3"/>
              </a:rPr>
              <a:t>http://lilina:8000/list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78" y="43763"/>
            <a:ext cx="10515600" cy="758482"/>
          </a:xfrm>
        </p:spPr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Exercise:</a:t>
            </a:r>
            <a:r>
              <a:rPr lang="en-US" dirty="0" smtClean="0"/>
              <a:t> Guess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7920" y="1296853"/>
            <a:ext cx="0" cy="5490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029184" y="1296854"/>
            <a:ext cx="0" cy="5297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23552" y="1296854"/>
            <a:ext cx="0" cy="5297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36352" y="82579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Server</a:t>
            </a:r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30720" y="825795"/>
            <a:ext cx="98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Program</a:t>
            </a:r>
            <a:endParaRPr lang="zh-TW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825795"/>
            <a:ext cx="75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Player</a:t>
            </a:r>
            <a:endParaRPr lang="zh-TW" alt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141309" y="1458176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91570" y="1146384"/>
            <a:ext cx="1207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LINE=/new</a:t>
            </a:r>
            <a:endParaRPr lang="zh-TW" alt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141309" y="1850162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69379" y="155185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ID</a:t>
            </a:r>
            <a:endParaRPr lang="zh-TW" alt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235677" y="2523177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54676" y="216551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Guess a Number</a:t>
            </a:r>
            <a:endParaRPr lang="zh-TW" alt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35677" y="3058507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35676" y="27085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50</a:t>
            </a:r>
            <a:endParaRPr lang="zh-TW" alt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57784" y="3345238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8045" y="3033446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LINE=ID 50</a:t>
            </a:r>
            <a:endParaRPr lang="zh-TW" alt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157784" y="3848570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14756" y="3525703"/>
            <a:ext cx="103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Too large</a:t>
            </a:r>
            <a:endParaRPr lang="zh-TW" alt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227440" y="4061857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84412" y="3738990"/>
            <a:ext cx="103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Too large</a:t>
            </a:r>
            <a:endParaRPr lang="zh-TW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855957" y="2212499"/>
            <a:ext cx="10497843" cy="2088850"/>
          </a:xfrm>
          <a:prstGeom prst="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9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078" y="43763"/>
            <a:ext cx="10515600" cy="758482"/>
          </a:xfrm>
        </p:spPr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Exercise:</a:t>
            </a:r>
            <a:r>
              <a:rPr lang="en-US" dirty="0" smtClean="0"/>
              <a:t> Guess a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24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7920" y="1296853"/>
            <a:ext cx="0" cy="5490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029184" y="1296854"/>
            <a:ext cx="0" cy="5297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23552" y="1296854"/>
            <a:ext cx="0" cy="5297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636352" y="825795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Server</a:t>
            </a:r>
            <a:endParaRPr lang="zh-TW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30720" y="825795"/>
            <a:ext cx="98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Program</a:t>
            </a:r>
            <a:endParaRPr lang="zh-TW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825795"/>
            <a:ext cx="75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Player</a:t>
            </a:r>
            <a:endParaRPr lang="zh-TW" alt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141309" y="1458176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91570" y="1146384"/>
            <a:ext cx="1207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LINE=/new</a:t>
            </a:r>
            <a:endParaRPr lang="zh-TW" alt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141309" y="1850162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469379" y="155185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ID</a:t>
            </a:r>
            <a:endParaRPr lang="zh-TW" alt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235677" y="2523177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54676" y="216551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Guess a Number</a:t>
            </a:r>
            <a:endParaRPr lang="zh-TW" alt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235677" y="3058507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35676" y="270852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50</a:t>
            </a:r>
            <a:endParaRPr lang="zh-TW" alt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57784" y="3345238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8045" y="3033446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LINE=ID 50</a:t>
            </a:r>
            <a:endParaRPr lang="zh-TW" alt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157784" y="3848570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14756" y="3525703"/>
            <a:ext cx="103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Too large</a:t>
            </a:r>
            <a:endParaRPr lang="zh-TW" alt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227440" y="4061857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84412" y="3738990"/>
            <a:ext cx="103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Too large</a:t>
            </a:r>
            <a:endParaRPr lang="zh-TW" altLang="en-US" dirty="0"/>
          </a:p>
        </p:txBody>
      </p:sp>
      <p:sp>
        <p:nvSpPr>
          <p:cNvPr id="27" name="Rectangle 26"/>
          <p:cNvSpPr/>
          <p:nvPr/>
        </p:nvSpPr>
        <p:spPr>
          <a:xfrm>
            <a:off x="855957" y="2212499"/>
            <a:ext cx="10497843" cy="2088850"/>
          </a:xfrm>
          <a:prstGeom prst="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217920" y="5009297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36919" y="465163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Guess a Number</a:t>
            </a:r>
            <a:endParaRPr lang="zh-TW" alt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1217920" y="5544627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17919" y="519464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25</a:t>
            </a:r>
            <a:endParaRPr lang="zh-TW" alt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6140027" y="5831358"/>
            <a:ext cx="4905632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90288" y="5519566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LINE=ID 25</a:t>
            </a:r>
            <a:endParaRPr lang="zh-TW" alt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6140027" y="6334690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605400" y="6011823"/>
            <a:ext cx="450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Correct. You find the answer at the </a:t>
            </a:r>
            <a:r>
              <a:rPr lang="en-US" altLang="zh-TW" dirty="0" smtClean="0"/>
              <a:t>2nd </a:t>
            </a:r>
            <a:r>
              <a:rPr lang="en-US" altLang="zh-TW" dirty="0"/>
              <a:t>guess.</a:t>
            </a:r>
            <a:endParaRPr lang="zh-TW" alt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209683" y="6547977"/>
            <a:ext cx="4905632" cy="1235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65709" y="6225110"/>
            <a:ext cx="450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Correct. You find the answer at the 2nd guess.</a:t>
            </a:r>
            <a:endParaRPr lang="zh-TW" altLang="en-US" dirty="0"/>
          </a:p>
        </p:txBody>
      </p:sp>
      <p:sp>
        <p:nvSpPr>
          <p:cNvPr id="44" name="Rectangle 43"/>
          <p:cNvSpPr/>
          <p:nvPr/>
        </p:nvSpPr>
        <p:spPr>
          <a:xfrm>
            <a:off x="838200" y="4698619"/>
            <a:ext cx="10497843" cy="2088850"/>
          </a:xfrm>
          <a:prstGeom prst="rect">
            <a:avLst/>
          </a:prstGeom>
          <a:noFill/>
          <a:ln w="190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05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33" y="498192"/>
            <a:ext cx="8777679" cy="81915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is actually an </a:t>
            </a:r>
            <a:r>
              <a:rPr lang="en-US" altLang="zh-TW" dirty="0" smtClean="0">
                <a:solidFill>
                  <a:srgbClr val="FF00FF"/>
                </a:solidFill>
              </a:rPr>
              <a:t>HTML</a:t>
            </a:r>
            <a:r>
              <a:rPr lang="en-US" altLang="zh-TW" dirty="0" smtClean="0"/>
              <a:t> file</a:t>
            </a:r>
            <a:br>
              <a:rPr lang="en-US" altLang="zh-TW" dirty="0" smtClean="0"/>
            </a:br>
            <a:r>
              <a:rPr lang="en-US" altLang="zh-TW" dirty="0" smtClean="0"/>
              <a:t>interpreted and formatted by software</a:t>
            </a:r>
            <a:endParaRPr lang="zh-TW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8180" y="5411164"/>
            <a:ext cx="6448076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62" b="1" dirty="0"/>
              <a:t>Exercise:</a:t>
            </a:r>
          </a:p>
          <a:p>
            <a:pPr marL="211021" indent="-211021">
              <a:buAutoNum type="arabicPeriod"/>
            </a:pPr>
            <a:r>
              <a:rPr lang="en-US" altLang="zh-TW" sz="1662" dirty="0"/>
              <a:t>Visit a webpage, e.g., </a:t>
            </a:r>
            <a:r>
              <a:rPr lang="en-US" altLang="zh-TW" sz="1662" dirty="0">
                <a:hlinkClick r:id="rId2"/>
              </a:rPr>
              <a:t>http://poet.ncnu.org/page1.html</a:t>
            </a:r>
            <a:endParaRPr lang="en-US" altLang="zh-TW" sz="1662" dirty="0"/>
          </a:p>
          <a:p>
            <a:pPr marL="211021" indent="-211021">
              <a:buAutoNum type="arabicPeriod"/>
            </a:pPr>
            <a:r>
              <a:rPr lang="en-US" altLang="zh-TW" sz="1662" dirty="0"/>
              <a:t>View its HTML source (by Ctrl-U)</a:t>
            </a:r>
            <a:endParaRPr lang="zh-TW" altLang="en-US" sz="1662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038" y="1525791"/>
            <a:ext cx="5696465" cy="396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Sharing Data on the Internet</a:t>
            </a:r>
            <a:endParaRPr lang="zh-TW" alt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146940" y="3429002"/>
            <a:ext cx="3276944" cy="230167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en-US" altLang="zh-TW" sz="1108" dirty="0"/>
          </a:p>
          <a:p>
            <a:pPr defTabSz="844083"/>
            <a:endParaRPr lang="zh-TW" altLang="en-US" sz="1108" dirty="0"/>
          </a:p>
        </p:txBody>
      </p:sp>
      <p:sp>
        <p:nvSpPr>
          <p:cNvPr id="5" name="TextBox 4"/>
          <p:cNvSpPr txBox="1"/>
          <p:nvPr/>
        </p:nvSpPr>
        <p:spPr>
          <a:xfrm>
            <a:off x="9319159" y="2845607"/>
            <a:ext cx="110472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62" dirty="0"/>
              <a:t>Alice</a:t>
            </a:r>
            <a:endParaRPr lang="zh-TW" altLang="en-US" sz="1662" dirty="0"/>
          </a:p>
        </p:txBody>
      </p:sp>
      <p:sp>
        <p:nvSpPr>
          <p:cNvPr id="6" name="Flowchart: Magnetic Disk 5"/>
          <p:cNvSpPr/>
          <p:nvPr/>
        </p:nvSpPr>
        <p:spPr bwMode="auto">
          <a:xfrm>
            <a:off x="9095729" y="4753007"/>
            <a:ext cx="1228854" cy="677395"/>
          </a:xfrm>
          <a:prstGeom prst="flowChartMagneticDisk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4083"/>
            <a:r>
              <a:rPr lang="en-US" altLang="zh-TW" sz="1662" dirty="0"/>
              <a:t>poem02.txt</a:t>
            </a:r>
            <a:endParaRPr lang="zh-TW" altLang="en-US" sz="1662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606208" y="4833621"/>
            <a:ext cx="1079902" cy="59678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4083"/>
            <a:r>
              <a:rPr lang="en-US" altLang="zh-TW" sz="1662" dirty="0"/>
              <a:t>Web Server</a:t>
            </a:r>
            <a:endParaRPr lang="zh-TW" altLang="en-US" sz="1662" dirty="0"/>
          </a:p>
        </p:txBody>
      </p:sp>
      <p:sp>
        <p:nvSpPr>
          <p:cNvPr id="8" name="Cloud 7"/>
          <p:cNvSpPr/>
          <p:nvPr/>
        </p:nvSpPr>
        <p:spPr bwMode="auto">
          <a:xfrm>
            <a:off x="4416152" y="1753290"/>
            <a:ext cx="3190056" cy="51909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44083"/>
            <a:r>
              <a:rPr lang="en-US" altLang="zh-TW" sz="1662" dirty="0"/>
              <a:t>Internet</a:t>
            </a:r>
            <a:endParaRPr lang="zh-TW" altLang="en-US" sz="1662" dirty="0"/>
          </a:p>
        </p:txBody>
      </p:sp>
      <p:sp>
        <p:nvSpPr>
          <p:cNvPr id="9" name="Oval 8"/>
          <p:cNvSpPr/>
          <p:nvPr/>
        </p:nvSpPr>
        <p:spPr bwMode="auto">
          <a:xfrm>
            <a:off x="2057748" y="1629165"/>
            <a:ext cx="1216441" cy="47951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4083"/>
            <a:r>
              <a:rPr lang="en-US" altLang="zh-TW" sz="1662" dirty="0"/>
              <a:t>Router</a:t>
            </a:r>
            <a:endParaRPr lang="zh-TW" altLang="en-US" sz="1662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057748" y="4961465"/>
            <a:ext cx="1216441" cy="34100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44083"/>
            <a:r>
              <a:rPr lang="en-US" altLang="zh-TW" sz="1662" dirty="0"/>
              <a:t>Bob</a:t>
            </a:r>
            <a:endParaRPr lang="zh-TW" altLang="en-US" sz="1662" dirty="0"/>
          </a:p>
        </p:txBody>
      </p:sp>
      <p:sp>
        <p:nvSpPr>
          <p:cNvPr id="11" name="Cloud 10"/>
          <p:cNvSpPr/>
          <p:nvPr/>
        </p:nvSpPr>
        <p:spPr bwMode="auto">
          <a:xfrm>
            <a:off x="1759843" y="3304873"/>
            <a:ext cx="1762599" cy="51909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844083"/>
            <a:r>
              <a:rPr lang="en-US" altLang="zh-TW" sz="1662" dirty="0"/>
              <a:t>LAN</a:t>
            </a:r>
            <a:endParaRPr lang="zh-TW" altLang="en-US" sz="1662" dirty="0"/>
          </a:p>
        </p:txBody>
      </p:sp>
      <p:cxnSp>
        <p:nvCxnSpPr>
          <p:cNvPr id="13" name="Straight Arrow Connector 12"/>
          <p:cNvCxnSpPr>
            <a:stCxn id="10" idx="0"/>
            <a:endCxn id="11" idx="1"/>
          </p:cNvCxnSpPr>
          <p:nvPr/>
        </p:nvCxnSpPr>
        <p:spPr bwMode="auto">
          <a:xfrm flipH="1" flipV="1">
            <a:off x="2641141" y="3823288"/>
            <a:ext cx="24826" cy="1138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1" idx="3"/>
            <a:endCxn id="9" idx="4"/>
          </p:cNvCxnSpPr>
          <p:nvPr/>
        </p:nvCxnSpPr>
        <p:spPr bwMode="auto">
          <a:xfrm flipV="1">
            <a:off x="2641141" y="2108564"/>
            <a:ext cx="24826" cy="12259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9" idx="6"/>
            <a:endCxn id="8" idx="2"/>
          </p:cNvCxnSpPr>
          <p:nvPr/>
        </p:nvCxnSpPr>
        <p:spPr bwMode="auto">
          <a:xfrm>
            <a:off x="3274186" y="1868863"/>
            <a:ext cx="1151862" cy="1439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endCxn id="4" idx="0"/>
          </p:cNvCxnSpPr>
          <p:nvPr/>
        </p:nvCxnSpPr>
        <p:spPr bwMode="auto">
          <a:xfrm>
            <a:off x="6116688" y="2272257"/>
            <a:ext cx="2668724" cy="1156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4" idx="0"/>
            <a:endCxn id="7" idx="0"/>
          </p:cNvCxnSpPr>
          <p:nvPr/>
        </p:nvCxnSpPr>
        <p:spPr bwMode="auto">
          <a:xfrm flipH="1">
            <a:off x="8146160" y="3429002"/>
            <a:ext cx="639253" cy="14046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7" idx="3"/>
            <a:endCxn id="6" idx="2"/>
          </p:cNvCxnSpPr>
          <p:nvPr/>
        </p:nvCxnSpPr>
        <p:spPr bwMode="auto">
          <a:xfrm flipV="1">
            <a:off x="8686111" y="5091621"/>
            <a:ext cx="409618" cy="403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Freeform 28"/>
          <p:cNvSpPr/>
          <p:nvPr/>
        </p:nvSpPr>
        <p:spPr bwMode="auto">
          <a:xfrm>
            <a:off x="2379642" y="2212558"/>
            <a:ext cx="6790563" cy="2919369"/>
          </a:xfrm>
          <a:custGeom>
            <a:avLst/>
            <a:gdLst>
              <a:gd name="connsiteX0" fmla="*/ 7019364 w 7019364"/>
              <a:gd name="connsiteY0" fmla="*/ 3307977 h 3307977"/>
              <a:gd name="connsiteX1" fmla="*/ 6091517 w 7019364"/>
              <a:gd name="connsiteY1" fmla="*/ 3294530 h 3307977"/>
              <a:gd name="connsiteX2" fmla="*/ 6024282 w 7019364"/>
              <a:gd name="connsiteY2" fmla="*/ 3254188 h 3307977"/>
              <a:gd name="connsiteX3" fmla="*/ 5983941 w 7019364"/>
              <a:gd name="connsiteY3" fmla="*/ 3240741 h 3307977"/>
              <a:gd name="connsiteX4" fmla="*/ 5903258 w 7019364"/>
              <a:gd name="connsiteY4" fmla="*/ 3200400 h 3307977"/>
              <a:gd name="connsiteX5" fmla="*/ 5849470 w 7019364"/>
              <a:gd name="connsiteY5" fmla="*/ 3119718 h 3307977"/>
              <a:gd name="connsiteX6" fmla="*/ 5822576 w 7019364"/>
              <a:gd name="connsiteY6" fmla="*/ 3079377 h 3307977"/>
              <a:gd name="connsiteX7" fmla="*/ 5809129 w 7019364"/>
              <a:gd name="connsiteY7" fmla="*/ 3025588 h 3307977"/>
              <a:gd name="connsiteX8" fmla="*/ 5782235 w 7019364"/>
              <a:gd name="connsiteY8" fmla="*/ 2931459 h 3307977"/>
              <a:gd name="connsiteX9" fmla="*/ 5795682 w 7019364"/>
              <a:gd name="connsiteY9" fmla="*/ 2689412 h 3307977"/>
              <a:gd name="connsiteX10" fmla="*/ 5822576 w 7019364"/>
              <a:gd name="connsiteY10" fmla="*/ 2581836 h 3307977"/>
              <a:gd name="connsiteX11" fmla="*/ 5836023 w 7019364"/>
              <a:gd name="connsiteY11" fmla="*/ 2514600 h 3307977"/>
              <a:gd name="connsiteX12" fmla="*/ 5849470 w 7019364"/>
              <a:gd name="connsiteY12" fmla="*/ 2474259 h 3307977"/>
              <a:gd name="connsiteX13" fmla="*/ 5862917 w 7019364"/>
              <a:gd name="connsiteY13" fmla="*/ 2420471 h 3307977"/>
              <a:gd name="connsiteX14" fmla="*/ 5889811 w 7019364"/>
              <a:gd name="connsiteY14" fmla="*/ 2339788 h 3307977"/>
              <a:gd name="connsiteX15" fmla="*/ 5903258 w 7019364"/>
              <a:gd name="connsiteY15" fmla="*/ 2286000 h 3307977"/>
              <a:gd name="connsiteX16" fmla="*/ 5916705 w 7019364"/>
              <a:gd name="connsiteY16" fmla="*/ 2245659 h 3307977"/>
              <a:gd name="connsiteX17" fmla="*/ 5970494 w 7019364"/>
              <a:gd name="connsiteY17" fmla="*/ 2057400 h 3307977"/>
              <a:gd name="connsiteX18" fmla="*/ 5983941 w 7019364"/>
              <a:gd name="connsiteY18" fmla="*/ 2017059 h 3307977"/>
              <a:gd name="connsiteX19" fmla="*/ 5997388 w 7019364"/>
              <a:gd name="connsiteY19" fmla="*/ 1976718 h 3307977"/>
              <a:gd name="connsiteX20" fmla="*/ 5983941 w 7019364"/>
              <a:gd name="connsiteY20" fmla="*/ 1748118 h 3307977"/>
              <a:gd name="connsiteX21" fmla="*/ 5943600 w 7019364"/>
              <a:gd name="connsiteY21" fmla="*/ 1667436 h 3307977"/>
              <a:gd name="connsiteX22" fmla="*/ 5930152 w 7019364"/>
              <a:gd name="connsiteY22" fmla="*/ 1627094 h 3307977"/>
              <a:gd name="connsiteX23" fmla="*/ 5903258 w 7019364"/>
              <a:gd name="connsiteY23" fmla="*/ 1586753 h 3307977"/>
              <a:gd name="connsiteX24" fmla="*/ 5889811 w 7019364"/>
              <a:gd name="connsiteY24" fmla="*/ 1546412 h 3307977"/>
              <a:gd name="connsiteX25" fmla="*/ 5849470 w 7019364"/>
              <a:gd name="connsiteY25" fmla="*/ 1506071 h 3307977"/>
              <a:gd name="connsiteX26" fmla="*/ 5795682 w 7019364"/>
              <a:gd name="connsiteY26" fmla="*/ 1425388 h 3307977"/>
              <a:gd name="connsiteX27" fmla="*/ 5768788 w 7019364"/>
              <a:gd name="connsiteY27" fmla="*/ 1385047 h 3307977"/>
              <a:gd name="connsiteX28" fmla="*/ 5728447 w 7019364"/>
              <a:gd name="connsiteY28" fmla="*/ 1358153 h 3307977"/>
              <a:gd name="connsiteX29" fmla="*/ 5674658 w 7019364"/>
              <a:gd name="connsiteY29" fmla="*/ 1290918 h 3307977"/>
              <a:gd name="connsiteX30" fmla="*/ 5593976 w 7019364"/>
              <a:gd name="connsiteY30" fmla="*/ 1250577 h 3307977"/>
              <a:gd name="connsiteX31" fmla="*/ 5553635 w 7019364"/>
              <a:gd name="connsiteY31" fmla="*/ 1223683 h 3307977"/>
              <a:gd name="connsiteX32" fmla="*/ 5526741 w 7019364"/>
              <a:gd name="connsiteY32" fmla="*/ 1196788 h 3307977"/>
              <a:gd name="connsiteX33" fmla="*/ 5446058 w 7019364"/>
              <a:gd name="connsiteY33" fmla="*/ 1169894 h 3307977"/>
              <a:gd name="connsiteX34" fmla="*/ 5365376 w 7019364"/>
              <a:gd name="connsiteY34" fmla="*/ 1116106 h 3307977"/>
              <a:gd name="connsiteX35" fmla="*/ 5325035 w 7019364"/>
              <a:gd name="connsiteY35" fmla="*/ 1089212 h 3307977"/>
              <a:gd name="connsiteX36" fmla="*/ 5284694 w 7019364"/>
              <a:gd name="connsiteY36" fmla="*/ 1075765 h 3307977"/>
              <a:gd name="connsiteX37" fmla="*/ 5244352 w 7019364"/>
              <a:gd name="connsiteY37" fmla="*/ 1035424 h 3307977"/>
              <a:gd name="connsiteX38" fmla="*/ 5204011 w 7019364"/>
              <a:gd name="connsiteY38" fmla="*/ 1021977 h 3307977"/>
              <a:gd name="connsiteX39" fmla="*/ 5150223 w 7019364"/>
              <a:gd name="connsiteY39" fmla="*/ 995083 h 3307977"/>
              <a:gd name="connsiteX40" fmla="*/ 5056094 w 7019364"/>
              <a:gd name="connsiteY40" fmla="*/ 941294 h 3307977"/>
              <a:gd name="connsiteX41" fmla="*/ 5015752 w 7019364"/>
              <a:gd name="connsiteY41" fmla="*/ 927847 h 3307977"/>
              <a:gd name="connsiteX42" fmla="*/ 4908176 w 7019364"/>
              <a:gd name="connsiteY42" fmla="*/ 874059 h 3307977"/>
              <a:gd name="connsiteX43" fmla="*/ 4827494 w 7019364"/>
              <a:gd name="connsiteY43" fmla="*/ 860612 h 3307977"/>
              <a:gd name="connsiteX44" fmla="*/ 4625788 w 7019364"/>
              <a:gd name="connsiteY44" fmla="*/ 793377 h 3307977"/>
              <a:gd name="connsiteX45" fmla="*/ 4572000 w 7019364"/>
              <a:gd name="connsiteY45" fmla="*/ 766483 h 3307977"/>
              <a:gd name="connsiteX46" fmla="*/ 4464423 w 7019364"/>
              <a:gd name="connsiteY46" fmla="*/ 739588 h 3307977"/>
              <a:gd name="connsiteX47" fmla="*/ 4424082 w 7019364"/>
              <a:gd name="connsiteY47" fmla="*/ 712694 h 3307977"/>
              <a:gd name="connsiteX48" fmla="*/ 4383741 w 7019364"/>
              <a:gd name="connsiteY48" fmla="*/ 699247 h 3307977"/>
              <a:gd name="connsiteX49" fmla="*/ 4249270 w 7019364"/>
              <a:gd name="connsiteY49" fmla="*/ 645459 h 3307977"/>
              <a:gd name="connsiteX50" fmla="*/ 4182035 w 7019364"/>
              <a:gd name="connsiteY50" fmla="*/ 632012 h 3307977"/>
              <a:gd name="connsiteX51" fmla="*/ 4101352 w 7019364"/>
              <a:gd name="connsiteY51" fmla="*/ 605118 h 3307977"/>
              <a:gd name="connsiteX52" fmla="*/ 3980329 w 7019364"/>
              <a:gd name="connsiteY52" fmla="*/ 578224 h 3307977"/>
              <a:gd name="connsiteX53" fmla="*/ 3966882 w 7019364"/>
              <a:gd name="connsiteY53" fmla="*/ 537883 h 3307977"/>
              <a:gd name="connsiteX54" fmla="*/ 3859305 w 7019364"/>
              <a:gd name="connsiteY54" fmla="*/ 457200 h 3307977"/>
              <a:gd name="connsiteX55" fmla="*/ 3778623 w 7019364"/>
              <a:gd name="connsiteY55" fmla="*/ 430306 h 3307977"/>
              <a:gd name="connsiteX56" fmla="*/ 3644152 w 7019364"/>
              <a:gd name="connsiteY56" fmla="*/ 376518 h 3307977"/>
              <a:gd name="connsiteX57" fmla="*/ 3509682 w 7019364"/>
              <a:gd name="connsiteY57" fmla="*/ 322730 h 3307977"/>
              <a:gd name="connsiteX58" fmla="*/ 3469341 w 7019364"/>
              <a:gd name="connsiteY58" fmla="*/ 309283 h 3307977"/>
              <a:gd name="connsiteX59" fmla="*/ 3348317 w 7019364"/>
              <a:gd name="connsiteY59" fmla="*/ 255494 h 3307977"/>
              <a:gd name="connsiteX60" fmla="*/ 3281082 w 7019364"/>
              <a:gd name="connsiteY60" fmla="*/ 215153 h 3307977"/>
              <a:gd name="connsiteX61" fmla="*/ 3186952 w 7019364"/>
              <a:gd name="connsiteY61" fmla="*/ 188259 h 3307977"/>
              <a:gd name="connsiteX62" fmla="*/ 3119717 w 7019364"/>
              <a:gd name="connsiteY62" fmla="*/ 147918 h 3307977"/>
              <a:gd name="connsiteX63" fmla="*/ 3012141 w 7019364"/>
              <a:gd name="connsiteY63" fmla="*/ 107577 h 3307977"/>
              <a:gd name="connsiteX64" fmla="*/ 2971800 w 7019364"/>
              <a:gd name="connsiteY64" fmla="*/ 67236 h 3307977"/>
              <a:gd name="connsiteX65" fmla="*/ 2891117 w 7019364"/>
              <a:gd name="connsiteY65" fmla="*/ 40341 h 3307977"/>
              <a:gd name="connsiteX66" fmla="*/ 2568388 w 7019364"/>
              <a:gd name="connsiteY66" fmla="*/ 13447 h 3307977"/>
              <a:gd name="connsiteX67" fmla="*/ 2326341 w 7019364"/>
              <a:gd name="connsiteY67" fmla="*/ 0 h 3307977"/>
              <a:gd name="connsiteX68" fmla="*/ 699247 w 7019364"/>
              <a:gd name="connsiteY68" fmla="*/ 13447 h 3307977"/>
              <a:gd name="connsiteX69" fmla="*/ 645458 w 7019364"/>
              <a:gd name="connsiteY69" fmla="*/ 26894 h 3307977"/>
              <a:gd name="connsiteX70" fmla="*/ 537882 w 7019364"/>
              <a:gd name="connsiteY70" fmla="*/ 53788 h 3307977"/>
              <a:gd name="connsiteX71" fmla="*/ 510988 w 7019364"/>
              <a:gd name="connsiteY71" fmla="*/ 80683 h 3307977"/>
              <a:gd name="connsiteX72" fmla="*/ 443752 w 7019364"/>
              <a:gd name="connsiteY72" fmla="*/ 121024 h 3307977"/>
              <a:gd name="connsiteX73" fmla="*/ 403411 w 7019364"/>
              <a:gd name="connsiteY73" fmla="*/ 201706 h 3307977"/>
              <a:gd name="connsiteX74" fmla="*/ 363070 w 7019364"/>
              <a:gd name="connsiteY74" fmla="*/ 336177 h 3307977"/>
              <a:gd name="connsiteX75" fmla="*/ 349623 w 7019364"/>
              <a:gd name="connsiteY75" fmla="*/ 403412 h 3307977"/>
              <a:gd name="connsiteX76" fmla="*/ 322729 w 7019364"/>
              <a:gd name="connsiteY76" fmla="*/ 537883 h 3307977"/>
              <a:gd name="connsiteX77" fmla="*/ 295835 w 7019364"/>
              <a:gd name="connsiteY77" fmla="*/ 618565 h 3307977"/>
              <a:gd name="connsiteX78" fmla="*/ 268941 w 7019364"/>
              <a:gd name="connsiteY78" fmla="*/ 658906 h 3307977"/>
              <a:gd name="connsiteX79" fmla="*/ 215152 w 7019364"/>
              <a:gd name="connsiteY79" fmla="*/ 766483 h 3307977"/>
              <a:gd name="connsiteX80" fmla="*/ 188258 w 7019364"/>
              <a:gd name="connsiteY80" fmla="*/ 847165 h 3307977"/>
              <a:gd name="connsiteX81" fmla="*/ 161364 w 7019364"/>
              <a:gd name="connsiteY81" fmla="*/ 887506 h 3307977"/>
              <a:gd name="connsiteX82" fmla="*/ 121023 w 7019364"/>
              <a:gd name="connsiteY82" fmla="*/ 968188 h 3307977"/>
              <a:gd name="connsiteX83" fmla="*/ 94129 w 7019364"/>
              <a:gd name="connsiteY83" fmla="*/ 1062318 h 3307977"/>
              <a:gd name="connsiteX84" fmla="*/ 107576 w 7019364"/>
              <a:gd name="connsiteY84" fmla="*/ 1156447 h 3307977"/>
              <a:gd name="connsiteX85" fmla="*/ 134470 w 7019364"/>
              <a:gd name="connsiteY85" fmla="*/ 1237130 h 3307977"/>
              <a:gd name="connsiteX86" fmla="*/ 147917 w 7019364"/>
              <a:gd name="connsiteY86" fmla="*/ 1344706 h 3307977"/>
              <a:gd name="connsiteX87" fmla="*/ 121023 w 7019364"/>
              <a:gd name="connsiteY87" fmla="*/ 1963271 h 3307977"/>
              <a:gd name="connsiteX88" fmla="*/ 107576 w 7019364"/>
              <a:gd name="connsiteY88" fmla="*/ 2003612 h 3307977"/>
              <a:gd name="connsiteX89" fmla="*/ 80682 w 7019364"/>
              <a:gd name="connsiteY89" fmla="*/ 2111188 h 3307977"/>
              <a:gd name="connsiteX90" fmla="*/ 53788 w 7019364"/>
              <a:gd name="connsiteY90" fmla="*/ 2138083 h 3307977"/>
              <a:gd name="connsiteX91" fmla="*/ 26894 w 7019364"/>
              <a:gd name="connsiteY91" fmla="*/ 2218765 h 3307977"/>
              <a:gd name="connsiteX92" fmla="*/ 0 w 7019364"/>
              <a:gd name="connsiteY92" fmla="*/ 2339788 h 3307977"/>
              <a:gd name="connsiteX93" fmla="*/ 26894 w 7019364"/>
              <a:gd name="connsiteY93" fmla="*/ 2635624 h 3307977"/>
              <a:gd name="connsiteX94" fmla="*/ 53788 w 7019364"/>
              <a:gd name="connsiteY94" fmla="*/ 2716306 h 3307977"/>
              <a:gd name="connsiteX95" fmla="*/ 67235 w 7019364"/>
              <a:gd name="connsiteY95" fmla="*/ 2796988 h 3307977"/>
              <a:gd name="connsiteX96" fmla="*/ 80682 w 7019364"/>
              <a:gd name="connsiteY96" fmla="*/ 2931459 h 330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7019364" h="3307977">
                <a:moveTo>
                  <a:pt x="7019364" y="3307977"/>
                </a:moveTo>
                <a:lnTo>
                  <a:pt x="6091517" y="3294530"/>
                </a:lnTo>
                <a:cubicBezTo>
                  <a:pt x="6038259" y="3293051"/>
                  <a:pt x="6061994" y="3276816"/>
                  <a:pt x="6024282" y="3254188"/>
                </a:cubicBezTo>
                <a:cubicBezTo>
                  <a:pt x="6012128" y="3246895"/>
                  <a:pt x="5996619" y="3247080"/>
                  <a:pt x="5983941" y="3240741"/>
                </a:cubicBezTo>
                <a:cubicBezTo>
                  <a:pt x="5879673" y="3188607"/>
                  <a:pt x="6004656" y="3234199"/>
                  <a:pt x="5903258" y="3200400"/>
                </a:cubicBezTo>
                <a:lnTo>
                  <a:pt x="5849470" y="3119718"/>
                </a:lnTo>
                <a:lnTo>
                  <a:pt x="5822576" y="3079377"/>
                </a:lnTo>
                <a:cubicBezTo>
                  <a:pt x="5818094" y="3061447"/>
                  <a:pt x="5814206" y="3043358"/>
                  <a:pt x="5809129" y="3025588"/>
                </a:cubicBezTo>
                <a:cubicBezTo>
                  <a:pt x="5770544" y="2890538"/>
                  <a:pt x="5824276" y="3099624"/>
                  <a:pt x="5782235" y="2931459"/>
                </a:cubicBezTo>
                <a:cubicBezTo>
                  <a:pt x="5786717" y="2850777"/>
                  <a:pt x="5788682" y="2769915"/>
                  <a:pt x="5795682" y="2689412"/>
                </a:cubicBezTo>
                <a:cubicBezTo>
                  <a:pt x="5802291" y="2613413"/>
                  <a:pt x="5807866" y="2640675"/>
                  <a:pt x="5822576" y="2581836"/>
                </a:cubicBezTo>
                <a:cubicBezTo>
                  <a:pt x="5828119" y="2559663"/>
                  <a:pt x="5830480" y="2536773"/>
                  <a:pt x="5836023" y="2514600"/>
                </a:cubicBezTo>
                <a:cubicBezTo>
                  <a:pt x="5839461" y="2500849"/>
                  <a:pt x="5845576" y="2487888"/>
                  <a:pt x="5849470" y="2474259"/>
                </a:cubicBezTo>
                <a:cubicBezTo>
                  <a:pt x="5854547" y="2456489"/>
                  <a:pt x="5857607" y="2438173"/>
                  <a:pt x="5862917" y="2420471"/>
                </a:cubicBezTo>
                <a:cubicBezTo>
                  <a:pt x="5871063" y="2393317"/>
                  <a:pt x="5882935" y="2367291"/>
                  <a:pt x="5889811" y="2339788"/>
                </a:cubicBezTo>
                <a:cubicBezTo>
                  <a:pt x="5894293" y="2321859"/>
                  <a:pt x="5898181" y="2303770"/>
                  <a:pt x="5903258" y="2286000"/>
                </a:cubicBezTo>
                <a:cubicBezTo>
                  <a:pt x="5907152" y="2272371"/>
                  <a:pt x="5912975" y="2259334"/>
                  <a:pt x="5916705" y="2245659"/>
                </a:cubicBezTo>
                <a:cubicBezTo>
                  <a:pt x="5967360" y="2059927"/>
                  <a:pt x="5918962" y="2211998"/>
                  <a:pt x="5970494" y="2057400"/>
                </a:cubicBezTo>
                <a:lnTo>
                  <a:pt x="5983941" y="2017059"/>
                </a:lnTo>
                <a:lnTo>
                  <a:pt x="5997388" y="1976718"/>
                </a:lnTo>
                <a:cubicBezTo>
                  <a:pt x="5992906" y="1900518"/>
                  <a:pt x="5991536" y="1824071"/>
                  <a:pt x="5983941" y="1748118"/>
                </a:cubicBezTo>
                <a:cubicBezTo>
                  <a:pt x="5979716" y="1705869"/>
                  <a:pt x="5962015" y="1704265"/>
                  <a:pt x="5943600" y="1667436"/>
                </a:cubicBezTo>
                <a:cubicBezTo>
                  <a:pt x="5937261" y="1654758"/>
                  <a:pt x="5936491" y="1639772"/>
                  <a:pt x="5930152" y="1627094"/>
                </a:cubicBezTo>
                <a:cubicBezTo>
                  <a:pt x="5922924" y="1612639"/>
                  <a:pt x="5910486" y="1601208"/>
                  <a:pt x="5903258" y="1586753"/>
                </a:cubicBezTo>
                <a:cubicBezTo>
                  <a:pt x="5896919" y="1574075"/>
                  <a:pt x="5897674" y="1558206"/>
                  <a:pt x="5889811" y="1546412"/>
                </a:cubicBezTo>
                <a:cubicBezTo>
                  <a:pt x="5879262" y="1530589"/>
                  <a:pt x="5862917" y="1519518"/>
                  <a:pt x="5849470" y="1506071"/>
                </a:cubicBezTo>
                <a:cubicBezTo>
                  <a:pt x="5825838" y="1435176"/>
                  <a:pt x="5851641" y="1492540"/>
                  <a:pt x="5795682" y="1425388"/>
                </a:cubicBezTo>
                <a:cubicBezTo>
                  <a:pt x="5785336" y="1412972"/>
                  <a:pt x="5780216" y="1396475"/>
                  <a:pt x="5768788" y="1385047"/>
                </a:cubicBezTo>
                <a:cubicBezTo>
                  <a:pt x="5757360" y="1373619"/>
                  <a:pt x="5741067" y="1368249"/>
                  <a:pt x="5728447" y="1358153"/>
                </a:cubicBezTo>
                <a:cubicBezTo>
                  <a:pt x="5661907" y="1304922"/>
                  <a:pt x="5744554" y="1360814"/>
                  <a:pt x="5674658" y="1290918"/>
                </a:cubicBezTo>
                <a:cubicBezTo>
                  <a:pt x="5636121" y="1252381"/>
                  <a:pt x="5637723" y="1272451"/>
                  <a:pt x="5593976" y="1250577"/>
                </a:cubicBezTo>
                <a:cubicBezTo>
                  <a:pt x="5579521" y="1243349"/>
                  <a:pt x="5566255" y="1233779"/>
                  <a:pt x="5553635" y="1223683"/>
                </a:cubicBezTo>
                <a:cubicBezTo>
                  <a:pt x="5543735" y="1215763"/>
                  <a:pt x="5538081" y="1202458"/>
                  <a:pt x="5526741" y="1196788"/>
                </a:cubicBezTo>
                <a:cubicBezTo>
                  <a:pt x="5501385" y="1184110"/>
                  <a:pt x="5446058" y="1169894"/>
                  <a:pt x="5446058" y="1169894"/>
                </a:cubicBezTo>
                <a:lnTo>
                  <a:pt x="5365376" y="1116106"/>
                </a:lnTo>
                <a:cubicBezTo>
                  <a:pt x="5351929" y="1107141"/>
                  <a:pt x="5340367" y="1094323"/>
                  <a:pt x="5325035" y="1089212"/>
                </a:cubicBezTo>
                <a:lnTo>
                  <a:pt x="5284694" y="1075765"/>
                </a:lnTo>
                <a:cubicBezTo>
                  <a:pt x="5271247" y="1062318"/>
                  <a:pt x="5260175" y="1045973"/>
                  <a:pt x="5244352" y="1035424"/>
                </a:cubicBezTo>
                <a:cubicBezTo>
                  <a:pt x="5232558" y="1027562"/>
                  <a:pt x="5217039" y="1027561"/>
                  <a:pt x="5204011" y="1021977"/>
                </a:cubicBezTo>
                <a:cubicBezTo>
                  <a:pt x="5185586" y="1014081"/>
                  <a:pt x="5167627" y="1005029"/>
                  <a:pt x="5150223" y="995083"/>
                </a:cubicBezTo>
                <a:cubicBezTo>
                  <a:pt x="5082697" y="956496"/>
                  <a:pt x="5137368" y="976125"/>
                  <a:pt x="5056094" y="941294"/>
                </a:cubicBezTo>
                <a:cubicBezTo>
                  <a:pt x="5043065" y="935710"/>
                  <a:pt x="5028656" y="933712"/>
                  <a:pt x="5015752" y="927847"/>
                </a:cubicBezTo>
                <a:cubicBezTo>
                  <a:pt x="4979254" y="911257"/>
                  <a:pt x="4947722" y="880650"/>
                  <a:pt x="4908176" y="874059"/>
                </a:cubicBezTo>
                <a:lnTo>
                  <a:pt x="4827494" y="860612"/>
                </a:lnTo>
                <a:cubicBezTo>
                  <a:pt x="4671802" y="798336"/>
                  <a:pt x="4740362" y="816292"/>
                  <a:pt x="4625788" y="793377"/>
                </a:cubicBezTo>
                <a:cubicBezTo>
                  <a:pt x="4607859" y="784412"/>
                  <a:pt x="4591017" y="772822"/>
                  <a:pt x="4572000" y="766483"/>
                </a:cubicBezTo>
                <a:cubicBezTo>
                  <a:pt x="4525957" y="751135"/>
                  <a:pt x="4504684" y="759719"/>
                  <a:pt x="4464423" y="739588"/>
                </a:cubicBezTo>
                <a:cubicBezTo>
                  <a:pt x="4449968" y="732360"/>
                  <a:pt x="4438537" y="719922"/>
                  <a:pt x="4424082" y="712694"/>
                </a:cubicBezTo>
                <a:cubicBezTo>
                  <a:pt x="4411404" y="706355"/>
                  <a:pt x="4396769" y="704831"/>
                  <a:pt x="4383741" y="699247"/>
                </a:cubicBezTo>
                <a:cubicBezTo>
                  <a:pt x="4320990" y="672354"/>
                  <a:pt x="4325786" y="660762"/>
                  <a:pt x="4249270" y="645459"/>
                </a:cubicBezTo>
                <a:cubicBezTo>
                  <a:pt x="4226858" y="640977"/>
                  <a:pt x="4204085" y="638026"/>
                  <a:pt x="4182035" y="632012"/>
                </a:cubicBezTo>
                <a:cubicBezTo>
                  <a:pt x="4154685" y="624553"/>
                  <a:pt x="4101352" y="605118"/>
                  <a:pt x="4101352" y="605118"/>
                </a:cubicBezTo>
                <a:cubicBezTo>
                  <a:pt x="4007223" y="542365"/>
                  <a:pt x="4047564" y="533401"/>
                  <a:pt x="3980329" y="578224"/>
                </a:cubicBezTo>
                <a:cubicBezTo>
                  <a:pt x="3975847" y="564777"/>
                  <a:pt x="3974175" y="550037"/>
                  <a:pt x="3966882" y="537883"/>
                </a:cubicBezTo>
                <a:cubicBezTo>
                  <a:pt x="3950952" y="511333"/>
                  <a:pt x="3864315" y="458870"/>
                  <a:pt x="3859305" y="457200"/>
                </a:cubicBezTo>
                <a:cubicBezTo>
                  <a:pt x="3832411" y="448235"/>
                  <a:pt x="3803979" y="442984"/>
                  <a:pt x="3778623" y="430306"/>
                </a:cubicBezTo>
                <a:cubicBezTo>
                  <a:pt x="3652477" y="367233"/>
                  <a:pt x="3810323" y="442986"/>
                  <a:pt x="3644152" y="376518"/>
                </a:cubicBezTo>
                <a:cubicBezTo>
                  <a:pt x="3599329" y="358589"/>
                  <a:pt x="3555481" y="337996"/>
                  <a:pt x="3509682" y="322730"/>
                </a:cubicBezTo>
                <a:cubicBezTo>
                  <a:pt x="3496235" y="318248"/>
                  <a:pt x="3482019" y="315622"/>
                  <a:pt x="3469341" y="309283"/>
                </a:cubicBezTo>
                <a:cubicBezTo>
                  <a:pt x="3353024" y="251124"/>
                  <a:pt x="3450960" y="281155"/>
                  <a:pt x="3348317" y="255494"/>
                </a:cubicBezTo>
                <a:cubicBezTo>
                  <a:pt x="3325905" y="242047"/>
                  <a:pt x="3304459" y="226841"/>
                  <a:pt x="3281082" y="215153"/>
                </a:cubicBezTo>
                <a:cubicBezTo>
                  <a:pt x="3261790" y="205507"/>
                  <a:pt x="3204187" y="192568"/>
                  <a:pt x="3186952" y="188259"/>
                </a:cubicBezTo>
                <a:cubicBezTo>
                  <a:pt x="3164540" y="174812"/>
                  <a:pt x="3143094" y="159606"/>
                  <a:pt x="3119717" y="147918"/>
                </a:cubicBezTo>
                <a:cubicBezTo>
                  <a:pt x="3087559" y="131839"/>
                  <a:pt x="3047055" y="119215"/>
                  <a:pt x="3012141" y="107577"/>
                </a:cubicBezTo>
                <a:cubicBezTo>
                  <a:pt x="2998694" y="94130"/>
                  <a:pt x="2988424" y="76471"/>
                  <a:pt x="2971800" y="67236"/>
                </a:cubicBezTo>
                <a:cubicBezTo>
                  <a:pt x="2947018" y="53468"/>
                  <a:pt x="2918011" y="49306"/>
                  <a:pt x="2891117" y="40341"/>
                </a:cubicBezTo>
                <a:cubicBezTo>
                  <a:pt x="2760799" y="-3099"/>
                  <a:pt x="2868769" y="28851"/>
                  <a:pt x="2568388" y="13447"/>
                </a:cubicBezTo>
                <a:lnTo>
                  <a:pt x="2326341" y="0"/>
                </a:lnTo>
                <a:lnTo>
                  <a:pt x="699247" y="13447"/>
                </a:lnTo>
                <a:cubicBezTo>
                  <a:pt x="680768" y="13743"/>
                  <a:pt x="663499" y="22885"/>
                  <a:pt x="645458" y="26894"/>
                </a:cubicBezTo>
                <a:cubicBezTo>
                  <a:pt x="548099" y="48529"/>
                  <a:pt x="609968" y="29759"/>
                  <a:pt x="537882" y="53788"/>
                </a:cubicBezTo>
                <a:cubicBezTo>
                  <a:pt x="528917" y="62753"/>
                  <a:pt x="521859" y="74160"/>
                  <a:pt x="510988" y="80683"/>
                </a:cubicBezTo>
                <a:cubicBezTo>
                  <a:pt x="423701" y="133057"/>
                  <a:pt x="511903" y="52876"/>
                  <a:pt x="443752" y="121024"/>
                </a:cubicBezTo>
                <a:cubicBezTo>
                  <a:pt x="394711" y="268147"/>
                  <a:pt x="472924" y="45302"/>
                  <a:pt x="403411" y="201706"/>
                </a:cubicBezTo>
                <a:cubicBezTo>
                  <a:pt x="388512" y="235229"/>
                  <a:pt x="371763" y="297060"/>
                  <a:pt x="363070" y="336177"/>
                </a:cubicBezTo>
                <a:cubicBezTo>
                  <a:pt x="358112" y="358488"/>
                  <a:pt x="353712" y="380925"/>
                  <a:pt x="349623" y="403412"/>
                </a:cubicBezTo>
                <a:cubicBezTo>
                  <a:pt x="338440" y="464920"/>
                  <a:pt x="339195" y="482997"/>
                  <a:pt x="322729" y="537883"/>
                </a:cubicBezTo>
                <a:cubicBezTo>
                  <a:pt x="314583" y="565036"/>
                  <a:pt x="311560" y="594977"/>
                  <a:pt x="295835" y="618565"/>
                </a:cubicBezTo>
                <a:cubicBezTo>
                  <a:pt x="286870" y="632012"/>
                  <a:pt x="275505" y="644138"/>
                  <a:pt x="268941" y="658906"/>
                </a:cubicBezTo>
                <a:cubicBezTo>
                  <a:pt x="219496" y="770158"/>
                  <a:pt x="270385" y="711250"/>
                  <a:pt x="215152" y="766483"/>
                </a:cubicBezTo>
                <a:cubicBezTo>
                  <a:pt x="206187" y="793377"/>
                  <a:pt x="203983" y="823577"/>
                  <a:pt x="188258" y="847165"/>
                </a:cubicBezTo>
                <a:cubicBezTo>
                  <a:pt x="179293" y="860612"/>
                  <a:pt x="168592" y="873051"/>
                  <a:pt x="161364" y="887506"/>
                </a:cubicBezTo>
                <a:cubicBezTo>
                  <a:pt x="105691" y="998852"/>
                  <a:pt x="198097" y="852576"/>
                  <a:pt x="121023" y="968188"/>
                </a:cubicBezTo>
                <a:cubicBezTo>
                  <a:pt x="114682" y="987211"/>
                  <a:pt x="94129" y="1045434"/>
                  <a:pt x="94129" y="1062318"/>
                </a:cubicBezTo>
                <a:cubicBezTo>
                  <a:pt x="94129" y="1094013"/>
                  <a:pt x="100449" y="1125564"/>
                  <a:pt x="107576" y="1156447"/>
                </a:cubicBezTo>
                <a:cubicBezTo>
                  <a:pt x="113951" y="1184070"/>
                  <a:pt x="134470" y="1237130"/>
                  <a:pt x="134470" y="1237130"/>
                </a:cubicBezTo>
                <a:cubicBezTo>
                  <a:pt x="138952" y="1272989"/>
                  <a:pt x="147917" y="1308568"/>
                  <a:pt x="147917" y="1344706"/>
                </a:cubicBezTo>
                <a:cubicBezTo>
                  <a:pt x="147917" y="1578158"/>
                  <a:pt x="178780" y="1761123"/>
                  <a:pt x="121023" y="1963271"/>
                </a:cubicBezTo>
                <a:cubicBezTo>
                  <a:pt x="117129" y="1976900"/>
                  <a:pt x="111014" y="1989861"/>
                  <a:pt x="107576" y="2003612"/>
                </a:cubicBezTo>
                <a:cubicBezTo>
                  <a:pt x="103444" y="2020139"/>
                  <a:pt x="93856" y="2089232"/>
                  <a:pt x="80682" y="2111188"/>
                </a:cubicBezTo>
                <a:cubicBezTo>
                  <a:pt x="74159" y="2122060"/>
                  <a:pt x="62753" y="2129118"/>
                  <a:pt x="53788" y="2138083"/>
                </a:cubicBezTo>
                <a:cubicBezTo>
                  <a:pt x="44823" y="2164977"/>
                  <a:pt x="32454" y="2190967"/>
                  <a:pt x="26894" y="2218765"/>
                </a:cubicBezTo>
                <a:cubicBezTo>
                  <a:pt x="9823" y="2304122"/>
                  <a:pt x="18990" y="2263827"/>
                  <a:pt x="0" y="2339788"/>
                </a:cubicBezTo>
                <a:cubicBezTo>
                  <a:pt x="2233" y="2368815"/>
                  <a:pt x="16944" y="2585872"/>
                  <a:pt x="26894" y="2635624"/>
                </a:cubicBezTo>
                <a:cubicBezTo>
                  <a:pt x="32454" y="2663422"/>
                  <a:pt x="49127" y="2688343"/>
                  <a:pt x="53788" y="2716306"/>
                </a:cubicBezTo>
                <a:cubicBezTo>
                  <a:pt x="58270" y="2743200"/>
                  <a:pt x="63632" y="2769962"/>
                  <a:pt x="67235" y="2796988"/>
                </a:cubicBezTo>
                <a:cubicBezTo>
                  <a:pt x="81177" y="2901553"/>
                  <a:pt x="80682" y="2879732"/>
                  <a:pt x="80682" y="2931459"/>
                </a:cubicBezTo>
              </a:path>
            </a:pathLst>
          </a:custGeom>
          <a:noFill/>
          <a:ln w="38100" cap="flat" cmpd="sng" algn="ctr">
            <a:solidFill>
              <a:srgbClr val="990099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84406" tIns="42203" rIns="84406" bIns="42203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844083"/>
            <a:endParaRPr lang="zh-TW" altLang="en-US" sz="1108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5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Data from a Webpage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38092" y="2036829"/>
            <a:ext cx="5929772" cy="211497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82259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55825" y="3094314"/>
            <a:ext cx="23669" cy="2998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mputer Server Icon - ClipArt Be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946" y="2036829"/>
            <a:ext cx="1014565" cy="101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52" y="2287369"/>
            <a:ext cx="764025" cy="76402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594093" y="3855904"/>
            <a:ext cx="28735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21114"/>
            <a:ext cx="2306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http://lilina:8000/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17762" y="5299113"/>
            <a:ext cx="2849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762" y="4956310"/>
            <a:ext cx="625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“Department of Computer Science and Information Engineering”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also do this from the command line.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40457"/>
          </a:xfrm>
        </p:spPr>
        <p:txBody>
          <a:bodyPr/>
          <a:lstStyle/>
          <a:p>
            <a:r>
              <a:rPr lang="en-US" dirty="0" smtClean="0"/>
              <a:t>curl http://lilina:8000/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6771" y="3212656"/>
            <a:ext cx="8460955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curl http://lilina:8000/</a:t>
            </a:r>
          </a:p>
          <a:p>
            <a:r>
              <a:rPr lang="en-US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Department of Computer Science and Information Engineering</a:t>
            </a:r>
            <a:endParaRPr lang="en-US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9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this with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urllib.request</a:t>
            </a:r>
            <a:r>
              <a:rPr lang="en-US" dirty="0"/>
              <a:t> import </a:t>
            </a:r>
            <a:r>
              <a:rPr lang="en-US" dirty="0" err="1" smtClean="0"/>
              <a:t>urlopen</a:t>
            </a:r>
            <a:endParaRPr lang="en-US" dirty="0" smtClean="0"/>
          </a:p>
          <a:p>
            <a:r>
              <a:rPr lang="en-US" dirty="0" err="1" smtClean="0"/>
              <a:t>url</a:t>
            </a:r>
            <a:r>
              <a:rPr lang="en-US" dirty="0" smtClean="0"/>
              <a:t> </a:t>
            </a:r>
            <a:r>
              <a:rPr lang="en-US" dirty="0" smtClean="0"/>
              <a:t>= 'http://lilina:8000/'</a:t>
            </a:r>
          </a:p>
          <a:p>
            <a:r>
              <a:rPr lang="en-US" dirty="0" smtClean="0"/>
              <a:t>html = </a:t>
            </a:r>
            <a:r>
              <a:rPr lang="en-US" dirty="0" err="1" smtClean="0"/>
              <a:t>urlopen</a:t>
            </a:r>
            <a:r>
              <a:rPr lang="en-US" dirty="0" smtClean="0"/>
              <a:t>(</a:t>
            </a:r>
            <a:r>
              <a:rPr lang="en-US" dirty="0" err="1" smtClean="0"/>
              <a:t>url</a:t>
            </a:r>
            <a:r>
              <a:rPr lang="en-US" dirty="0" smtClean="0"/>
              <a:t>).read().decode()</a:t>
            </a:r>
          </a:p>
          <a:p>
            <a:r>
              <a:rPr lang="en-US" dirty="0" smtClean="0"/>
              <a:t>print(html)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2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8320" y="0"/>
            <a:ext cx="4743680" cy="1325563"/>
          </a:xfrm>
        </p:spPr>
        <p:txBody>
          <a:bodyPr/>
          <a:lstStyle/>
          <a:p>
            <a:r>
              <a:rPr lang="en-US" dirty="0" smtClean="0"/>
              <a:t>You can also do this with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270"/>
            <a:ext cx="10515600" cy="600069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Open a Connection */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&lt;curl/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curl.h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 URL     "http://lilina:8000/"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main(void)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CURL *curl;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res;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curl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curl_easy_init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if(curl) 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curl_easy_setopt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(curl, CURLOPT_URL, URL);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res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curl_easy_perform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(curl);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if(res != CURLE_OK)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curl_easy_perform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failed: %s\n",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curl_easy_strerror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(res));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curl_easy_cleanup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(curl);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965195" y="5177928"/>
            <a:ext cx="3388605" cy="1178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Compile with the option “-</a:t>
            </a:r>
            <a:r>
              <a:rPr lang="en-US" dirty="0" err="1" smtClean="0"/>
              <a:t>lcurl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curl-2.c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program simply retrieves a webpage, and prints out the HTML contents.</a:t>
            </a:r>
          </a:p>
          <a:p>
            <a:r>
              <a:rPr lang="en-US" dirty="0" smtClean="0"/>
              <a:t>This just mimics the behavior of the “curl” command.</a:t>
            </a:r>
          </a:p>
          <a:p>
            <a:endParaRPr lang="en-US" dirty="0"/>
          </a:p>
          <a:p>
            <a:r>
              <a:rPr lang="en-US" dirty="0" smtClean="0"/>
              <a:t>If you want to store the contents for later usage, you may (dynamically) allocate a memory to store that. </a:t>
            </a:r>
          </a:p>
          <a:p>
            <a:pPr lvl="1"/>
            <a:r>
              <a:rPr lang="en-US" dirty="0" smtClean="0"/>
              <a:t>See “curl-2.c”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011F-CD83-49E2-B09D-AF2C4A05A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9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1045</Words>
  <Application>Microsoft Office PowerPoint</Application>
  <PresentationFormat>Widescreen</PresentationFormat>
  <Paragraphs>236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Courier New</vt:lpstr>
      <vt:lpstr>Office Theme</vt:lpstr>
      <vt:lpstr>cURL and the Road to Object-Oriented</vt:lpstr>
      <vt:lpstr>Webpages you see in a browser …</vt:lpstr>
      <vt:lpstr>is actually an HTML file interpreted and formatted by software</vt:lpstr>
      <vt:lpstr>Sharing Data on the Internet</vt:lpstr>
      <vt:lpstr>Getting Data from a Webpage</vt:lpstr>
      <vt:lpstr>You can also do this from the command line.</vt:lpstr>
      <vt:lpstr>You can do this with a Python program</vt:lpstr>
      <vt:lpstr>You can also do this with a C program</vt:lpstr>
      <vt:lpstr>curl-2.c</vt:lpstr>
      <vt:lpstr>Posting Data to a WWW Server</vt:lpstr>
      <vt:lpstr>Posting Data to a WWW Server</vt:lpstr>
      <vt:lpstr>The WWW Server responds with a string</vt:lpstr>
      <vt:lpstr>You can do this from a command line</vt:lpstr>
      <vt:lpstr>You can do this from a Python program</vt:lpstr>
      <vt:lpstr>You can also do this with a C program</vt:lpstr>
      <vt:lpstr>curl-4.c</vt:lpstr>
      <vt:lpstr>Why do people prefer Python in Webscraping?</vt:lpstr>
      <vt:lpstr>Encapsulate curl-4.c as an Object</vt:lpstr>
      <vt:lpstr>Some details to re-write curl-4.c</vt:lpstr>
      <vt:lpstr>Now I can use it in my main program</vt:lpstr>
      <vt:lpstr>Separate the Class Implementation</vt:lpstr>
      <vt:lpstr>Hands-On: Login</vt:lpstr>
      <vt:lpstr>Exercise: Guess a Number</vt:lpstr>
      <vt:lpstr>Exercise: Guess a Number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cURL and the Road to Object-Oriented</dc:title>
  <dc:creator>solomon</dc:creator>
  <cp:lastModifiedBy>solomon</cp:lastModifiedBy>
  <cp:revision>21</cp:revision>
  <dcterms:created xsi:type="dcterms:W3CDTF">2023-04-12T23:04:17Z</dcterms:created>
  <dcterms:modified xsi:type="dcterms:W3CDTF">2024-03-28T14:51:41Z</dcterms:modified>
</cp:coreProperties>
</file>