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8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655AA-957F-4C64-8E40-D5B9D4F421A3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5033F-4699-4560-AC2D-CE32AB1F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3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A1B9-97F7-41DA-9D9E-FA371C576756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1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19EA-23DC-4402-9CF2-78440EF5AF9F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1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0D02-3485-4B08-B6DB-3A1F24DDE5FA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47A8-2A2A-4B55-9A79-B7497FD33FCB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2DD1-3A77-4C8D-891E-D461F05E334A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1409-877F-4DAD-99EF-2112FC852AD1}" type="datetime1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C228-1462-4AA7-853D-A2C4E37F1EDE}" type="datetime1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5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E622-A07C-4F23-8FFF-B1D245ECE5AE}" type="datetime1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1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E52C-1888-49E5-8999-31E9E66CA05E}" type="datetime1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3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A124-73FF-4E61-BBE9-A0F1123F40E8}" type="datetime1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6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56EEC-B905-4260-86B3-3ED4226A5D62}" type="datetime1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CA50-0F23-4DB4-951F-2FE49E8FB1E8}" type="datetime1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77FE6-1CDA-4EDC-BBAD-DFCEBE198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itel.com/CPlusPlusBoostLibraries/" TargetMode="External"/><Relationship Id="rId2" Type="http://schemas.openxmlformats.org/officeDocument/2006/relationships/hyperlink" Target="https://www.boost.org/more/getting_started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\\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23</a:t>
            </a:r>
            <a:br>
              <a:rPr lang="en-US" dirty="0" smtClean="0"/>
            </a:br>
            <a:r>
              <a:rPr lang="en-US" dirty="0" smtClean="0"/>
              <a:t>Boost Libraries, </a:t>
            </a:r>
            <a:br>
              <a:rPr lang="en-US" dirty="0" smtClean="0"/>
            </a:br>
            <a:r>
              <a:rPr lang="en-US" dirty="0" smtClean="0"/>
              <a:t>Technical Report 1 and C++11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57" y="0"/>
            <a:ext cx="3701143" cy="1325563"/>
          </a:xfrm>
        </p:spPr>
        <p:txBody>
          <a:bodyPr/>
          <a:lstStyle/>
          <a:p>
            <a:r>
              <a:rPr lang="en-US" dirty="0" err="1" smtClean="0"/>
              <a:t>regex_replace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9" y="340178"/>
            <a:ext cx="11070771" cy="6176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&lt;regex&gt;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::regex;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s[5] = { string("George Washington"),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string("Bill Clinton"),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string("George Bush"),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string("Donald Trump"),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string("John Adams") 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regex_replace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regex("(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\\w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*) (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\\w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*)"), "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$2 $1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82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regex_token_iterator</a:t>
            </a:r>
            <a:r>
              <a:rPr lang="en-US" dirty="0"/>
              <a:t> (P.980 L.50)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regex splitter( ",\\s" ); // regex to split a string at commas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sregex_token_iterator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tokenIterator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testString2.begin(),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testString2.end(), splitter, </a:t>
            </a:r>
            <a:r>
              <a:rPr lang="en-US" sz="20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 // token iterator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sregex_token_iterator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end; // empty iterator</a:t>
            </a: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tokenIterator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end ) //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tokenIterator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isn't empty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output += "</a:t>
            </a:r>
            <a:r>
              <a:rPr lang="en-US" sz="20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\"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+ (*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tokenIterator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sz="2000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"</a:t>
            </a:r>
            <a:r>
              <a:rPr lang="en-US" sz="20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\"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++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tokenIterator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advance the iterator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8686800" y="138223"/>
            <a:ext cx="3200400" cy="1552465"/>
          </a:xfrm>
          <a:prstGeom prst="wedgeRectCallout">
            <a:avLst>
              <a:gd name="adj1" fmla="val -114853"/>
              <a:gd name="adj2" fmla="val 109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Iterate over the parts of the string that </a:t>
            </a:r>
            <a:r>
              <a:rPr lang="en-US" dirty="0" smtClean="0">
                <a:solidFill>
                  <a:srgbClr val="FFC000"/>
                </a:solidFill>
              </a:rPr>
              <a:t>don’t</a:t>
            </a:r>
            <a:r>
              <a:rPr lang="en-US" dirty="0" smtClean="0"/>
              <a:t> match the regular expression.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76857" y="0"/>
            <a:ext cx="1415143" cy="1325563"/>
          </a:xfrm>
        </p:spPr>
        <p:txBody>
          <a:bodyPr/>
          <a:lstStyle/>
          <a:p>
            <a:r>
              <a:rPr lang="en-US" dirty="0" smtClean="0"/>
              <a:t>split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19742"/>
            <a:ext cx="10515600" cy="652054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&lt;regex&gt;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::regex;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sregex_token_iterator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s("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AA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BB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CC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EE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FF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GG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HH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II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regex splitter( "[A-Z]+" ); // regex to split a string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sregex_token_iterator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tokenIterator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s.begin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(), splitter,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);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sregex_token_iterator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end; // empty iterator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tokenIterator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end )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tokenIterator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isn't empty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(*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tokenIterator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tokenIterator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12</a:t>
            </a:fld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6172200" y="1023257"/>
            <a:ext cx="4833257" cy="1981200"/>
          </a:xfrm>
          <a:prstGeom prst="wedgeRectCallout">
            <a:avLst>
              <a:gd name="adj1" fmla="val 12726"/>
              <a:gd name="adj2" fmla="val 8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Default is 0</a:t>
            </a:r>
            <a:r>
              <a:rPr lang="en-US" dirty="0"/>
              <a:t>: the entire match is selected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this is -1, the section of the sequence that is </a:t>
            </a:r>
            <a:r>
              <a:rPr lang="en-US" dirty="0">
                <a:solidFill>
                  <a:srgbClr val="FFC000"/>
                </a:solidFill>
              </a:rPr>
              <a:t>not</a:t>
            </a:r>
            <a:r>
              <a:rPr lang="en-US" dirty="0"/>
              <a:t> matched is selected, using the match as separator.</a:t>
            </a:r>
          </a:p>
        </p:txBody>
      </p:sp>
    </p:spTree>
    <p:extLst>
      <p:ext uri="{BB962C8B-B14F-4D97-AF65-F5344CB8AC3E}">
        <p14:creationId xmlns:p14="http://schemas.microsoft.com/office/powerpoint/2010/main" val="2419627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23.8 C++0x (P.997)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with the option “-</a:t>
            </a:r>
            <a:r>
              <a:rPr lang="en-US" dirty="0" err="1" smtClean="0"/>
              <a:t>std</a:t>
            </a:r>
            <a:r>
              <a:rPr lang="en-US" dirty="0" smtClean="0"/>
              <a:t>=</a:t>
            </a:r>
            <a:r>
              <a:rPr lang="en-US" dirty="0" err="1" smtClean="0"/>
              <a:t>c++</a:t>
            </a:r>
            <a:r>
              <a:rPr lang="en-US" dirty="0" smtClean="0"/>
              <a:t>11”.</a:t>
            </a:r>
          </a:p>
          <a:p>
            <a:r>
              <a:rPr lang="en-US" dirty="0" smtClean="0"/>
              <a:t>Initializer Lists for User-Defined Types</a:t>
            </a:r>
          </a:p>
          <a:p>
            <a:pPr lvl="1"/>
            <a:r>
              <a:rPr lang="en-US" dirty="0" smtClean="0"/>
              <a:t>vector&lt;</a:t>
            </a:r>
            <a:r>
              <a:rPr lang="en-US" dirty="0" err="1" smtClean="0"/>
              <a:t>int</a:t>
            </a:r>
            <a:r>
              <a:rPr lang="en-US" dirty="0" smtClean="0"/>
              <a:t>&gt; a = { 4, 5, 6 };</a:t>
            </a:r>
          </a:p>
          <a:p>
            <a:r>
              <a:rPr lang="en-US" dirty="0" smtClean="0"/>
              <a:t>Range-Based for Statement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 item : items )</a:t>
            </a:r>
            <a:r>
              <a:rPr lang="en-US" dirty="0" smtClean="0"/>
              <a:t>  // items can be an array or container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*= 2;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4274289" y="4433777"/>
            <a:ext cx="3285460" cy="701748"/>
          </a:xfrm>
          <a:prstGeom prst="wedgeRectCallout">
            <a:avLst>
              <a:gd name="adj1" fmla="val -75526"/>
              <a:gd name="adj2" fmla="val -1132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don’t modify the value,</a:t>
            </a:r>
          </a:p>
          <a:p>
            <a:pPr algn="ctr"/>
            <a:r>
              <a:rPr lang="en-US" dirty="0" smtClean="0"/>
              <a:t>you need not pass by reference.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6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5326" y="0"/>
            <a:ext cx="4846674" cy="1325563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Lambda Expressions </a:t>
            </a:r>
            <a:br>
              <a:rPr lang="en-US" dirty="0" smtClean="0">
                <a:cs typeface="Courier New" panose="02070309020205020404" pitchFamily="49" charset="0"/>
              </a:rPr>
            </a:br>
            <a:r>
              <a:rPr lang="en-US" dirty="0" smtClean="0">
                <a:cs typeface="Courier New" panose="02070309020205020404" pitchFamily="49" charset="0"/>
              </a:rPr>
              <a:t>(P.998 fig23_15.cpp)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652"/>
            <a:ext cx="10515600" cy="6176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&lt;algorithm&gt;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 = 4; // size of array values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values[ size ] = { 1, 2, 3, 4 }; // initialize values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output each element multiplied by two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values, values + size,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[](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 {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2 &lt;&lt;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 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= 0; // initialize sum to zero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add each element to sum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for_each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values, values + size,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&amp;sum ](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) { sum +=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"sum is " &lt;&lt; sum &lt;&lt;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output sum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5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Boost Libraries Resource Centers</a:t>
            </a:r>
          </a:p>
          <a:p>
            <a:pPr lvl="1"/>
            <a:r>
              <a:rPr lang="en-US" dirty="0" smtClean="0">
                <a:hlinkClick r:id="rId2"/>
              </a:rPr>
              <a:t>https://www.boost.org/more/getting_started/index.html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http://www.deitel.com/CPlusPlusBoostLibraries/</a:t>
            </a:r>
            <a:endParaRPr lang="en-US" dirty="0" smtClean="0"/>
          </a:p>
          <a:p>
            <a:r>
              <a:rPr lang="en-US" dirty="0" smtClean="0"/>
              <a:t>23.5 </a:t>
            </a:r>
            <a:r>
              <a:rPr lang="en-US" dirty="0" smtClean="0">
                <a:solidFill>
                  <a:srgbClr val="FF00FF"/>
                </a:solidFill>
              </a:rPr>
              <a:t>Regular Expressions</a:t>
            </a:r>
          </a:p>
          <a:p>
            <a:r>
              <a:rPr lang="en-US" dirty="0" smtClean="0"/>
              <a:t>23.6 Smart Pointers</a:t>
            </a:r>
          </a:p>
          <a:p>
            <a:r>
              <a:rPr lang="en-US" dirty="0" smtClean="0"/>
              <a:t>23.8 C++0x (the newer </a:t>
            </a:r>
            <a:r>
              <a:rPr lang="en-US" dirty="0" smtClean="0">
                <a:solidFill>
                  <a:srgbClr val="FF00FF"/>
                </a:solidFill>
              </a:rPr>
              <a:t>C++11 </a:t>
            </a:r>
            <a:r>
              <a:rPr lang="en-US" dirty="0" smtClean="0"/>
              <a:t>is recommended)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Validating an Input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018721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Suppose we want to test whether an input string matches the following rules:</a:t>
            </a:r>
          </a:p>
          <a:p>
            <a:pPr lvl="1"/>
            <a:r>
              <a:rPr lang="en-US" dirty="0" smtClean="0"/>
              <a:t>String length is 10.</a:t>
            </a:r>
          </a:p>
          <a:p>
            <a:pPr lvl="1"/>
            <a:r>
              <a:rPr lang="en-US" dirty="0" smtClean="0"/>
              <a:t>The first character is an uppercase letter.</a:t>
            </a:r>
          </a:p>
          <a:p>
            <a:pPr lvl="1"/>
            <a:r>
              <a:rPr lang="en-US" dirty="0" smtClean="0"/>
              <a:t>The second character is either ‘1’ or ‘2’.</a:t>
            </a:r>
          </a:p>
          <a:p>
            <a:pPr lvl="1"/>
            <a:r>
              <a:rPr lang="en-US" dirty="0" smtClean="0"/>
              <a:t>The remaining 8 digits can be among ‘0’ ~ ‘9’.</a:t>
            </a:r>
          </a:p>
          <a:p>
            <a:r>
              <a:rPr lang="en-US" dirty="0" smtClean="0"/>
              <a:t>Write a function to test a string.  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s;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s)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valid_id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(s))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s &lt;&lt; " is valid.\n";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s &lt;&lt; " is NOT valid.\n";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56567" y="3019646"/>
            <a:ext cx="183943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Time limit: 15min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9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power of “regular expressions” is that it can use a simple expression to represent complicated rules.</a:t>
            </a:r>
          </a:p>
          <a:p>
            <a:endParaRPr lang="en-US" dirty="0"/>
          </a:p>
          <a:p>
            <a:r>
              <a:rPr lang="en-US" dirty="0" smtClean="0"/>
              <a:t>The task in the previous slide, can be verified with a “regular expression”, so the program can be composed in 2 minutes!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8284" y="0"/>
            <a:ext cx="2443716" cy="1325563"/>
          </a:xfrm>
        </p:spPr>
        <p:txBody>
          <a:bodyPr/>
          <a:lstStyle/>
          <a:p>
            <a:r>
              <a:rPr lang="en-US" dirty="0" smtClean="0"/>
              <a:t>regex.cpp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60"/>
            <a:ext cx="10515600" cy="60919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&lt;regex&gt;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valid_id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s)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return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regex_match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(s, regex("[A-Z][12][0-9]{8}"))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s;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s)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valid_id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(s))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s &lt;&lt; " is valid.\n";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s &lt;&lt; " is NOT valid.\n";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Characters in Regular Expressions (P.973)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778463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482">
                  <a:extLst>
                    <a:ext uri="{9D8B030D-6E8A-4147-A177-3AD203B41FA5}">
                      <a16:colId xmlns:a16="http://schemas.microsoft.com/office/drawing/2014/main" val="3590325716"/>
                    </a:ext>
                  </a:extLst>
                </a:gridCol>
                <a:gridCol w="5137825">
                  <a:extLst>
                    <a:ext uri="{9D8B030D-6E8A-4147-A177-3AD203B41FA5}">
                      <a16:colId xmlns:a16="http://schemas.microsoft.com/office/drawing/2014/main" val="653018143"/>
                    </a:ext>
                  </a:extLst>
                </a:gridCol>
                <a:gridCol w="4134293">
                  <a:extLst>
                    <a:ext uri="{9D8B030D-6E8A-4147-A177-3AD203B41FA5}">
                      <a16:colId xmlns:a16="http://schemas.microsoft.com/office/drawing/2014/main" val="2513299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 class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 regular expression</a:t>
                      </a:r>
                      <a:endParaRPr lang="en-US" dirty="0"/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3687157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character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382282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\d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digit 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[0-9]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310959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\D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non-digit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[^0-9]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1406067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\w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word character (alphanumeric or underscore)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a-zA-Z0-9_]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2843074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\W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non-word character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[^a-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-Z_]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119660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whitespace character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\n\t\v\f\r]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3175142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non-whitespace character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[^ \n\t\v\f\r]</a:t>
                      </a:r>
                    </a:p>
                  </a:txBody>
                  <a:tcPr marL="185569" marR="185569"/>
                </a:tc>
                <a:extLst>
                  <a:ext uri="{0D108BD9-81ED-4DB2-BD59-A6C34878D82A}">
                    <a16:rowId xmlns:a16="http://schemas.microsoft.com/office/drawing/2014/main" val="86355336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Quantifiers in Regular Expressions (P.976)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87270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0490568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57768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411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 or more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765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or more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400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 or one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186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{n}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exactly n occurrences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156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{n,}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n occurrences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417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n,m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 n and m (inclusive) occurrences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18402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936579" y="5019595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[A-Z][12][0-9]{8}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82763" y="5694629"/>
            <a:ext cx="2307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A123456789</a:t>
            </a:r>
            <a:endParaRPr lang="en-US" sz="3200" dirty="0"/>
          </a:p>
        </p:txBody>
      </p:sp>
      <p:cxnSp>
        <p:nvCxnSpPr>
          <p:cNvPr id="9" name="Straight Connector 8"/>
          <p:cNvCxnSpPr>
            <a:endCxn id="6" idx="2"/>
          </p:cNvCxnSpPr>
          <p:nvPr/>
        </p:nvCxnSpPr>
        <p:spPr>
          <a:xfrm>
            <a:off x="8729331" y="5388927"/>
            <a:ext cx="471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48847" y="5387147"/>
            <a:ext cx="561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314121" y="5387147"/>
            <a:ext cx="10100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814390" y="5773479"/>
            <a:ext cx="1629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8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fig23_04.cpp (P.976)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L.64 </a:t>
            </a:r>
            <a:r>
              <a:rPr lang="en-US" dirty="0" err="1" smtClean="0"/>
              <a:t>getline</a:t>
            </a:r>
            <a:r>
              <a:rPr lang="en-US" dirty="0" smtClean="0"/>
              <a:t>( </a:t>
            </a:r>
            <a:r>
              <a:rPr lang="en-US" dirty="0" err="1" smtClean="0"/>
              <a:t>cin</a:t>
            </a:r>
            <a:r>
              <a:rPr lang="en-US" dirty="0" smtClean="0"/>
              <a:t>, data );</a:t>
            </a:r>
          </a:p>
          <a:p>
            <a:r>
              <a:rPr lang="en-US" dirty="0" smtClean="0"/>
              <a:t>L.54 </a:t>
            </a:r>
            <a:r>
              <a:rPr lang="en-US" dirty="0" err="1" smtClean="0"/>
              <a:t>regex_match</a:t>
            </a:r>
            <a:r>
              <a:rPr lang="en-US" dirty="0" smtClean="0"/>
              <a:t>( string, regex );</a:t>
            </a:r>
          </a:p>
          <a:p>
            <a:r>
              <a:rPr lang="en-US" dirty="0" smtClean="0"/>
              <a:t>L.21 the character class \d must be represented as </a:t>
            </a:r>
            <a:r>
              <a:rPr lang="en-US" dirty="0" smtClean="0">
                <a:hlinkClick r:id="rId2" action="ppaction://hlinkfile"/>
              </a:rPr>
              <a:t>\\d</a:t>
            </a:r>
            <a:r>
              <a:rPr lang="en-US" dirty="0" smtClean="0"/>
              <a:t> in a C++ string literal.</a:t>
            </a:r>
          </a:p>
          <a:p>
            <a:pPr lvl="1"/>
            <a:r>
              <a:rPr lang="en-US" dirty="0" smtClean="0"/>
              <a:t>C++ treats a backslash as the beginning of an escape sequence (\n, \t).</a:t>
            </a:r>
          </a:p>
          <a:p>
            <a:pPr lvl="1"/>
            <a:r>
              <a:rPr lang="en-US" dirty="0" smtClean="0"/>
              <a:t>To insert a literal backslash in a string, you must escape the backslash character with another backslash.</a:t>
            </a:r>
          </a:p>
          <a:p>
            <a:pPr lvl="1"/>
            <a:endParaRPr lang="en-US" dirty="0"/>
          </a:p>
          <a:p>
            <a:r>
              <a:rPr lang="en-US" dirty="0" err="1" smtClean="0"/>
              <a:t>regex_match</a:t>
            </a:r>
            <a:r>
              <a:rPr lang="en-US" dirty="0" smtClean="0"/>
              <a:t>() vs. </a:t>
            </a:r>
            <a:r>
              <a:rPr lang="en-US" dirty="0" err="1" smtClean="0"/>
              <a:t>regex_search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regex_match</a:t>
            </a:r>
            <a:r>
              <a:rPr lang="en-US" dirty="0" smtClean="0"/>
              <a:t>() requires the whole string matches the regular expression</a:t>
            </a:r>
          </a:p>
          <a:p>
            <a:pPr lvl="1"/>
            <a:r>
              <a:rPr lang="en-US" dirty="0" err="1" smtClean="0"/>
              <a:t>regex_search</a:t>
            </a:r>
            <a:r>
              <a:rPr lang="en-US" dirty="0" smtClean="0"/>
              <a:t>() returns true if the string contains the regular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8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regex_replace</a:t>
            </a:r>
            <a:r>
              <a:rPr lang="en-US" dirty="0" smtClean="0"/>
              <a:t> (P.980 fig23_05.cpp)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regex_replace</a:t>
            </a:r>
            <a:r>
              <a:rPr lang="en-US" dirty="0" smtClean="0"/>
              <a:t>(string, re, </a:t>
            </a:r>
            <a:r>
              <a:rPr lang="en-US" dirty="0" err="1" smtClean="0"/>
              <a:t>fmt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string: the target sequence</a:t>
            </a:r>
          </a:p>
          <a:p>
            <a:pPr lvl="1"/>
            <a:r>
              <a:rPr lang="en-US" dirty="0" err="1" smtClean="0"/>
              <a:t>fmt</a:t>
            </a:r>
            <a:r>
              <a:rPr lang="en-US" dirty="0" smtClean="0"/>
              <a:t> can be</a:t>
            </a:r>
          </a:p>
          <a:p>
            <a:pPr lvl="2"/>
            <a:r>
              <a:rPr lang="en-US" dirty="0" smtClean="0"/>
              <a:t>a </a:t>
            </a:r>
            <a:r>
              <a:rPr lang="en-US" dirty="0" err="1" smtClean="0"/>
              <a:t>const</a:t>
            </a:r>
            <a:r>
              <a:rPr lang="en-US" dirty="0" smtClean="0"/>
              <a:t> string</a:t>
            </a:r>
          </a:p>
          <a:p>
            <a:pPr lvl="2"/>
            <a:r>
              <a:rPr lang="en-US" dirty="0" smtClean="0"/>
              <a:t>$n - </a:t>
            </a:r>
            <a:r>
              <a:rPr lang="en-US" i="1" dirty="0"/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err="1" smtClean="0"/>
              <a:t>backreference</a:t>
            </a:r>
            <a:endParaRPr lang="en-US" dirty="0" smtClean="0"/>
          </a:p>
          <a:p>
            <a:pPr lvl="2"/>
            <a:r>
              <a:rPr lang="en-US" dirty="0" smtClean="0"/>
              <a:t>$&amp; - </a:t>
            </a:r>
            <a:r>
              <a:rPr lang="en-US" dirty="0"/>
              <a:t>A copy of the entire </a:t>
            </a:r>
            <a:r>
              <a:rPr lang="en-US" dirty="0" smtClean="0"/>
              <a:t>match</a:t>
            </a:r>
          </a:p>
          <a:p>
            <a:pPr lvl="2"/>
            <a:r>
              <a:rPr lang="en-US" dirty="0" smtClean="0"/>
              <a:t>$` - </a:t>
            </a:r>
            <a:r>
              <a:rPr lang="en-US" dirty="0"/>
              <a:t>The </a:t>
            </a:r>
            <a:r>
              <a:rPr lang="en-US" i="1" dirty="0"/>
              <a:t>prefix</a:t>
            </a:r>
            <a:r>
              <a:rPr lang="en-US" dirty="0"/>
              <a:t> (i.e., the part of the target sequence that precedes the match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$’ - </a:t>
            </a:r>
            <a:r>
              <a:rPr lang="en-US" dirty="0"/>
              <a:t>The </a:t>
            </a:r>
            <a:r>
              <a:rPr lang="en-US" i="1" dirty="0"/>
              <a:t>suffix</a:t>
            </a:r>
            <a:r>
              <a:rPr lang="en-US" dirty="0"/>
              <a:t> (i.e., the part of the target sequence that follows the match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$$ - A single $ character.</a:t>
            </a:r>
          </a:p>
          <a:p>
            <a:pPr lvl="2"/>
            <a:endParaRPr lang="en-US" dirty="0"/>
          </a:p>
          <a:p>
            <a:r>
              <a:rPr lang="en-US" dirty="0" smtClean="0"/>
              <a:t>L.40 Normally </a:t>
            </a:r>
            <a:r>
              <a:rPr lang="en-US" dirty="0" err="1" smtClean="0"/>
              <a:t>regex_replace</a:t>
            </a:r>
            <a:r>
              <a:rPr lang="en-US" dirty="0" smtClean="0"/>
              <a:t> would replace all occurrences of the pattern.  The fourth parameter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regex_constants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format_first_only</a:t>
            </a:r>
            <a:r>
              <a:rPr lang="en-US" dirty="0" smtClean="0"/>
              <a:t> tells </a:t>
            </a:r>
            <a:r>
              <a:rPr lang="en-US" dirty="0" err="1" smtClean="0"/>
              <a:t>regex_replace</a:t>
            </a:r>
            <a:r>
              <a:rPr lang="en-US" dirty="0" smtClean="0"/>
              <a:t> to replace only the first occurrence.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7FE6-1CDA-4EDC-BBAD-DFCEBE198A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7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1134</Words>
  <Application>Microsoft Office PowerPoint</Application>
  <PresentationFormat>Widescreen</PresentationFormat>
  <Paragraphs>216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Chapter 23 Boost Libraries,  Technical Report 1 and C++11</vt:lpstr>
      <vt:lpstr>Outline</vt:lpstr>
      <vt:lpstr>Exercise: Validating an Input String</vt:lpstr>
      <vt:lpstr>Regular Expression</vt:lpstr>
      <vt:lpstr>regex.cpp</vt:lpstr>
      <vt:lpstr>Special Characters in Regular Expressions (P.973)</vt:lpstr>
      <vt:lpstr>Quantifiers in Regular Expressions (P.976)</vt:lpstr>
      <vt:lpstr>fig23_04.cpp (P.976)</vt:lpstr>
      <vt:lpstr>regex_replace (P.980 fig23_05.cpp)</vt:lpstr>
      <vt:lpstr>regex_replace()</vt:lpstr>
      <vt:lpstr>regex_token_iterator (P.980 L.50)</vt:lpstr>
      <vt:lpstr>split</vt:lpstr>
      <vt:lpstr>23.8 C++0x (P.997)</vt:lpstr>
      <vt:lpstr>Lambda Expressions  (P.998 fig23_15.cpp)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 Boost Libraries,  Technical Report 1 and C++11</dc:title>
  <dc:creator>solomon</dc:creator>
  <cp:lastModifiedBy>solomon</cp:lastModifiedBy>
  <cp:revision>12</cp:revision>
  <dcterms:created xsi:type="dcterms:W3CDTF">2019-05-27T15:33:56Z</dcterms:created>
  <dcterms:modified xsi:type="dcterms:W3CDTF">2019-05-29T14:51:25Z</dcterms:modified>
</cp:coreProperties>
</file>