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61" r:id="rId6"/>
    <p:sldId id="262" r:id="rId7"/>
    <p:sldId id="26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64" r:id="rId18"/>
    <p:sldId id="259" r:id="rId19"/>
    <p:sldId id="260" r:id="rId20"/>
    <p:sldId id="265" r:id="rId21"/>
    <p:sldId id="266" r:id="rId22"/>
    <p:sldId id="268" r:id="rId23"/>
    <p:sldId id="269" r:id="rId24"/>
    <p:sldId id="267" r:id="rId25"/>
    <p:sldId id="270" r:id="rId26"/>
    <p:sldId id="272" r:id="rId27"/>
    <p:sldId id="271" r:id="rId28"/>
    <p:sldId id="277" r:id="rId29"/>
    <p:sldId id="273" r:id="rId30"/>
    <p:sldId id="276" r:id="rId31"/>
    <p:sldId id="274" r:id="rId32"/>
    <p:sldId id="275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751" autoAdjust="0"/>
  </p:normalViewPr>
  <p:slideViewPr>
    <p:cSldViewPr snapToGrid="0">
      <p:cViewPr varScale="1">
        <p:scale>
          <a:sx n="81" d="100"/>
          <a:sy n="81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47672-B57C-47B4-AEEA-7B7C46C1F1AF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499D0-30A6-4640-94EF-4D434132C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9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greater&lt;</a:t>
            </a:r>
            <a:r>
              <a:rPr lang="en-US" dirty="0" err="1" smtClean="0"/>
              <a:t>int</a:t>
            </a:r>
            <a:r>
              <a:rPr lang="en-US" dirty="0" smtClean="0"/>
              <a:t>&gt;(): invoking</a:t>
            </a:r>
            <a:r>
              <a:rPr lang="en-US" baseline="0" dirty="0" smtClean="0"/>
              <a:t> the constructor to create an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499D0-30A6-4640-94EF-4D434132CCE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65B-2B37-494B-AE4F-999C9406D025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2255-EFFF-4F50-94D8-B49116EF24EC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7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391D-0D15-4603-8A61-1FDA36F4A25E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BCD2-84EA-4ACB-BEC6-F46859B8FE3B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3B8-A3A8-4B3A-8E16-942F214DA4FB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9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5724-B8B9-4662-A60E-786D5B9C2D70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3E-FB38-43CB-80C3-F201F4A0734E}" type="datetime1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326C-EF3E-4C6E-8BBE-FCFC4BC33A30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EA14-2AFE-4CCF-8EBF-9A51A51E8358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02AD-945D-43C7-8686-28D23B2863A0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7B5-FCF1-4974-96F0-F414415DCBE1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789B-75D9-43AB-8DC4-D42669A6921F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D2D1-EAAD-4237-9401-7A6B1BC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11010206276714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reference/algorithm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2020 Sun Moon Lake Marathon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8915400" cy="1181100"/>
          </a:xfrm>
        </p:spPr>
        <p:txBody>
          <a:bodyPr/>
          <a:lstStyle/>
          <a:p>
            <a:r>
              <a:rPr lang="en-US" altLang="en-US" smtClean="0"/>
              <a:t>10/25 (Sun) 06:35 </a:t>
            </a:r>
            <a:r>
              <a:rPr lang="zh-TW" altLang="en-US" smtClean="0"/>
              <a:t>開跑</a:t>
            </a:r>
            <a:r>
              <a:rPr lang="en-US" altLang="zh-TW" smtClean="0"/>
              <a:t> </a:t>
            </a:r>
            <a:r>
              <a:rPr lang="en-US" altLang="en-US" smtClean="0"/>
              <a:t>29km</a:t>
            </a:r>
          </a:p>
          <a:p>
            <a:r>
              <a:rPr lang="en-US" altLang="en-US" smtClean="0"/>
              <a:t>6/15 (Mon) 17:00</a:t>
            </a:r>
            <a:r>
              <a:rPr lang="zh-TW" altLang="en-US" smtClean="0"/>
              <a:t>報名截止 </a:t>
            </a:r>
            <a:r>
              <a:rPr lang="en-US" altLang="zh-TW" smtClean="0">
                <a:hlinkClick r:id="rId2"/>
              </a:rPr>
              <a:t>FB:</a:t>
            </a:r>
            <a:r>
              <a:rPr lang="zh-TW" altLang="en-US" smtClean="0">
                <a:hlinkClick r:id="rId2"/>
              </a:rPr>
              <a:t>資工鐵人</a:t>
            </a: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2300" y="6248400"/>
            <a:ext cx="2311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ebdings" panose="05030102010509060703" pitchFamily="18" charset="2"/>
              <a:buChar char="&lt;"/>
              <a:defRPr kumimoji="1" sz="2400">
                <a:solidFill>
                  <a:srgbClr val="000099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F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rgbClr val="4D4D4D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4D4D4D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4D4D4D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4D4D4D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4D4D4D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4D4D4D"/>
                </a:solidFill>
                <a:latin typeface="Times New Roman" panose="02020603050405020304" pitchFamily="18" charset="0"/>
                <a:ea typeface="DFKai-SB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D6C61D-908F-487A-862B-DE07F0F18585}" type="slidenum">
              <a:rPr kumimoji="0" lang="en-US" altLang="zh-TW" sz="1000">
                <a:solidFill>
                  <a:schemeClr val="tx1"/>
                </a:solidFill>
                <a:latin typeface="Verdana" panose="020B0604030504040204" pitchFamily="34" charset="0"/>
                <a:ea typeface="PMingLiU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kumimoji="0" lang="en-US" altLang="zh-TW" sz="1000">
              <a:solidFill>
                <a:schemeClr val="tx1"/>
              </a:solidFill>
              <a:latin typeface="Verdana" panose="020B0604030504040204" pitchFamily="34" charset="0"/>
              <a:ea typeface="PMingLiU" panose="02020500000000000000" pitchFamily="18" charset="-120"/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72" y="2987884"/>
            <a:ext cx="8181387" cy="38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ttps://i1.wp.com/www.onthewaytotv.com/wp-content/uploads/2018/05/River-Kwai-Jungle-Rafts-1.png?fit=1184%2C592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592" y="0"/>
            <a:ext cx="2843408" cy="14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825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823022"/>
              </p:ext>
            </p:extLst>
          </p:nvPr>
        </p:nvGraphicFramePr>
        <p:xfrm>
          <a:off x="3519377" y="2453777"/>
          <a:ext cx="2743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3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49178"/>
              </p:ext>
            </p:extLst>
          </p:nvPr>
        </p:nvGraphicFramePr>
        <p:xfrm>
          <a:off x="3519377" y="2453777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57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512718"/>
              </p:ext>
            </p:extLst>
          </p:nvPr>
        </p:nvGraphicFramePr>
        <p:xfrm>
          <a:off x="3519377" y="2453777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419709"/>
              </p:ext>
            </p:extLst>
          </p:nvPr>
        </p:nvGraphicFramePr>
        <p:xfrm>
          <a:off x="3519377" y="2453777"/>
          <a:ext cx="274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1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79919"/>
              </p:ext>
            </p:extLst>
          </p:nvPr>
        </p:nvGraphicFramePr>
        <p:xfrm>
          <a:off x="3519377" y="2453777"/>
          <a:ext cx="274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1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7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88350"/>
              </p:ext>
            </p:extLst>
          </p:nvPr>
        </p:nvGraphicFramePr>
        <p:xfrm>
          <a:off x="3519377" y="2453777"/>
          <a:ext cx="274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1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2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463845"/>
              </p:ext>
            </p:extLst>
          </p:nvPr>
        </p:nvGraphicFramePr>
        <p:xfrm>
          <a:off x="3519377" y="2453777"/>
          <a:ext cx="274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1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22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37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a Map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936" y="574158"/>
            <a:ext cx="6345864" cy="5602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&lt;string,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countryCount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countryCount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pairs;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key;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countryCount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::iterator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key)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pairs.</a:t>
            </a:r>
            <a:r>
              <a:rPr lang="en-US" sz="1100" dirty="0" err="1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pairs.end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) // Not found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pairs</a:t>
            </a:r>
            <a:r>
              <a:rPr lang="en-US" sz="11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[key]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pairs[key] += 1;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pairs.begin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pairs.end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1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'\t' &lt;&lt;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1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185060" y="1638795"/>
            <a:ext cx="1650670" cy="676893"/>
          </a:xfrm>
          <a:prstGeom prst="wedgeRectCallout">
            <a:avLst>
              <a:gd name="adj1" fmla="val 79167"/>
              <a:gd name="adj2" fmla="val -21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(key, value) </a:t>
            </a:r>
            <a:r>
              <a:rPr lang="en-US" altLang="zh-TW" dirty="0" smtClean="0"/>
              <a:t>pairs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544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Iterators (P.889)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Iterators are similar to pointers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(dereference) – the element to which it points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(increment) – move the iterator to point to the next element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(decrement) – move the iterator to point to the previous element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begin()</a:t>
            </a:r>
            <a:r>
              <a:rPr lang="en-US" dirty="0" smtClean="0"/>
              <a:t> – a member function which returns an iterator pointing to the first element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end() </a:t>
            </a:r>
            <a:r>
              <a:rPr lang="en-US" dirty="0" smtClean="0"/>
              <a:t>– a member function which returns an iterator pointing </a:t>
            </a:r>
            <a:r>
              <a:rPr lang="en-US" i="1" dirty="0" smtClean="0">
                <a:solidFill>
                  <a:srgbClr val="FFC000"/>
                </a:solidFill>
              </a:rPr>
              <a:t>past the end of the container</a:t>
            </a:r>
          </a:p>
          <a:p>
            <a:endParaRPr lang="en-US" i="1" dirty="0">
              <a:solidFill>
                <a:srgbClr val="FFC000"/>
              </a:solidFill>
            </a:endParaRPr>
          </a:p>
          <a:p>
            <a:r>
              <a:rPr lang="en-US" dirty="0" smtClean="0"/>
              <a:t>Algorithms operate on container elements only indirectly through iterators. (P.893 L.-13)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C000"/>
                </a:solidFill>
              </a:rPr>
              <a:t>separation</a:t>
            </a:r>
            <a:r>
              <a:rPr lang="en-US" dirty="0" smtClean="0"/>
              <a:t> makes it easier to write generic algorithms applicable to many container classes. (P.894 SEO 22.5)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6786"/>
          </a:xfrm>
        </p:spPr>
        <p:txBody>
          <a:bodyPr>
            <a:normAutofit/>
          </a:bodyPr>
          <a:lstStyle/>
          <a:p>
            <a:r>
              <a:rPr lang="en-US" dirty="0" smtClean="0"/>
              <a:t>Accessing Elements with Iterators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976786"/>
            <a:ext cx="5181600" cy="5200177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a.push_back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a.push_back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a.push_back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&gt;::iterator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a.begin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a.end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' ';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976786"/>
            <a:ext cx="5181600" cy="5200177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a.push_back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a.push_back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a.push_back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&gt;::iterator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a.begin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a.end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' ';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22</a:t>
            </a:r>
            <a:br>
              <a:rPr lang="en-US" dirty="0" smtClean="0"/>
            </a:br>
            <a:r>
              <a:rPr lang="en-US" dirty="0" smtClean="0"/>
              <a:t>Standard Template Library (STL)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3776"/>
            <a:ext cx="9144000" cy="82402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-- Avoid reinventing the wheel --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22.8 Algorithms (P.922)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Algorithms are </a:t>
            </a:r>
            <a:r>
              <a:rPr lang="en-US" dirty="0" smtClean="0">
                <a:solidFill>
                  <a:srgbClr val="FFC000"/>
                </a:solidFill>
              </a:rPr>
              <a:t>functions</a:t>
            </a:r>
            <a:r>
              <a:rPr lang="en-US" dirty="0" smtClean="0"/>
              <a:t> operating on elements of containers.</a:t>
            </a:r>
          </a:p>
          <a:p>
            <a:r>
              <a:rPr lang="en-US" dirty="0" smtClean="0"/>
              <a:t>Algorithms are not member functions.  They are independent from containers.</a:t>
            </a:r>
          </a:p>
          <a:p>
            <a:pPr lvl="1"/>
            <a:r>
              <a:rPr lang="en-US" dirty="0" smtClean="0"/>
              <a:t>As long as the iterator of a container meets the requirements of an algorithm, the algorithm can apply on it.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Algorithms are functions </a:t>
            </a:r>
            <a:r>
              <a:rPr lang="en-US" dirty="0"/>
              <a:t>especially designed to be used on ranges of 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Those algorithms listed in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://www.cplusplus.com/reference/algorithm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can also be implemented by yourself with a for-loop or while-loop.  However, making use of STL algorithms can significantly simplify your code.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count_if</a:t>
            </a:r>
            <a:r>
              <a:rPr lang="en-US" dirty="0" smtClean="0"/>
              <a:t>(begin, end, predicate)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way of counting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a[10] = {17, 49, 19, 32, 10, 68, 95, 57, 21, 85};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n = 0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&lt;10; ++</a:t>
            </a:r>
            <a:r>
              <a:rPr lang="en-US" dirty="0" err="1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/>
              <a:t>if (passed(a[</a:t>
            </a:r>
            <a:r>
              <a:rPr lang="en-US" dirty="0" err="1"/>
              <a:t>i</a:t>
            </a:r>
            <a:r>
              <a:rPr lang="en-US" dirty="0" smtClean="0"/>
              <a:t>]))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/>
              <a:t>++n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cout</a:t>
            </a:r>
            <a:r>
              <a:rPr lang="en-US" dirty="0" smtClean="0"/>
              <a:t> </a:t>
            </a:r>
            <a:r>
              <a:rPr lang="en-US" dirty="0"/>
              <a:t>&lt;&lt; "Passed: " &lt;&lt; n &lt;&lt; '\n</a:t>
            </a:r>
            <a:r>
              <a:rPr lang="en-US" dirty="0" smtClean="0"/>
              <a:t>';</a:t>
            </a:r>
          </a:p>
          <a:p>
            <a:r>
              <a:rPr lang="en-US" dirty="0"/>
              <a:t>Using algorithm </a:t>
            </a:r>
            <a:r>
              <a:rPr lang="en-US" dirty="0" err="1" smtClean="0"/>
              <a:t>count_if</a:t>
            </a:r>
            <a:r>
              <a:rPr lang="en-US" dirty="0" smtClean="0"/>
              <a:t>()</a:t>
            </a:r>
          </a:p>
          <a:p>
            <a:pPr lvl="1"/>
            <a:r>
              <a:rPr lang="en-US" dirty="0"/>
              <a:t>n = </a:t>
            </a:r>
            <a:r>
              <a:rPr lang="en-US" dirty="0" err="1"/>
              <a:t>count_if</a:t>
            </a:r>
            <a:r>
              <a:rPr lang="en-US" dirty="0"/>
              <a:t>(a, a+10, passed);</a:t>
            </a:r>
            <a:br>
              <a:rPr lang="en-US" dirty="0"/>
            </a:br>
            <a:r>
              <a:rPr lang="en-US" dirty="0" err="1"/>
              <a:t>cout</a:t>
            </a:r>
            <a:r>
              <a:rPr lang="en-US" dirty="0"/>
              <a:t> &lt;&lt; "Passed: " &lt;&lt; n &lt;&lt; '\n';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19604" y="2196934"/>
            <a:ext cx="2731325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bool passed(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n) {</a:t>
            </a:r>
          </a:p>
          <a:p>
            <a:r>
              <a:rPr lang="en-US" altLang="zh-TW" sz="2400" dirty="0"/>
              <a:t>    return n &gt;= 60;</a:t>
            </a:r>
          </a:p>
          <a:p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768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693" y="0"/>
            <a:ext cx="4857307" cy="1325563"/>
          </a:xfrm>
        </p:spPr>
        <p:txBody>
          <a:bodyPr/>
          <a:lstStyle/>
          <a:p>
            <a:r>
              <a:rPr lang="en-US" dirty="0" smtClean="0"/>
              <a:t>copy() and </a:t>
            </a:r>
            <a:r>
              <a:rPr lang="en-US" dirty="0" err="1" smtClean="0"/>
              <a:t>copy_if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7"/>
            <a:ext cx="10515600" cy="68473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include &lt;iterator&gt;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::vector;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passed(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return n &gt;= 60; 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{17, 49, 19, 32, 10, 68, 95, 57, 21, 85};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b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copy(a, a+10,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copy_if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a+10,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passed);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b.begin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b.end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4262" y="5635256"/>
            <a:ext cx="31667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17 49 19 32 10 68 95 57 21 85</a:t>
            </a:r>
          </a:p>
          <a:p>
            <a:r>
              <a:rPr lang="en-US" dirty="0"/>
              <a:t>68 95 85 </a:t>
            </a:r>
            <a:r>
              <a:rPr lang="en-US" dirty="0">
                <a:solidFill>
                  <a:srgbClr val="00B0F0"/>
                </a:solidFill>
              </a:rPr>
              <a:t>0 0 0 0 0 0 0</a:t>
            </a:r>
          </a:p>
        </p:txBody>
      </p:sp>
    </p:spTree>
    <p:extLst>
      <p:ext uri="{BB962C8B-B14F-4D97-AF65-F5344CB8AC3E}">
        <p14:creationId xmlns:p14="http://schemas.microsoft.com/office/powerpoint/2010/main" val="405264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693" y="0"/>
            <a:ext cx="4857307" cy="1325563"/>
          </a:xfrm>
        </p:spPr>
        <p:txBody>
          <a:bodyPr/>
          <a:lstStyle/>
          <a:p>
            <a:r>
              <a:rPr lang="en-US" dirty="0" err="1" smtClean="0"/>
              <a:t>back_inserter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&lt;list&gt;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::vector;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::list;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passed(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return n &gt;= 60; 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{17, 49, 19, 32, 10, 68, 95, 57, 21, 85};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copy(a, a+10,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back_inserter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copy_if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a+10,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back_inserter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passed);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4262" y="5635256"/>
            <a:ext cx="31667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17 49 19 32 10 68 95 57 21 85</a:t>
            </a:r>
          </a:p>
          <a:p>
            <a:r>
              <a:rPr lang="en-US" dirty="0"/>
              <a:t>68 95 </a:t>
            </a:r>
            <a:r>
              <a:rPr lang="en-US" dirty="0" smtClean="0"/>
              <a:t>85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1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51" y="131208"/>
            <a:ext cx="4995530" cy="1325563"/>
          </a:xfrm>
        </p:spPr>
        <p:txBody>
          <a:bodyPr/>
          <a:lstStyle/>
          <a:p>
            <a:r>
              <a:rPr lang="en-US" dirty="0" smtClean="0"/>
              <a:t>remove() </a:t>
            </a:r>
            <a:br>
              <a:rPr lang="en-US" dirty="0" smtClean="0"/>
            </a:br>
            <a:r>
              <a:rPr lang="en-US" dirty="0" smtClean="0"/>
              <a:t>(P.927 fig22_28.cpp)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260"/>
            <a:ext cx="10515600" cy="56347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 // algorithm definitions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 // vector class-template definition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 //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 SIZE ] = { 10, 2, 10, 4, 16, 6, 14, 8, 12, 10 };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output(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vector&lt;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v( a, a + SIZE ); // copy of a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vector&lt;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&gt;::iterator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remove all 10s from v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remove(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10 );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 size: " &lt;&lt;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v.size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 after removing all 10s:\n   ";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copy(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output ); // L.26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0651" y="4396498"/>
            <a:ext cx="448693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Vector v size: 10</a:t>
            </a:r>
          </a:p>
          <a:p>
            <a:r>
              <a:rPr lang="en-US" dirty="0"/>
              <a:t>Vector v after removing all 10s:</a:t>
            </a:r>
          </a:p>
          <a:p>
            <a:r>
              <a:rPr lang="en-US" dirty="0"/>
              <a:t>   2 4 16 6 14 8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0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51" y="131208"/>
            <a:ext cx="4995530" cy="1325563"/>
          </a:xfrm>
        </p:spPr>
        <p:txBody>
          <a:bodyPr/>
          <a:lstStyle/>
          <a:p>
            <a:r>
              <a:rPr lang="en-US" dirty="0" smtClean="0"/>
              <a:t>Not really removed!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260"/>
            <a:ext cx="10515600" cy="6453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 // algorithm definitions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 // vector class-template definition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 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 SIZE ] = { 10, 2, 10, 4, 16, 6, 14, 8, 12, 10 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vector&lt;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v( a, a + SIZE ); // copy of 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vector&lt;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&gt;::iterator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// remove all 10s from v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remove(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10 );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 size: 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 after removing all 10s:\n   ";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copy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output ); // L.26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 size after removing all 10s: "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v:\n   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copy(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output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70651" y="4396498"/>
            <a:ext cx="448693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Vector v size: 10</a:t>
            </a:r>
          </a:p>
          <a:p>
            <a:r>
              <a:rPr lang="en-US" dirty="0"/>
              <a:t>Vector v after removing all 10s:</a:t>
            </a:r>
          </a:p>
          <a:p>
            <a:r>
              <a:rPr lang="en-US" dirty="0"/>
              <a:t>   2 4 16 6 14 8 12</a:t>
            </a:r>
          </a:p>
          <a:p>
            <a:r>
              <a:rPr lang="en-US" dirty="0"/>
              <a:t>Vector v size after removing all 10s: </a:t>
            </a:r>
            <a:r>
              <a:rPr lang="en-US" dirty="0">
                <a:solidFill>
                  <a:srgbClr val="FF0000"/>
                </a:solidFill>
              </a:rPr>
              <a:t>10</a:t>
            </a:r>
          </a:p>
          <a:p>
            <a:r>
              <a:rPr lang="en-US" dirty="0"/>
              <a:t>Vector v:</a:t>
            </a:r>
          </a:p>
          <a:p>
            <a:r>
              <a:rPr lang="en-US" dirty="0"/>
              <a:t>   2 4 16 6 14 8 12 </a:t>
            </a:r>
            <a:r>
              <a:rPr lang="en-US" dirty="0">
                <a:solidFill>
                  <a:srgbClr val="FF0000"/>
                </a:solidFill>
              </a:rPr>
              <a:t>8 12 10</a:t>
            </a:r>
          </a:p>
        </p:txBody>
      </p:sp>
    </p:spTree>
    <p:extLst>
      <p:ext uri="{BB962C8B-B14F-4D97-AF65-F5344CB8AC3E}">
        <p14:creationId xmlns:p14="http://schemas.microsoft.com/office/powerpoint/2010/main" val="1892295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51" y="131208"/>
            <a:ext cx="4995530" cy="1325563"/>
          </a:xfrm>
        </p:spPr>
        <p:txBody>
          <a:bodyPr/>
          <a:lstStyle/>
          <a:p>
            <a:r>
              <a:rPr lang="en-US" dirty="0" smtClean="0"/>
              <a:t>remove() should be</a:t>
            </a:r>
            <a:br>
              <a:rPr lang="en-US" dirty="0" smtClean="0"/>
            </a:br>
            <a:r>
              <a:rPr lang="en-US" dirty="0" smtClean="0"/>
              <a:t>followed by erase()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260"/>
            <a:ext cx="10515600" cy="6179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 // algorithm definitions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 // vector class-template definition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 //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a[ SIZE ] = { 10, 2, 10, 4, 16, 6, 14, 8, 12, 10 };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&gt; output(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vector&lt;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&gt; v( a, a + SIZE ); // copy of a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vector&lt;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&gt;::iterator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// remove all 10s from v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remove(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10 );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v.erase</a:t>
            </a:r>
            <a:r>
              <a:rPr lang="en-US" sz="11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1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newLastElement</a:t>
            </a:r>
            <a:r>
              <a:rPr lang="en-US" sz="11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sz="11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);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v size: " &lt;&lt;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v.size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"\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nVector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v after removing all 10s:\n   ";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copy(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 ); 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70651" y="4396498"/>
            <a:ext cx="448693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Vector v size: 7</a:t>
            </a:r>
          </a:p>
          <a:p>
            <a:r>
              <a:rPr lang="en-US" dirty="0"/>
              <a:t>Vector v after removing all 10s:</a:t>
            </a:r>
          </a:p>
          <a:p>
            <a:r>
              <a:rPr lang="en-US" dirty="0"/>
              <a:t>   2 4 16 6 14 8 12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Function – A function with no name</a:t>
            </a:r>
            <a:br>
              <a:rPr lang="en-US" dirty="0" smtClean="0"/>
            </a:br>
            <a:r>
              <a:rPr lang="en-US" dirty="0" smtClean="0"/>
              <a:t>(P.930 bottom)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greater9(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return x &gt; 9; 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{10, 2, 10, 4, 16, 6, 14, 8, 12, 10};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copy_if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a+10, output,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greater9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{10, 2, 10, 4, 16, 6, 14, 8, 12, 10};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copy_if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a+10, output,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 return x &gt; 9; }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167962" y="5523061"/>
            <a:ext cx="3370521" cy="1307804"/>
          </a:xfrm>
          <a:prstGeom prst="wedgeRectCallout">
            <a:avLst>
              <a:gd name="adj1" fmla="val -51117"/>
              <a:gd name="adj2" fmla="val -70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a function is only used once, or a limited number of times, you may not want to “waste” an identifier to name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5805" y="0"/>
            <a:ext cx="7506195" cy="1325563"/>
          </a:xfrm>
        </p:spPr>
        <p:txBody>
          <a:bodyPr/>
          <a:lstStyle/>
          <a:p>
            <a:r>
              <a:rPr lang="en-US" dirty="0" smtClean="0"/>
              <a:t>“captures” in a Lambda Function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534390"/>
            <a:ext cx="10515600" cy="61870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::vector;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a[12] = {1, 2, 3, 4, 5, 6, 7, 8, 9, 10, 11, 12};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v(a, a+12);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&gt;::iterator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=4;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&gt;=1; --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remove_if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[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x) { return x %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0; } 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v.erase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copy(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sort() (P.936)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&lt;algorithm&gt;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::vector;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{10, 2, 10, 4, 16, 6, 14, 8, 12, 10};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v(a, a+10);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sort(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773479" y="4061637"/>
            <a:ext cx="6092456" cy="1658679"/>
          </a:xfrm>
          <a:prstGeom prst="wedgeRectCallout">
            <a:avLst>
              <a:gd name="adj1" fmla="val -82386"/>
              <a:gd name="adj2" fmla="val 1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sorted in ascending order by default.</a:t>
            </a:r>
          </a:p>
          <a:p>
            <a:pPr algn="ctr"/>
            <a:r>
              <a:rPr lang="en-US" dirty="0" smtClean="0"/>
              <a:t>If you want to sort by descending order, specify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greater&lt;</a:t>
            </a:r>
            <a:r>
              <a:rPr lang="en-US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ctr"/>
            <a:r>
              <a:rPr lang="en-US" dirty="0" smtClean="0"/>
              <a:t>(See P.957)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Template Library (STL) (P.883)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Generic programming</a:t>
            </a:r>
          </a:p>
          <a:p>
            <a:r>
              <a:rPr lang="en-US" dirty="0" smtClean="0"/>
              <a:t>Three key components: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containers</a:t>
            </a:r>
            <a:r>
              <a:rPr lang="en-US" dirty="0" smtClean="0"/>
              <a:t> – data structures capable of storing objects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algorithms</a:t>
            </a:r>
            <a:r>
              <a:rPr lang="en-US" dirty="0" smtClean="0"/>
              <a:t> – methods applied on elements in containers</a:t>
            </a:r>
          </a:p>
          <a:p>
            <a:pPr lvl="2"/>
            <a:r>
              <a:rPr lang="en-US" dirty="0" smtClean="0"/>
              <a:t>Note that algorithms are not member functions.  They are independent from containers.  This is why it is “generic”.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iterators</a:t>
            </a:r>
            <a:r>
              <a:rPr lang="en-US" dirty="0" smtClean="0"/>
              <a:t> – similar to “pointers” in C language.  This is the glue between containers and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Sorting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vector&lt;Rational&gt;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lower_bound</a:t>
            </a:r>
            <a:r>
              <a:rPr lang="en-US" dirty="0" smtClean="0"/>
              <a:t> and </a:t>
            </a:r>
            <a:r>
              <a:rPr lang="en-US" dirty="0" err="1" smtClean="0"/>
              <a:t>upper_bound</a:t>
            </a:r>
            <a:r>
              <a:rPr lang="en-US" dirty="0" smtClean="0"/>
              <a:t> (P.945)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lower_bound</a:t>
            </a:r>
            <a:r>
              <a:rPr lang="en-US" dirty="0" smtClean="0"/>
              <a:t>: the first location at which the value could be inserted in the sequence such that the sequence would still be sorted in ascending order.</a:t>
            </a:r>
          </a:p>
          <a:p>
            <a:r>
              <a:rPr lang="en-US" dirty="0" err="1" smtClean="0"/>
              <a:t>upper_bound</a:t>
            </a:r>
            <a:r>
              <a:rPr lang="en-US" dirty="0" smtClean="0"/>
              <a:t>: the last location at which the value could be inserted such that the sequence would still be sorted.</a:t>
            </a:r>
          </a:p>
          <a:p>
            <a:r>
              <a:rPr lang="en-US" dirty="0"/>
              <a:t>Example: 2 4 6 8 10 10 10 12 14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1722474" y="5199321"/>
            <a:ext cx="2041452" cy="606056"/>
          </a:xfrm>
          <a:prstGeom prst="wedgeRectCallout">
            <a:avLst>
              <a:gd name="adj1" fmla="val 47396"/>
              <a:gd name="adj2" fmla="val -179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lower_bound</a:t>
            </a:r>
            <a:r>
              <a:rPr lang="en-US" dirty="0" smtClean="0"/>
              <a:t> of 10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000846" y="5199321"/>
            <a:ext cx="2041452" cy="606056"/>
          </a:xfrm>
          <a:prstGeom prst="wedgeRectCallout">
            <a:avLst>
              <a:gd name="adj1" fmla="val -42187"/>
              <a:gd name="adj2" fmla="val -179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upper_bound</a:t>
            </a:r>
            <a:r>
              <a:rPr lang="en-US" dirty="0" smtClean="0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130" y="0"/>
            <a:ext cx="8110870" cy="1325563"/>
          </a:xfrm>
        </p:spPr>
        <p:txBody>
          <a:bodyPr/>
          <a:lstStyle/>
          <a:p>
            <a:r>
              <a:rPr lang="en-US" dirty="0" smtClean="0"/>
              <a:t>Example: Insert elements into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&lt;list&gt;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{1, 3, 5, 7, 9, 2, 4, 6, 8, 10};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, " " 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list&lt;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&gt;::iterator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&lt;10; ++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lower_bound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b.begin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b.end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a[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b.insert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a[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copy(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b.begin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 a List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3182" cy="4351338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std</a:t>
            </a:r>
            <a:r>
              <a:rPr lang="en-US" altLang="zh-TW" dirty="0"/>
              <a:t>::sort requires random access iterators.  Use </a:t>
            </a:r>
            <a:r>
              <a:rPr lang="en-US" altLang="zh-TW" dirty="0" err="1">
                <a:solidFill>
                  <a:srgbClr val="FF00FF"/>
                </a:solidFill>
              </a:rPr>
              <a:t>std</a:t>
            </a:r>
            <a:r>
              <a:rPr lang="en-US" altLang="zh-TW" dirty="0">
                <a:solidFill>
                  <a:srgbClr val="FF00FF"/>
                </a:solidFill>
              </a:rPr>
              <a:t>::list::sort</a:t>
            </a:r>
            <a:r>
              <a:rPr lang="en-US" altLang="zh-TW" dirty="0"/>
              <a:t> instead.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3010" y="1369804"/>
            <a:ext cx="65551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&lt;vector&gt;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&lt;list&gt;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&lt;iterator&gt;</a:t>
            </a:r>
          </a:p>
          <a:p>
            <a:endParaRPr lang="en-US" altLang="zh-TW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altLang="zh-TW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a[10] = {1, 3, 5, 7, 9, 2, 4, 6, 8, 10};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v(a, a+10);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ostream_iterator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output(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, " " );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copy(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TW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list&lt;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b(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b.sort</a:t>
            </a:r>
            <a:r>
              <a:rPr lang="en-US" altLang="zh-TW" sz="16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copy(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b.begin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b.end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output);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TW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1915" y="4702628"/>
            <a:ext cx="4595751" cy="688769"/>
          </a:xfrm>
          <a:prstGeom prst="wedgeRectCallout">
            <a:avLst>
              <a:gd name="adj1" fmla="val 62630"/>
              <a:gd name="adj2" fmla="val -1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list&lt;</a:t>
            </a:r>
            <a:r>
              <a:rPr lang="en-US" altLang="zh-TW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b;</a:t>
            </a:r>
          </a:p>
          <a:p>
            <a:r>
              <a:rPr lang="en-US" altLang="zh-TW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b.assign</a:t>
            </a:r>
            <a:r>
              <a:rPr lang="en-US" altLang="zh-TW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v.begin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altLang="zh-TW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altLang="zh-TW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706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(P.885)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Sequence containers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vector</a:t>
            </a:r>
            <a:r>
              <a:rPr lang="en-US" dirty="0" smtClean="0"/>
              <a:t> – the most popular containers in STL</a:t>
            </a:r>
          </a:p>
          <a:p>
            <a:pPr lvl="2"/>
            <a:r>
              <a:rPr lang="en-US" dirty="0" smtClean="0"/>
              <a:t>An array which dynamically adjusts its size</a:t>
            </a:r>
          </a:p>
          <a:p>
            <a:pPr lvl="1"/>
            <a:r>
              <a:rPr lang="en-US" dirty="0" err="1" smtClean="0"/>
              <a:t>deque</a:t>
            </a:r>
            <a:r>
              <a:rPr lang="en-US" dirty="0" smtClean="0"/>
              <a:t> – double-ended queue</a:t>
            </a:r>
          </a:p>
          <a:p>
            <a:pPr lvl="2"/>
            <a:r>
              <a:rPr lang="en-US" dirty="0" smtClean="0"/>
              <a:t>Rapid insertions and deletions at front or back.</a:t>
            </a:r>
          </a:p>
          <a:p>
            <a:pPr lvl="1"/>
            <a:r>
              <a:rPr lang="en-US" dirty="0" smtClean="0"/>
              <a:t>list – doubly linked list</a:t>
            </a:r>
          </a:p>
          <a:p>
            <a:pPr lvl="2"/>
            <a:r>
              <a:rPr lang="en-US" dirty="0" smtClean="0"/>
              <a:t>Rapid insertion and deletion anywhere.</a:t>
            </a:r>
          </a:p>
          <a:p>
            <a:r>
              <a:rPr lang="en-US" dirty="0" smtClean="0"/>
              <a:t>Associative containers</a:t>
            </a:r>
          </a:p>
          <a:p>
            <a:pPr lvl="1"/>
            <a:r>
              <a:rPr lang="en-US" dirty="0" smtClean="0"/>
              <a:t>set – an element is IN or NOT IN a set</a:t>
            </a:r>
          </a:p>
          <a:p>
            <a:pPr lvl="1"/>
            <a:r>
              <a:rPr lang="en-US" dirty="0" smtClean="0"/>
              <a:t>multiset – rapid lookup, duplicates allowed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map</a:t>
            </a:r>
            <a:r>
              <a:rPr lang="en-US" dirty="0" smtClean="0"/>
              <a:t> – the secondly popular containers in STL</a:t>
            </a:r>
          </a:p>
          <a:p>
            <a:pPr lvl="2"/>
            <a:r>
              <a:rPr lang="en-US" dirty="0" smtClean="0"/>
              <a:t>key/value pairs</a:t>
            </a:r>
          </a:p>
          <a:p>
            <a:pPr lvl="2"/>
            <a:r>
              <a:rPr lang="en-US" dirty="0" smtClean="0"/>
              <a:t>Also known as “associative array”, “hash table”, “dictionary”.</a:t>
            </a:r>
          </a:p>
          <a:p>
            <a:pPr lvl="1"/>
            <a:r>
              <a:rPr lang="en-US" dirty="0" err="1" smtClean="0"/>
              <a:t>multimap</a:t>
            </a:r>
            <a:r>
              <a:rPr lang="en-US" dirty="0" smtClean="0"/>
              <a:t> – one-to-many mapping, duplicates allowed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7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/>
              <a:t> Sequence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fig22_14.cpp (P.897)</a:t>
            </a:r>
          </a:p>
          <a:p>
            <a:r>
              <a:rPr lang="en-US" dirty="0" smtClean="0"/>
              <a:t>vector&lt;</a:t>
            </a:r>
            <a:r>
              <a:rPr lang="en-US" dirty="0" err="1" smtClean="0"/>
              <a:t>int</a:t>
            </a:r>
            <a:r>
              <a:rPr lang="en-US" dirty="0" smtClean="0"/>
              <a:t>&gt; v;</a:t>
            </a:r>
          </a:p>
          <a:p>
            <a:r>
              <a:rPr lang="en-US" dirty="0" err="1" smtClean="0"/>
              <a:t>v.push_back</a:t>
            </a:r>
            <a:r>
              <a:rPr lang="en-US" dirty="0" smtClean="0"/>
              <a:t>(2);</a:t>
            </a:r>
          </a:p>
          <a:p>
            <a:r>
              <a:rPr lang="en-US" dirty="0" err="1" smtClean="0"/>
              <a:t>v.size</a:t>
            </a:r>
            <a:r>
              <a:rPr lang="en-US" dirty="0" smtClean="0"/>
              <a:t>(L.16) vs. </a:t>
            </a:r>
            <a:r>
              <a:rPr lang="en-US" dirty="0" err="1" smtClean="0"/>
              <a:t>v.capacity</a:t>
            </a:r>
            <a:r>
              <a:rPr lang="en-US" dirty="0" smtClean="0"/>
              <a:t>(L.17)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v.size</a:t>
            </a:r>
            <a:r>
              <a:rPr lang="en-US" dirty="0" smtClean="0"/>
              <a:t>(); ++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cout</a:t>
            </a:r>
            <a:r>
              <a:rPr lang="en-US" dirty="0" smtClean="0"/>
              <a:t> &lt;&lt; v.at(</a:t>
            </a:r>
            <a:r>
              <a:rPr lang="en-US" dirty="0" err="1" smtClean="0"/>
              <a:t>i</a:t>
            </a:r>
            <a:r>
              <a:rPr lang="en-US" dirty="0" smtClean="0"/>
              <a:t>)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r>
              <a:rPr lang="en-US" dirty="0" smtClean="0"/>
              <a:t>v.at(</a:t>
            </a:r>
            <a:r>
              <a:rPr lang="en-US" dirty="0" err="1" smtClean="0"/>
              <a:t>i</a:t>
            </a:r>
            <a:r>
              <a:rPr lang="en-US" dirty="0" smtClean="0"/>
              <a:t>) vs. v[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fig22_15.cpp (P.900)</a:t>
            </a:r>
          </a:p>
          <a:p>
            <a:r>
              <a:rPr lang="en-US" dirty="0" err="1" smtClean="0"/>
              <a:t>v.insert</a:t>
            </a:r>
            <a:r>
              <a:rPr lang="en-US" dirty="0" smtClean="0"/>
              <a:t>( </a:t>
            </a:r>
            <a:r>
              <a:rPr lang="en-US" dirty="0" err="1" smtClean="0"/>
              <a:t>v.begin</a:t>
            </a:r>
            <a:r>
              <a:rPr lang="en-US" dirty="0" smtClean="0"/>
              <a:t>()+1, 22);</a:t>
            </a:r>
          </a:p>
          <a:p>
            <a:r>
              <a:rPr lang="en-US" dirty="0" err="1" smtClean="0"/>
              <a:t>v.insert</a:t>
            </a:r>
            <a:r>
              <a:rPr lang="en-US" dirty="0" smtClean="0"/>
              <a:t>( </a:t>
            </a:r>
            <a:r>
              <a:rPr lang="en-US" dirty="0" err="1" smtClean="0"/>
              <a:t>v.begin</a:t>
            </a:r>
            <a:r>
              <a:rPr lang="en-US" dirty="0" smtClean="0"/>
              <a:t>(), array, </a:t>
            </a:r>
            <a:r>
              <a:rPr lang="en-US" dirty="0" err="1" smtClean="0"/>
              <a:t>array+SIZE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v.erase</a:t>
            </a:r>
            <a:r>
              <a:rPr lang="en-US" dirty="0" smtClean="0"/>
              <a:t>( </a:t>
            </a:r>
            <a:r>
              <a:rPr lang="en-US" dirty="0" err="1" smtClean="0"/>
              <a:t>v.begin</a:t>
            </a:r>
            <a:r>
              <a:rPr lang="en-US" dirty="0" smtClean="0"/>
              <a:t>() )</a:t>
            </a:r>
          </a:p>
          <a:p>
            <a:r>
              <a:rPr lang="en-US" dirty="0" err="1" smtClean="0"/>
              <a:t>v.erase</a:t>
            </a:r>
            <a:r>
              <a:rPr lang="en-US" dirty="0" smtClean="0"/>
              <a:t>( </a:t>
            </a:r>
            <a:r>
              <a:rPr lang="en-US" dirty="0" err="1" smtClean="0"/>
              <a:t>v.begin</a:t>
            </a:r>
            <a:r>
              <a:rPr lang="en-US" dirty="0" smtClean="0"/>
              <a:t>(), </a:t>
            </a:r>
            <a:r>
              <a:rPr lang="en-US" dirty="0" err="1" smtClean="0"/>
              <a:t>v.end</a:t>
            </a:r>
            <a:r>
              <a:rPr lang="en-US" dirty="0" smtClean="0"/>
              <a:t>() )</a:t>
            </a:r>
          </a:p>
          <a:p>
            <a:r>
              <a:rPr lang="en-US" dirty="0" err="1" smtClean="0"/>
              <a:t>v.clear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v.empty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Associative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Suppose from the file stream, your program reads a word at a time.</a:t>
            </a:r>
          </a:p>
          <a:p>
            <a:r>
              <a:rPr lang="en-US" dirty="0" smtClean="0"/>
              <a:t>If this word already exists in your table, increment its count; if not, add an entry in your table and set the count to be 1.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5723377"/>
              </p:ext>
            </p:extLst>
          </p:nvPr>
        </p:nvGraphicFramePr>
        <p:xfrm>
          <a:off x="8291623" y="3463039"/>
          <a:ext cx="274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8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1597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91623" y="303286"/>
            <a:ext cx="278573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Japan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834779"/>
              </p:ext>
            </p:extLst>
          </p:nvPr>
        </p:nvGraphicFramePr>
        <p:xfrm>
          <a:off x="3519377" y="2453777"/>
          <a:ext cx="274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2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335310"/>
              </p:ext>
            </p:extLst>
          </p:nvPr>
        </p:nvGraphicFramePr>
        <p:xfrm>
          <a:off x="3519377" y="2453777"/>
          <a:ext cx="2743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93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82841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Implemented as Two Vectors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7636" y="584791"/>
            <a:ext cx="5006163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vector&lt;string&gt; country;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vector&lt;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count;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string w;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w)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(country, 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(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-1 )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count.push_back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+= 1;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'\t' &lt;&lt; count[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&lt;&lt; '\n';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2D1-EAAD-4237-9401-7A6B1BCDFB98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8075" y="1123093"/>
            <a:ext cx="4082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find(vector&lt;string&gt;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country,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country.size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 ++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(country[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== w)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0781" y="2448656"/>
            <a:ext cx="27857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Thailand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17507"/>
              </p:ext>
            </p:extLst>
          </p:nvPr>
        </p:nvGraphicFramePr>
        <p:xfrm>
          <a:off x="3519377" y="2453777"/>
          <a:ext cx="2743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40074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644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8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7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4279</Words>
  <Application>Microsoft Office PowerPoint</Application>
  <PresentationFormat>Widescreen</PresentationFormat>
  <Paragraphs>908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新細明體</vt:lpstr>
      <vt:lpstr>新細明體</vt:lpstr>
      <vt:lpstr>Algerian</vt:lpstr>
      <vt:lpstr>Arial</vt:lpstr>
      <vt:lpstr>Calibri</vt:lpstr>
      <vt:lpstr>Calibri Light</vt:lpstr>
      <vt:lpstr>Courier New</vt:lpstr>
      <vt:lpstr>Verdana</vt:lpstr>
      <vt:lpstr>Office Theme</vt:lpstr>
      <vt:lpstr>2020 Sun Moon Lake Marathon</vt:lpstr>
      <vt:lpstr>Chapter 22 Standard Template Library (STL)</vt:lpstr>
      <vt:lpstr>Standard Template Library (STL) (P.883)</vt:lpstr>
      <vt:lpstr>Containers (P.885)</vt:lpstr>
      <vt:lpstr>vector Sequence Container</vt:lpstr>
      <vt:lpstr>map Associative Container</vt:lpstr>
      <vt:lpstr>Implemented as Two Vectors</vt:lpstr>
      <vt:lpstr>Implemented as Two Vectors</vt:lpstr>
      <vt:lpstr>Implemented as Two Vectors</vt:lpstr>
      <vt:lpstr>Implemented as Two Vectors</vt:lpstr>
      <vt:lpstr>Implemented as Two Vectors</vt:lpstr>
      <vt:lpstr>Implemented as Two Vectors</vt:lpstr>
      <vt:lpstr>Implemented as Two Vectors</vt:lpstr>
      <vt:lpstr>Implemented as Two Vectors</vt:lpstr>
      <vt:lpstr>Implemented as Two Vectors</vt:lpstr>
      <vt:lpstr>Implemented as Two Vectors</vt:lpstr>
      <vt:lpstr>Implemented as a Map</vt:lpstr>
      <vt:lpstr>Iterators (P.889)</vt:lpstr>
      <vt:lpstr>Accessing Elements with Iterators</vt:lpstr>
      <vt:lpstr>22.8 Algorithms (P.922)</vt:lpstr>
      <vt:lpstr>count_if(begin, end, predicate)</vt:lpstr>
      <vt:lpstr>copy() and copy_if()</vt:lpstr>
      <vt:lpstr>back_inserter()</vt:lpstr>
      <vt:lpstr>remove()  (P.927 fig22_28.cpp)</vt:lpstr>
      <vt:lpstr>Not really removed! </vt:lpstr>
      <vt:lpstr>remove() should be followed by erase()</vt:lpstr>
      <vt:lpstr>Lambda Function – A function with no name (P.930 bottom)</vt:lpstr>
      <vt:lpstr>“captures” in a Lambda Function</vt:lpstr>
      <vt:lpstr>sort() (P.936)</vt:lpstr>
      <vt:lpstr>Exercise: Sorting vector&lt;Rational&gt;</vt:lpstr>
      <vt:lpstr>lower_bound and upper_bound (P.945)</vt:lpstr>
      <vt:lpstr>Example: Insert elements into a list</vt:lpstr>
      <vt:lpstr>Sort a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 Standard Template Library (STL)</dc:title>
  <dc:creator>solomon</dc:creator>
  <cp:lastModifiedBy>solomon</cp:lastModifiedBy>
  <cp:revision>34</cp:revision>
  <dcterms:created xsi:type="dcterms:W3CDTF">2019-05-19T13:18:03Z</dcterms:created>
  <dcterms:modified xsi:type="dcterms:W3CDTF">2021-08-14T02:48:40Z</dcterms:modified>
</cp:coreProperties>
</file>