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92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3" r:id="rId39"/>
    <p:sldId id="294" r:id="rId40"/>
    <p:sldId id="296" r:id="rId41"/>
    <p:sldId id="295" r:id="rId42"/>
    <p:sldId id="297" r:id="rId43"/>
    <p:sldId id="298" r:id="rId44"/>
    <p:sldId id="299" r:id="rId45"/>
    <p:sldId id="300" r:id="rId46"/>
    <p:sldId id="301" r:id="rId47"/>
    <p:sldId id="302" r:id="rId48"/>
    <p:sldId id="303" r:id="rId4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9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26D2C-D181-4A1D-9BB7-0D75DE924A41}" type="datetimeFigureOut">
              <a:rPr lang="en-US" smtClean="0"/>
              <a:t>5/13/2019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D420C-C8EA-4958-B68D-C1974CE602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568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A7FCA-4FBC-43E5-96F6-4DF3F44DE256}" type="datetime1">
              <a:rPr lang="en-US" smtClean="0"/>
              <a:t>5/13/2019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863DD-00EB-4457-A6BC-DDBA36AB70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396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EB3E-1F9E-48E8-953C-606D161019E0}" type="datetime1">
              <a:rPr lang="en-US" smtClean="0"/>
              <a:t>5/13/2019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863DD-00EB-4457-A6BC-DDBA36AB70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431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6F2C5-B379-49A4-8A18-2A3D070C874C}" type="datetime1">
              <a:rPr lang="en-US" smtClean="0"/>
              <a:t>5/13/2019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863DD-00EB-4457-A6BC-DDBA36AB70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125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D612A-D65E-4826-9BF3-03AA661AAFF9}" type="datetime1">
              <a:rPr lang="en-US" smtClean="0"/>
              <a:t>5/13/2019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863DD-00EB-4457-A6BC-DDBA36AB70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923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B7BCC-467E-45F5-B991-A13200FEE782}" type="datetime1">
              <a:rPr lang="en-US" smtClean="0"/>
              <a:t>5/13/2019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863DD-00EB-4457-A6BC-DDBA36AB70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45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B436-89BC-41DA-A93F-0069563F8FE5}" type="datetime1">
              <a:rPr lang="en-US" smtClean="0"/>
              <a:t>5/13/2019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863DD-00EB-4457-A6BC-DDBA36AB70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272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B826-4FBC-4B29-901D-6DDAC5913831}" type="datetime1">
              <a:rPr lang="en-US" smtClean="0"/>
              <a:t>5/13/2019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863DD-00EB-4457-A6BC-DDBA36AB70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047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E3352-EC54-46A5-95D2-F237DFA744B5}" type="datetime1">
              <a:rPr lang="en-US" smtClean="0"/>
              <a:t>5/13/2019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863DD-00EB-4457-A6BC-DDBA36AB70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150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70BE1-61EA-4970-94DC-4A426E9080FB}" type="datetime1">
              <a:rPr lang="en-US" smtClean="0"/>
              <a:t>5/13/2019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863DD-00EB-4457-A6BC-DDBA36AB70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537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12CD3-94EE-4932-A019-4B6962DDF2BA}" type="datetime1">
              <a:rPr lang="en-US" smtClean="0"/>
              <a:t>5/13/2019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863DD-00EB-4457-A6BC-DDBA36AB70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335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CF92-29AA-496F-9441-A59B146E3F8D}" type="datetime1">
              <a:rPr lang="en-US" smtClean="0"/>
              <a:t>5/13/2019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863DD-00EB-4457-A6BC-DDBA36AB70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471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93435-3A49-4340-892E-7536B076FA10}" type="datetime1">
              <a:rPr lang="en-US" smtClean="0"/>
              <a:t>5/13/2019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863DD-00EB-4457-A6BC-DDBA36AB70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937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Chapter 20</a:t>
            </a:r>
            <a:br>
              <a:rPr lang="en-US" dirty="0" smtClean="0"/>
            </a:br>
            <a:r>
              <a:rPr lang="en-US" sz="4800" dirty="0" smtClean="0"/>
              <a:t>Custom </a:t>
            </a:r>
            <a:r>
              <a:rPr lang="en-US" sz="4800" dirty="0" err="1" smtClean="0"/>
              <a:t>Templatized</a:t>
            </a:r>
            <a:r>
              <a:rPr lang="en-US" sz="4800" dirty="0" smtClean="0"/>
              <a:t> Data Structure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863DD-00EB-4457-A6BC-DDBA36AB70A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60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insertAtBack</a:t>
            </a:r>
            <a:r>
              <a:rPr lang="en-US" dirty="0" smtClean="0"/>
              <a:t>( </a:t>
            </a:r>
            <a:r>
              <a:rPr lang="en-US" dirty="0" err="1" smtClean="0"/>
              <a:t>const</a:t>
            </a:r>
            <a:r>
              <a:rPr lang="en-US" dirty="0" smtClean="0"/>
              <a:t> NODETYPE &amp;value)</a:t>
            </a:r>
            <a:br>
              <a:rPr lang="en-US" dirty="0" smtClean="0"/>
            </a:br>
            <a:r>
              <a:rPr lang="en-US" dirty="0" smtClean="0"/>
              <a:t>P.786 L.78 (</a:t>
            </a:r>
            <a:r>
              <a:rPr lang="zh-TW" altLang="en-US" dirty="0" smtClean="0"/>
              <a:t>要搭配</a:t>
            </a:r>
            <a:r>
              <a:rPr lang="en-US" altLang="zh-TW" dirty="0" smtClean="0"/>
              <a:t> P.792 Fig. 20.7)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863DD-00EB-4457-A6BC-DDBA36AB70AF}" type="slidenum">
              <a:rPr lang="en-US" smtClean="0"/>
              <a:t>10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607982" y="3694869"/>
            <a:ext cx="1360968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68950" y="3694869"/>
            <a:ext cx="520995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28637" y="3694869"/>
            <a:ext cx="1360968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089605" y="3694869"/>
            <a:ext cx="520995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5236535" y="3980988"/>
            <a:ext cx="1492102" cy="9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175" y="2941483"/>
            <a:ext cx="946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firstPtr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90869" y="3694869"/>
            <a:ext cx="1360968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851837" y="3694869"/>
            <a:ext cx="520995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87324" y="3296092"/>
            <a:ext cx="0" cy="4040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111451" y="3979548"/>
            <a:ext cx="1492102" cy="9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9780182" y="3694869"/>
            <a:ext cx="1360968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1141150" y="3694869"/>
            <a:ext cx="520995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null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8288080" y="3979548"/>
            <a:ext cx="1492102" cy="9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9769547" y="3295402"/>
            <a:ext cx="0" cy="4040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9503733" y="2971407"/>
            <a:ext cx="946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newPtr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6732177" y="3295402"/>
            <a:ext cx="0" cy="4040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466363" y="2971407"/>
            <a:ext cx="946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lastPtr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2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insertAtBack</a:t>
            </a:r>
            <a:r>
              <a:rPr lang="en-US" dirty="0" smtClean="0"/>
              <a:t>( </a:t>
            </a:r>
            <a:r>
              <a:rPr lang="en-US" dirty="0" err="1" smtClean="0"/>
              <a:t>const</a:t>
            </a:r>
            <a:r>
              <a:rPr lang="en-US" dirty="0" smtClean="0"/>
              <a:t> NODETYPE &amp;value)</a:t>
            </a:r>
            <a:br>
              <a:rPr lang="en-US" dirty="0" smtClean="0"/>
            </a:br>
            <a:r>
              <a:rPr lang="en-US" dirty="0" smtClean="0"/>
              <a:t>P.786 L.78 (</a:t>
            </a:r>
            <a:r>
              <a:rPr lang="zh-TW" altLang="en-US" dirty="0" smtClean="0"/>
              <a:t>要搭配</a:t>
            </a:r>
            <a:r>
              <a:rPr lang="en-US" altLang="zh-TW" dirty="0" smtClean="0"/>
              <a:t> P.792 Fig. 20.7)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863DD-00EB-4457-A6BC-DDBA36AB70AF}" type="slidenum">
              <a:rPr lang="en-US" smtClean="0"/>
              <a:t>11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607982" y="3694869"/>
            <a:ext cx="1360968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68950" y="3694869"/>
            <a:ext cx="520995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28637" y="3694869"/>
            <a:ext cx="1360968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089605" y="3694869"/>
            <a:ext cx="520995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5236535" y="3980988"/>
            <a:ext cx="1492102" cy="9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175" y="2941483"/>
            <a:ext cx="946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firstPtr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90869" y="3694869"/>
            <a:ext cx="1360968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851837" y="3694869"/>
            <a:ext cx="520995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87324" y="3296092"/>
            <a:ext cx="0" cy="4040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111451" y="3979548"/>
            <a:ext cx="1492102" cy="9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9780182" y="3694869"/>
            <a:ext cx="1360968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1141150" y="3694869"/>
            <a:ext cx="520995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null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8288080" y="3979548"/>
            <a:ext cx="1492102" cy="9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9769547" y="3295402"/>
            <a:ext cx="0" cy="4040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9503733" y="2971407"/>
            <a:ext cx="946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newPtr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9078429" y="3295402"/>
            <a:ext cx="558212" cy="4040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812615" y="2971407"/>
            <a:ext cx="946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lastPtr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42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removeFromFront</a:t>
            </a:r>
            <a:r>
              <a:rPr lang="en-US" dirty="0" smtClean="0"/>
              <a:t>(NODETYPE &amp;value)</a:t>
            </a:r>
            <a:br>
              <a:rPr lang="en-US" dirty="0" smtClean="0"/>
            </a:br>
            <a:r>
              <a:rPr lang="en-US" dirty="0" smtClean="0"/>
              <a:t>P.786 L.93 (</a:t>
            </a:r>
            <a:r>
              <a:rPr lang="zh-TW" altLang="en-US" dirty="0" smtClean="0"/>
              <a:t>要搭配</a:t>
            </a:r>
            <a:r>
              <a:rPr lang="en-US" altLang="zh-TW" dirty="0" smtClean="0"/>
              <a:t> P.793 Fig. 20.8)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863DD-00EB-4457-A6BC-DDBA36AB70AF}" type="slidenum">
              <a:rPr lang="en-US" smtClean="0"/>
              <a:t>12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607982" y="3694869"/>
            <a:ext cx="1360968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68950" y="3694869"/>
            <a:ext cx="520995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28637" y="3694869"/>
            <a:ext cx="1360968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089605" y="3694869"/>
            <a:ext cx="520995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5236535" y="3980988"/>
            <a:ext cx="1492102" cy="9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175" y="2941483"/>
            <a:ext cx="946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firstPtr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90869" y="3694869"/>
            <a:ext cx="1360968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851837" y="3694869"/>
            <a:ext cx="520995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87324" y="3296092"/>
            <a:ext cx="0" cy="4040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111451" y="3979548"/>
            <a:ext cx="1492102" cy="9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9780182" y="3694869"/>
            <a:ext cx="1360968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1141150" y="3694869"/>
            <a:ext cx="520995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null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8288080" y="3979548"/>
            <a:ext cx="1492102" cy="9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9769547" y="3295402"/>
            <a:ext cx="0" cy="4040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9503733" y="2971407"/>
            <a:ext cx="946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lastPtr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813388" y="2938514"/>
            <a:ext cx="1057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tempPtr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598714" y="3293123"/>
            <a:ext cx="687823" cy="2991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3292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removeFromFront</a:t>
            </a:r>
            <a:r>
              <a:rPr lang="en-US" dirty="0" smtClean="0"/>
              <a:t>(NODETYPE &amp;value)</a:t>
            </a:r>
            <a:br>
              <a:rPr lang="en-US" dirty="0" smtClean="0"/>
            </a:br>
            <a:r>
              <a:rPr lang="en-US" dirty="0" smtClean="0"/>
              <a:t>P.786 L.93 (</a:t>
            </a:r>
            <a:r>
              <a:rPr lang="zh-TW" altLang="en-US" dirty="0" smtClean="0"/>
              <a:t>要搭配</a:t>
            </a:r>
            <a:r>
              <a:rPr lang="en-US" altLang="zh-TW" dirty="0" smtClean="0"/>
              <a:t> P.793 Fig. 20.8)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863DD-00EB-4457-A6BC-DDBA36AB70AF}" type="slidenum">
              <a:rPr lang="en-US" smtClean="0"/>
              <a:t>13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607982" y="3694869"/>
            <a:ext cx="1360968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68950" y="3694869"/>
            <a:ext cx="520995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28637" y="3694869"/>
            <a:ext cx="1360968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089605" y="3694869"/>
            <a:ext cx="520995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5236535" y="3980988"/>
            <a:ext cx="1492102" cy="9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130404" y="2938514"/>
            <a:ext cx="946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firstPtr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90869" y="3694869"/>
            <a:ext cx="1360968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851837" y="3694869"/>
            <a:ext cx="520995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603553" y="3293123"/>
            <a:ext cx="0" cy="4040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111451" y="3979548"/>
            <a:ext cx="1492102" cy="9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9780182" y="3694869"/>
            <a:ext cx="1360968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1141150" y="3694869"/>
            <a:ext cx="520995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null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8288080" y="3979548"/>
            <a:ext cx="1492102" cy="9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9769547" y="3295402"/>
            <a:ext cx="0" cy="4040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9503733" y="2971407"/>
            <a:ext cx="946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lastPtr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813388" y="2938514"/>
            <a:ext cx="1057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tempPtr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598714" y="3293123"/>
            <a:ext cx="687823" cy="2991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2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removeFromFront</a:t>
            </a:r>
            <a:r>
              <a:rPr lang="en-US" dirty="0" smtClean="0"/>
              <a:t>(NODETYPE &amp;value)</a:t>
            </a:r>
            <a:br>
              <a:rPr lang="en-US" dirty="0" smtClean="0"/>
            </a:br>
            <a:r>
              <a:rPr lang="en-US" dirty="0" smtClean="0"/>
              <a:t>P.786 L.93 (</a:t>
            </a:r>
            <a:r>
              <a:rPr lang="zh-TW" altLang="en-US" dirty="0" smtClean="0"/>
              <a:t>要搭配</a:t>
            </a:r>
            <a:r>
              <a:rPr lang="en-US" altLang="zh-TW" dirty="0" smtClean="0"/>
              <a:t> P.793 Fig. 20.8)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863DD-00EB-4457-A6BC-DDBA36AB70AF}" type="slidenum">
              <a:rPr lang="en-US" smtClean="0"/>
              <a:t>14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607982" y="3694869"/>
            <a:ext cx="1360968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68950" y="3694869"/>
            <a:ext cx="520995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28637" y="3694869"/>
            <a:ext cx="1360968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089605" y="3694869"/>
            <a:ext cx="520995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5236535" y="3980988"/>
            <a:ext cx="1492102" cy="9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130404" y="2938514"/>
            <a:ext cx="946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firstPtr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603553" y="3293123"/>
            <a:ext cx="0" cy="4040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9780182" y="3694869"/>
            <a:ext cx="1360968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1141150" y="3694869"/>
            <a:ext cx="520995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null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8288080" y="3979548"/>
            <a:ext cx="1492102" cy="9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9769547" y="3295402"/>
            <a:ext cx="0" cy="4040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9503733" y="2971407"/>
            <a:ext cx="946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lastPtr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78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removeFromBack</a:t>
            </a:r>
            <a:r>
              <a:rPr lang="en-US" dirty="0" smtClean="0"/>
              <a:t>( NODETYPE &amp;value )</a:t>
            </a:r>
            <a:br>
              <a:rPr lang="en-US" dirty="0" smtClean="0"/>
            </a:br>
            <a:r>
              <a:rPr lang="en-US" dirty="0" smtClean="0"/>
              <a:t>P.786 L.114 (</a:t>
            </a:r>
            <a:r>
              <a:rPr lang="zh-TW" altLang="en-US" dirty="0" smtClean="0"/>
              <a:t>要搭配</a:t>
            </a:r>
            <a:r>
              <a:rPr lang="en-US" altLang="zh-TW" dirty="0" smtClean="0"/>
              <a:t> P.794 Fig. 20.9)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863DD-00EB-4457-A6BC-DDBA36AB70AF}" type="slidenum">
              <a:rPr lang="en-US" smtClean="0"/>
              <a:t>15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607982" y="3694869"/>
            <a:ext cx="1360968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68950" y="3694869"/>
            <a:ext cx="520995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28637" y="3694869"/>
            <a:ext cx="1360968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089605" y="3694869"/>
            <a:ext cx="520995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5236535" y="3980988"/>
            <a:ext cx="1492102" cy="9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175" y="2941483"/>
            <a:ext cx="946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firstPtr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90869" y="3694869"/>
            <a:ext cx="1360968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851837" y="3694869"/>
            <a:ext cx="520995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87324" y="3296092"/>
            <a:ext cx="0" cy="4040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111451" y="3979548"/>
            <a:ext cx="1492102" cy="9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9780182" y="3694869"/>
            <a:ext cx="1360968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1141150" y="3694869"/>
            <a:ext cx="520995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null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8288080" y="3979548"/>
            <a:ext cx="1492102" cy="9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9769547" y="3295402"/>
            <a:ext cx="0" cy="4040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9503733" y="2971407"/>
            <a:ext cx="946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lastPtr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960472" y="2926070"/>
            <a:ext cx="1158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currentPtr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598714" y="3280679"/>
            <a:ext cx="834908" cy="3224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560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removeFromBack</a:t>
            </a:r>
            <a:r>
              <a:rPr lang="en-US" dirty="0" smtClean="0"/>
              <a:t>( NODETYPE &amp;value )</a:t>
            </a:r>
            <a:br>
              <a:rPr lang="en-US" dirty="0" smtClean="0"/>
            </a:br>
            <a:r>
              <a:rPr lang="en-US" dirty="0" smtClean="0"/>
              <a:t>P.786 L.114 (</a:t>
            </a:r>
            <a:r>
              <a:rPr lang="zh-TW" altLang="en-US" dirty="0" smtClean="0"/>
              <a:t>要搭配</a:t>
            </a:r>
            <a:r>
              <a:rPr lang="en-US" altLang="zh-TW" dirty="0" smtClean="0"/>
              <a:t> P.794 Fig. 20.9)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863DD-00EB-4457-A6BC-DDBA36AB70AF}" type="slidenum">
              <a:rPr lang="en-US" smtClean="0"/>
              <a:t>16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607982" y="3694869"/>
            <a:ext cx="1360968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68950" y="3694869"/>
            <a:ext cx="520995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28637" y="3694869"/>
            <a:ext cx="1360968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089605" y="3694869"/>
            <a:ext cx="520995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5236535" y="3980988"/>
            <a:ext cx="1492102" cy="9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175" y="2941483"/>
            <a:ext cx="946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firstPtr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90869" y="3694869"/>
            <a:ext cx="1360968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851837" y="3694869"/>
            <a:ext cx="520995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87324" y="3296092"/>
            <a:ext cx="0" cy="4040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111451" y="3979548"/>
            <a:ext cx="1492102" cy="9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9780182" y="3694869"/>
            <a:ext cx="1360968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1141150" y="3694869"/>
            <a:ext cx="520995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null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8288080" y="3979548"/>
            <a:ext cx="1492102" cy="9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9769547" y="3295402"/>
            <a:ext cx="0" cy="4040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9503733" y="2971407"/>
            <a:ext cx="946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lastPtr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209136" y="2971171"/>
            <a:ext cx="1158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currentPtr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3603553" y="3290831"/>
            <a:ext cx="0" cy="4040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113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removeFromBack</a:t>
            </a:r>
            <a:r>
              <a:rPr lang="en-US" dirty="0" smtClean="0"/>
              <a:t>( NODETYPE &amp;value )</a:t>
            </a:r>
            <a:br>
              <a:rPr lang="en-US" dirty="0" smtClean="0"/>
            </a:br>
            <a:r>
              <a:rPr lang="en-US" dirty="0" smtClean="0"/>
              <a:t>P.786 L.114 (</a:t>
            </a:r>
            <a:r>
              <a:rPr lang="zh-TW" altLang="en-US" dirty="0" smtClean="0"/>
              <a:t>要搭配</a:t>
            </a:r>
            <a:r>
              <a:rPr lang="en-US" altLang="zh-TW" dirty="0" smtClean="0"/>
              <a:t> P.794 Fig. 20.9)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863DD-00EB-4457-A6BC-DDBA36AB70AF}" type="slidenum">
              <a:rPr lang="en-US" smtClean="0"/>
              <a:t>17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607982" y="3694869"/>
            <a:ext cx="1360968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68950" y="3694869"/>
            <a:ext cx="520995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28637" y="3694869"/>
            <a:ext cx="1360968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089605" y="3694869"/>
            <a:ext cx="520995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5236535" y="3980988"/>
            <a:ext cx="1492102" cy="9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175" y="2941483"/>
            <a:ext cx="946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firstPtr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90869" y="3694869"/>
            <a:ext cx="1360968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851837" y="3694869"/>
            <a:ext cx="520995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87324" y="3296092"/>
            <a:ext cx="0" cy="4040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111451" y="3979548"/>
            <a:ext cx="1492102" cy="9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9780182" y="3694869"/>
            <a:ext cx="1360968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1141150" y="3694869"/>
            <a:ext cx="520995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null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8288080" y="3979548"/>
            <a:ext cx="1492102" cy="9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9769547" y="3295402"/>
            <a:ext cx="0" cy="4040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9503733" y="2971407"/>
            <a:ext cx="946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lastPtr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333336" y="2971407"/>
            <a:ext cx="1158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currentPtr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6727753" y="3291067"/>
            <a:ext cx="0" cy="4040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858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removeFromBack</a:t>
            </a:r>
            <a:r>
              <a:rPr lang="en-US" dirty="0" smtClean="0"/>
              <a:t>( NODETYPE &amp;value )</a:t>
            </a:r>
            <a:br>
              <a:rPr lang="en-US" dirty="0" smtClean="0"/>
            </a:br>
            <a:r>
              <a:rPr lang="en-US" dirty="0" smtClean="0"/>
              <a:t>P.786 L.114 (</a:t>
            </a:r>
            <a:r>
              <a:rPr lang="zh-TW" altLang="en-US" dirty="0" smtClean="0"/>
              <a:t>要搭配</a:t>
            </a:r>
            <a:r>
              <a:rPr lang="en-US" altLang="zh-TW" dirty="0" smtClean="0"/>
              <a:t> P.794 Fig. 20.9)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863DD-00EB-4457-A6BC-DDBA36AB70AF}" type="slidenum">
              <a:rPr lang="en-US" smtClean="0"/>
              <a:t>18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607982" y="3694869"/>
            <a:ext cx="1360968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68950" y="3694869"/>
            <a:ext cx="520995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28637" y="3694869"/>
            <a:ext cx="1360968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089605" y="3694869"/>
            <a:ext cx="520995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null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5236535" y="3980988"/>
            <a:ext cx="1492102" cy="9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175" y="2941483"/>
            <a:ext cx="946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firstPtr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90869" y="3694869"/>
            <a:ext cx="1360968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851837" y="3694869"/>
            <a:ext cx="520995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87324" y="3296092"/>
            <a:ext cx="0" cy="4040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111451" y="3979548"/>
            <a:ext cx="1492102" cy="9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9780182" y="3694869"/>
            <a:ext cx="1360968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1141150" y="3694869"/>
            <a:ext cx="520995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null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9769547" y="3295402"/>
            <a:ext cx="0" cy="4040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9503733" y="2971407"/>
            <a:ext cx="946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lastPtr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333336" y="2971407"/>
            <a:ext cx="1158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currentPtr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6727753" y="3291067"/>
            <a:ext cx="0" cy="4040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179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removeFromBack</a:t>
            </a:r>
            <a:r>
              <a:rPr lang="en-US" dirty="0" smtClean="0"/>
              <a:t>( NODETYPE &amp;value )</a:t>
            </a:r>
            <a:br>
              <a:rPr lang="en-US" dirty="0" smtClean="0"/>
            </a:br>
            <a:r>
              <a:rPr lang="en-US" dirty="0" smtClean="0"/>
              <a:t>P.786 L.114 (</a:t>
            </a:r>
            <a:r>
              <a:rPr lang="zh-TW" altLang="en-US" dirty="0" smtClean="0"/>
              <a:t>要搭配</a:t>
            </a:r>
            <a:r>
              <a:rPr lang="en-US" altLang="zh-TW" dirty="0" smtClean="0"/>
              <a:t> P.794 Fig. 20.9)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863DD-00EB-4457-A6BC-DDBA36AB70AF}" type="slidenum">
              <a:rPr lang="en-US" smtClean="0"/>
              <a:t>19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607982" y="3694869"/>
            <a:ext cx="1360968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68950" y="3694869"/>
            <a:ext cx="520995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28637" y="3694869"/>
            <a:ext cx="1360968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089605" y="3694869"/>
            <a:ext cx="520995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null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5236535" y="3980988"/>
            <a:ext cx="1492102" cy="9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175" y="2941483"/>
            <a:ext cx="946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firstPtr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90869" y="3694869"/>
            <a:ext cx="1360968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851837" y="3694869"/>
            <a:ext cx="520995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87324" y="3296092"/>
            <a:ext cx="0" cy="4040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111451" y="3979548"/>
            <a:ext cx="1492102" cy="9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9769547" y="3295402"/>
            <a:ext cx="0" cy="4040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9503733" y="2971407"/>
            <a:ext cx="946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lastPtr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333336" y="2971407"/>
            <a:ext cx="1158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currentPtr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6727753" y="3291067"/>
            <a:ext cx="0" cy="4040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335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Linked List</a:t>
            </a:r>
          </a:p>
          <a:p>
            <a:pPr lvl="1"/>
            <a:r>
              <a:rPr lang="en-US" dirty="0" smtClean="0"/>
              <a:t>Stack</a:t>
            </a:r>
          </a:p>
          <a:p>
            <a:pPr lvl="1"/>
            <a:r>
              <a:rPr lang="en-US" dirty="0" smtClean="0"/>
              <a:t>Queue</a:t>
            </a:r>
          </a:p>
          <a:p>
            <a:r>
              <a:rPr lang="en-US" dirty="0" smtClean="0"/>
              <a:t>Tree</a:t>
            </a:r>
          </a:p>
          <a:p>
            <a:pPr lvl="1"/>
            <a:r>
              <a:rPr lang="en-US" dirty="0" smtClean="0"/>
              <a:t>Binary Tree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863DD-00EB-4457-A6BC-DDBA36AB70A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16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removeFromBack</a:t>
            </a:r>
            <a:r>
              <a:rPr lang="en-US" dirty="0" smtClean="0"/>
              <a:t>( NODETYPE &amp;value )</a:t>
            </a:r>
            <a:br>
              <a:rPr lang="en-US" dirty="0" smtClean="0"/>
            </a:br>
            <a:r>
              <a:rPr lang="en-US" dirty="0" smtClean="0"/>
              <a:t>P.786 L.114 (</a:t>
            </a:r>
            <a:r>
              <a:rPr lang="zh-TW" altLang="en-US" dirty="0" smtClean="0"/>
              <a:t>要搭配</a:t>
            </a:r>
            <a:r>
              <a:rPr lang="en-US" altLang="zh-TW" dirty="0" smtClean="0"/>
              <a:t> P.794 Fig. 20.9)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863DD-00EB-4457-A6BC-DDBA36AB70AF}" type="slidenum">
              <a:rPr lang="en-US" smtClean="0"/>
              <a:t>20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607982" y="3694869"/>
            <a:ext cx="1360968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68950" y="3694869"/>
            <a:ext cx="520995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28637" y="3694869"/>
            <a:ext cx="1360968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089605" y="3694869"/>
            <a:ext cx="520995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null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5236535" y="3980988"/>
            <a:ext cx="1492102" cy="9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175" y="2941483"/>
            <a:ext cx="946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firstPtr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90869" y="3694869"/>
            <a:ext cx="1360968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851837" y="3694869"/>
            <a:ext cx="520995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87324" y="3296092"/>
            <a:ext cx="0" cy="4040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111451" y="3979548"/>
            <a:ext cx="1492102" cy="9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6806484" y="3295402"/>
            <a:ext cx="999589" cy="3077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540259" y="2971407"/>
            <a:ext cx="946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lastPtr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333336" y="2971407"/>
            <a:ext cx="1158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currentPtr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6727753" y="3291067"/>
            <a:ext cx="0" cy="4040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788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20.5 Stacks (P.796)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stack supports two operations: </a:t>
            </a:r>
          </a:p>
          <a:p>
            <a:pPr lvl="1"/>
            <a:r>
              <a:rPr lang="en-US" dirty="0" smtClean="0"/>
              <a:t>push()</a:t>
            </a:r>
          </a:p>
          <a:p>
            <a:pPr lvl="1"/>
            <a:r>
              <a:rPr lang="en-US" dirty="0" smtClean="0"/>
              <a:t>pop()</a:t>
            </a:r>
          </a:p>
          <a:p>
            <a:r>
              <a:rPr lang="en-US" dirty="0" smtClean="0"/>
              <a:t>They can be implemented as members functions in a Linked List:</a:t>
            </a:r>
          </a:p>
          <a:p>
            <a:pPr lvl="1"/>
            <a:r>
              <a:rPr lang="en-US" dirty="0" err="1" smtClean="0"/>
              <a:t>insertAtFront</a:t>
            </a:r>
            <a:r>
              <a:rPr lang="en-US" dirty="0" smtClean="0"/>
              <a:t>()</a:t>
            </a:r>
          </a:p>
          <a:p>
            <a:pPr lvl="1"/>
            <a:r>
              <a:rPr lang="en-US" dirty="0" err="1" smtClean="0"/>
              <a:t>removeFromFront</a:t>
            </a:r>
            <a:r>
              <a:rPr lang="en-US" dirty="0" smtClean="0"/>
              <a:t>()</a:t>
            </a:r>
          </a:p>
          <a:p>
            <a:pPr lvl="1"/>
            <a:endParaRPr lang="en-US" dirty="0"/>
          </a:p>
          <a:p>
            <a:r>
              <a:rPr lang="en-US" dirty="0" smtClean="0"/>
              <a:t>So we can simply inherit from a List class.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863DD-00EB-4457-A6BC-DDBA36AB70A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77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2628" y="354240"/>
            <a:ext cx="3526971" cy="679904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Stack.h</a:t>
            </a:r>
            <a:r>
              <a:rPr lang="en-US" dirty="0" smtClean="0"/>
              <a:t> (P.797)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4240"/>
            <a:ext cx="10515600" cy="6367235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template&lt;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STACKTYPE &gt;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class Stack : private List&lt; STACKTYPE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</a:t>
            </a:r>
            <a:r>
              <a:rPr lang="en-US" dirty="0" smtClean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private inheritance</a:t>
            </a:r>
            <a:endParaRPr lang="en-US" dirty="0">
              <a:solidFill>
                <a:srgbClr val="92D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// push calls the List 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insertAtFront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void push(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STACKTYPE &amp;data 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this-&gt;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insertAtFront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 data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r>
              <a:rPr lang="en-US" dirty="0" smtClean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Without “this-&gt;”, it cannot be compiled by g++</a:t>
            </a:r>
            <a:endParaRPr lang="en-US" dirty="0">
              <a:solidFill>
                <a:srgbClr val="92D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} // end function push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// pop calls the List 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removeFromFront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bool pop( STACKTYPE &amp;data 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return </a:t>
            </a:r>
            <a:r>
              <a:rPr lang="en-US" dirty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this-&gt;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removeFromFront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 data 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} // end function pop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//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isStackEmpty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calls the List 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isEmpty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bool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isStackEmpty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return this-&gt;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isEmpty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} // end 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isStackEmpty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//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printStack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calls the List function print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void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printStack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this-&gt;print();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} // end function print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863DD-00EB-4457-A6BC-DDBA36AB70A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38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20.6 Queues (P.800)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queue is similar to a supermarket checkout line</a:t>
            </a:r>
          </a:p>
          <a:p>
            <a:pPr lvl="1"/>
            <a:r>
              <a:rPr lang="en-US" dirty="0" smtClean="0"/>
              <a:t>first-in, first-out (FIFO)</a:t>
            </a:r>
          </a:p>
          <a:p>
            <a:r>
              <a:rPr lang="en-US" dirty="0" smtClean="0"/>
              <a:t>The insert and remove operations are known as enqueuer and dequeuer.</a:t>
            </a:r>
          </a:p>
          <a:p>
            <a:pPr lvl="1"/>
            <a:r>
              <a:rPr lang="en-US" dirty="0" err="1" smtClean="0"/>
              <a:t>insertAtBack</a:t>
            </a:r>
            <a:r>
              <a:rPr lang="en-US" dirty="0" smtClean="0"/>
              <a:t>()</a:t>
            </a:r>
          </a:p>
          <a:p>
            <a:pPr lvl="1"/>
            <a:r>
              <a:rPr lang="en-US" dirty="0" err="1" smtClean="0"/>
              <a:t>removeFromFront</a:t>
            </a:r>
            <a:r>
              <a:rPr lang="en-US" dirty="0" smtClean="0"/>
              <a:t>()</a:t>
            </a:r>
          </a:p>
          <a:p>
            <a:r>
              <a:rPr lang="en-US" dirty="0" smtClean="0"/>
              <a:t>Queues have many applications in computer systems:</a:t>
            </a:r>
          </a:p>
          <a:p>
            <a:pPr lvl="1"/>
            <a:r>
              <a:rPr lang="en-US" dirty="0" smtClean="0"/>
              <a:t>Print spooling</a:t>
            </a:r>
          </a:p>
          <a:p>
            <a:pPr lvl="1"/>
            <a:r>
              <a:rPr lang="en-US" dirty="0" smtClean="0"/>
              <a:t>Network packets</a:t>
            </a:r>
          </a:p>
          <a:p>
            <a:pPr lvl="1"/>
            <a:r>
              <a:rPr lang="en-US" dirty="0" smtClean="0"/>
              <a:t>File service requests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863DD-00EB-4457-A6BC-DDBA36AB70A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63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51372" y="136525"/>
            <a:ext cx="3799114" cy="701675"/>
          </a:xfrm>
        </p:spPr>
        <p:txBody>
          <a:bodyPr/>
          <a:lstStyle/>
          <a:p>
            <a:r>
              <a:rPr lang="en-US" dirty="0" err="1" smtClean="0"/>
              <a:t>Queue.h</a:t>
            </a:r>
            <a:r>
              <a:rPr lang="en-US" dirty="0" smtClean="0"/>
              <a:t> (P.802)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525"/>
            <a:ext cx="10515600" cy="6584950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template&lt;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QUEUETYPE &gt;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class Queue: private List&lt; QUEUETYPE &gt;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//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enqueue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calls List member 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insertAtBack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void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enqueue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QUEUETYPE &amp;data 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this-&gt;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insertAtBack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 data 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} // end 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enqueue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//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dequeue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calls List member 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removeFromFront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bool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dequeue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 QUEUETYPE &amp;data 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return </a:t>
            </a:r>
            <a:r>
              <a:rPr lang="en-US" dirty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this-&gt;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removeFromFront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 data 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} // end 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dequeue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//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isQueueEmpty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calls List member 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isEmpty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bool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isQueueEmpty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return this-&gt;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isEmpty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} // end 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isQueueEmpty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//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printQueue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calls List member function print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void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printQueue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this-&gt;print();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} // end 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printQueue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863DD-00EB-4457-A6BC-DDBA36AB70A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68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20.7 Trees (P.804)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203371" cy="437923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Linked lists, stacks and queues are linear data structures.</a:t>
            </a:r>
          </a:p>
          <a:p>
            <a:r>
              <a:rPr lang="en-US" dirty="0" smtClean="0"/>
              <a:t>A tree is a nonlinear, two-dimensional data structure.</a:t>
            </a:r>
          </a:p>
          <a:p>
            <a:pPr lvl="1"/>
            <a:r>
              <a:rPr lang="en-US" dirty="0" smtClean="0"/>
              <a:t>This section discusses binary trees.</a:t>
            </a:r>
          </a:p>
          <a:p>
            <a:pPr lvl="1"/>
            <a:r>
              <a:rPr lang="en-US" dirty="0" smtClean="0"/>
              <a:t>In a binary tree, each node contains two links.</a:t>
            </a:r>
          </a:p>
          <a:p>
            <a:pPr lvl="2"/>
            <a:r>
              <a:rPr lang="en-US" dirty="0" smtClean="0"/>
              <a:t>None, one or both of the links may be null.</a:t>
            </a:r>
          </a:p>
          <a:p>
            <a:r>
              <a:rPr lang="en-US" dirty="0" smtClean="0"/>
              <a:t>Computer Scientists normally draw trees from the root node down. (L.-2)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863DD-00EB-4457-A6BC-DDBA36AB70AF}" type="slidenum">
              <a:rPr lang="en-US" smtClean="0"/>
              <a:t>25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268808" y="1966032"/>
            <a:ext cx="520995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226818" y="1966032"/>
            <a:ext cx="520995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747813" y="1966032"/>
            <a:ext cx="520995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B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777465" y="3165162"/>
            <a:ext cx="520995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null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735475" y="3165162"/>
            <a:ext cx="520995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null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256470" y="3165162"/>
            <a:ext cx="520995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A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571295" y="3165162"/>
            <a:ext cx="520995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null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529305" y="3165162"/>
            <a:ext cx="520995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0050300" y="3165162"/>
            <a:ext cx="520995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789802" y="4460562"/>
            <a:ext cx="520995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null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747812" y="4460562"/>
            <a:ext cx="520995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null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268807" y="4460562"/>
            <a:ext cx="520995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675916" y="1258589"/>
            <a:ext cx="658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root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8956409" y="1558768"/>
            <a:ext cx="0" cy="4040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13" idx="0"/>
          </p:cNvCxnSpPr>
          <p:nvPr/>
        </p:nvCxnSpPr>
        <p:spPr>
          <a:xfrm flipH="1">
            <a:off x="7516968" y="2231571"/>
            <a:ext cx="963003" cy="9335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17" idx="0"/>
          </p:cNvCxnSpPr>
          <p:nvPr/>
        </p:nvCxnSpPr>
        <p:spPr>
          <a:xfrm>
            <a:off x="9529305" y="2242457"/>
            <a:ext cx="781493" cy="9227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21" idx="0"/>
          </p:cNvCxnSpPr>
          <p:nvPr/>
        </p:nvCxnSpPr>
        <p:spPr>
          <a:xfrm flipH="1">
            <a:off x="9529305" y="3483429"/>
            <a:ext cx="260497" cy="9771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949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TreeNode.h</a:t>
            </a:r>
            <a:r>
              <a:rPr lang="en-US" dirty="0" smtClean="0"/>
              <a:t> (P.805)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template&lt; class NODETYPE &gt;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TreeNode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friend class Tree&lt; NODETYPE &gt;;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// constructor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TreeNode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NODETYPE &amp;d 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: </a:t>
            </a:r>
            <a:r>
              <a:rPr lang="en-US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leftPtr</a:t>
            </a:r>
            <a:r>
              <a:rPr lang="en-US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( 0 )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// pointer to left subtree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data( d )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// tree node data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rightPtr</a:t>
            </a:r>
            <a:r>
              <a:rPr lang="en-US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( 0 )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// pointer to right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substree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private: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TreeNode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 NODETYPE &gt; *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leftPtr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// pointer to left subtree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NODETYPE data;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TreeNode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 NODETYPE &gt; *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rightPtr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// pointer to right subtree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863DD-00EB-4457-A6BC-DDBA36AB70AF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54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 Tree (P.805)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497286" cy="4351338"/>
          </a:xfrm>
        </p:spPr>
        <p:txBody>
          <a:bodyPr/>
          <a:lstStyle/>
          <a:p>
            <a:r>
              <a:rPr lang="en-US" dirty="0" smtClean="0"/>
              <a:t>When you insert a new value to a binary search tree, you compare it with the value of the root node.  </a:t>
            </a:r>
          </a:p>
          <a:p>
            <a:pPr lvl="1"/>
            <a:r>
              <a:rPr lang="en-US" dirty="0" smtClean="0"/>
              <a:t>If the root is null, create new </a:t>
            </a:r>
            <a:r>
              <a:rPr lang="en-US" dirty="0" err="1" smtClean="0"/>
              <a:t>TreeNode</a:t>
            </a:r>
            <a:endParaRPr lang="en-US" dirty="0" smtClean="0"/>
          </a:p>
          <a:p>
            <a:pPr lvl="1"/>
            <a:r>
              <a:rPr lang="en-US" dirty="0" smtClean="0"/>
              <a:t>If the new value is less, recursively insert it to the left subtree.  </a:t>
            </a:r>
          </a:p>
          <a:p>
            <a:pPr lvl="1"/>
            <a:r>
              <a:rPr lang="en-US" dirty="0" smtClean="0"/>
              <a:t>If it is greater, recursively insert it to the right subtree.</a:t>
            </a:r>
          </a:p>
          <a:p>
            <a:r>
              <a:rPr lang="en-US" dirty="0" smtClean="0"/>
              <a:t>e.g.,</a:t>
            </a:r>
          </a:p>
          <a:p>
            <a:pPr lvl="1"/>
            <a:r>
              <a:rPr lang="en-US" dirty="0" smtClean="0"/>
              <a:t>47, 25, 77, 11, 43, 65, 31, 44, 68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863DD-00EB-4457-A6BC-DDBA36AB70AF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96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 Tree (P.805)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497286" cy="4351338"/>
          </a:xfrm>
        </p:spPr>
        <p:txBody>
          <a:bodyPr/>
          <a:lstStyle/>
          <a:p>
            <a:r>
              <a:rPr lang="en-US" dirty="0" smtClean="0"/>
              <a:t>When you insert a new value to a binary search tree, you compare it with the value of the root node.  </a:t>
            </a:r>
          </a:p>
          <a:p>
            <a:pPr lvl="1"/>
            <a:r>
              <a:rPr lang="en-US" dirty="0" smtClean="0"/>
              <a:t>If the root is null, create new </a:t>
            </a:r>
            <a:r>
              <a:rPr lang="en-US" dirty="0" err="1" smtClean="0"/>
              <a:t>TreeNode</a:t>
            </a:r>
            <a:endParaRPr lang="en-US" dirty="0" smtClean="0"/>
          </a:p>
          <a:p>
            <a:pPr lvl="1"/>
            <a:r>
              <a:rPr lang="en-US" dirty="0" smtClean="0"/>
              <a:t>If the new value is less, recursively insert it to the left subtree.  </a:t>
            </a:r>
          </a:p>
          <a:p>
            <a:pPr lvl="1"/>
            <a:r>
              <a:rPr lang="en-US" dirty="0" smtClean="0"/>
              <a:t>If it is greater, recursively insert it to the right subtree.</a:t>
            </a:r>
          </a:p>
          <a:p>
            <a:r>
              <a:rPr lang="en-US" dirty="0" smtClean="0"/>
              <a:t>e.g.,</a:t>
            </a:r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47</a:t>
            </a:r>
            <a:r>
              <a:rPr lang="en-US" dirty="0" smtClean="0"/>
              <a:t>, 25, 77, 11, 43, 65, 31, 44, 68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863DD-00EB-4457-A6BC-DDBA36AB70AF}" type="slidenum">
              <a:rPr lang="en-US" smtClean="0"/>
              <a:t>28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828314" y="1825625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90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 Tree (P.805)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497286" cy="4351338"/>
          </a:xfrm>
        </p:spPr>
        <p:txBody>
          <a:bodyPr/>
          <a:lstStyle/>
          <a:p>
            <a:r>
              <a:rPr lang="en-US" dirty="0" smtClean="0"/>
              <a:t>When you insert a new value to a binary search tree, you compare it with the value of the root node.  </a:t>
            </a:r>
          </a:p>
          <a:p>
            <a:pPr lvl="1"/>
            <a:r>
              <a:rPr lang="en-US" dirty="0" smtClean="0"/>
              <a:t>If the root is null, create new </a:t>
            </a:r>
            <a:r>
              <a:rPr lang="en-US" dirty="0" err="1" smtClean="0"/>
              <a:t>TreeNode</a:t>
            </a:r>
            <a:endParaRPr lang="en-US" dirty="0" smtClean="0"/>
          </a:p>
          <a:p>
            <a:pPr lvl="1"/>
            <a:r>
              <a:rPr lang="en-US" dirty="0" smtClean="0"/>
              <a:t>If the new value is less, recursively insert it to the left subtree.  </a:t>
            </a:r>
          </a:p>
          <a:p>
            <a:pPr lvl="1"/>
            <a:r>
              <a:rPr lang="en-US" dirty="0" smtClean="0"/>
              <a:t>If it is greater, recursively insert it to the right subtree.</a:t>
            </a:r>
          </a:p>
          <a:p>
            <a:r>
              <a:rPr lang="en-US" dirty="0" smtClean="0"/>
              <a:t>e.g.,</a:t>
            </a:r>
          </a:p>
          <a:p>
            <a:pPr lvl="1"/>
            <a:r>
              <a:rPr lang="en-US" dirty="0" smtClean="0"/>
              <a:t>47, </a:t>
            </a:r>
            <a:r>
              <a:rPr lang="en-US" dirty="0" smtClean="0">
                <a:solidFill>
                  <a:srgbClr val="00B0F0"/>
                </a:solidFill>
              </a:rPr>
              <a:t>25</a:t>
            </a:r>
            <a:r>
              <a:rPr lang="en-US" dirty="0" smtClean="0"/>
              <a:t>, 77, 11, 43, 65, 31, 44, 68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863DD-00EB-4457-A6BC-DDBA36AB70AF}" type="slidenum">
              <a:rPr lang="en-US" smtClean="0"/>
              <a:t>29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828314" y="1825625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47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717971" y="2435225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25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8196942" y="2194957"/>
            <a:ext cx="631372" cy="2402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189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20.2 Self-Referential Classes (P.780)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788905"/>
          </a:xfrm>
        </p:spPr>
        <p:txBody>
          <a:bodyPr/>
          <a:lstStyle/>
          <a:p>
            <a:r>
              <a:rPr lang="en-US" dirty="0" smtClean="0"/>
              <a:t>A class contains a member that points to a class object </a:t>
            </a:r>
            <a:r>
              <a:rPr lang="en-US" dirty="0" smtClean="0">
                <a:solidFill>
                  <a:srgbClr val="00B0F0"/>
                </a:solidFill>
              </a:rPr>
              <a:t>of the same type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Node</a:t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data;</a:t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Node*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nextPtr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863DD-00EB-4457-A6BC-DDBA36AB70AF}" type="slidenum">
              <a:rPr lang="en-US" smtClean="0"/>
              <a:t>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52353" y="5784112"/>
            <a:ext cx="1360968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913321" y="5784112"/>
            <a:ext cx="520995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649972" y="5784112"/>
            <a:ext cx="1360968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010940" y="5784112"/>
            <a:ext cx="520995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7" name="Straight Arrow Connector 16"/>
          <p:cNvCxnSpPr>
            <a:endCxn id="14" idx="1"/>
          </p:cNvCxnSpPr>
          <p:nvPr/>
        </p:nvCxnSpPr>
        <p:spPr>
          <a:xfrm flipV="1">
            <a:off x="3157870" y="6070231"/>
            <a:ext cx="1492102" cy="9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552353" y="5380074"/>
            <a:ext cx="0" cy="4040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286539" y="5056079"/>
            <a:ext cx="946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head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7770627" y="5784112"/>
            <a:ext cx="1360968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131595" y="5784112"/>
            <a:ext cx="520995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null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6278525" y="6070231"/>
            <a:ext cx="1492102" cy="9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ular Callout 23"/>
          <p:cNvSpPr/>
          <p:nvPr/>
        </p:nvSpPr>
        <p:spPr>
          <a:xfrm>
            <a:off x="4361120" y="2338868"/>
            <a:ext cx="3834809" cy="711200"/>
          </a:xfrm>
          <a:prstGeom prst="wedgeRectCallout">
            <a:avLst>
              <a:gd name="adj1" fmla="val -89752"/>
              <a:gd name="adj2" fmla="val 835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type can be as easy as an integer, or as complex as a user-defined class.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345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 Tree (P.805)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497286" cy="4351338"/>
          </a:xfrm>
        </p:spPr>
        <p:txBody>
          <a:bodyPr/>
          <a:lstStyle/>
          <a:p>
            <a:r>
              <a:rPr lang="en-US" dirty="0" smtClean="0"/>
              <a:t>When you insert a new value to a binary search tree, you compare it with the value of the root node.  </a:t>
            </a:r>
          </a:p>
          <a:p>
            <a:pPr lvl="1"/>
            <a:r>
              <a:rPr lang="en-US" dirty="0" smtClean="0"/>
              <a:t>If the root is null, create new </a:t>
            </a:r>
            <a:r>
              <a:rPr lang="en-US" dirty="0" err="1" smtClean="0"/>
              <a:t>TreeNode</a:t>
            </a:r>
            <a:endParaRPr lang="en-US" dirty="0" smtClean="0"/>
          </a:p>
          <a:p>
            <a:pPr lvl="1"/>
            <a:r>
              <a:rPr lang="en-US" dirty="0" smtClean="0"/>
              <a:t>If the new value is less, recursively insert it to the left subtree.  </a:t>
            </a:r>
          </a:p>
          <a:p>
            <a:pPr lvl="1"/>
            <a:r>
              <a:rPr lang="en-US" dirty="0" smtClean="0"/>
              <a:t>If it is greater, recursively insert it to the right subtree.</a:t>
            </a:r>
          </a:p>
          <a:p>
            <a:r>
              <a:rPr lang="en-US" dirty="0" smtClean="0"/>
              <a:t>e.g.,</a:t>
            </a:r>
          </a:p>
          <a:p>
            <a:pPr lvl="1"/>
            <a:r>
              <a:rPr lang="en-US" dirty="0" smtClean="0"/>
              <a:t>47, 25, </a:t>
            </a:r>
            <a:r>
              <a:rPr lang="en-US" dirty="0" smtClean="0">
                <a:solidFill>
                  <a:srgbClr val="00B0F0"/>
                </a:solidFill>
              </a:rPr>
              <a:t>77</a:t>
            </a:r>
            <a:r>
              <a:rPr lang="en-US" dirty="0" smtClean="0"/>
              <a:t>, 11, 43, 65, 31, 44, 68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863DD-00EB-4457-A6BC-DDBA36AB70AF}" type="slidenum">
              <a:rPr lang="en-US" smtClean="0"/>
              <a:t>30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828314" y="1825625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47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717971" y="2435225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938657" y="2435225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77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8196942" y="2194957"/>
            <a:ext cx="631372" cy="2402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307285" y="2194957"/>
            <a:ext cx="631372" cy="2402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504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 Tree (P.805)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497286" cy="4351338"/>
          </a:xfrm>
        </p:spPr>
        <p:txBody>
          <a:bodyPr/>
          <a:lstStyle/>
          <a:p>
            <a:r>
              <a:rPr lang="en-US" dirty="0" smtClean="0"/>
              <a:t>When you insert a new value to a binary search tree, you compare it with the value of the root node.  </a:t>
            </a:r>
          </a:p>
          <a:p>
            <a:pPr lvl="1"/>
            <a:r>
              <a:rPr lang="en-US" dirty="0" smtClean="0"/>
              <a:t>If the root is null, create new </a:t>
            </a:r>
            <a:r>
              <a:rPr lang="en-US" dirty="0" err="1" smtClean="0"/>
              <a:t>TreeNode</a:t>
            </a:r>
            <a:endParaRPr lang="en-US" dirty="0" smtClean="0"/>
          </a:p>
          <a:p>
            <a:pPr lvl="1"/>
            <a:r>
              <a:rPr lang="en-US" dirty="0" smtClean="0"/>
              <a:t>If the new value is less, recursively insert it to the left subtree.  </a:t>
            </a:r>
          </a:p>
          <a:p>
            <a:pPr lvl="1"/>
            <a:r>
              <a:rPr lang="en-US" dirty="0" smtClean="0"/>
              <a:t>If it is greater, recursively insert it to the right subtree.</a:t>
            </a:r>
          </a:p>
          <a:p>
            <a:r>
              <a:rPr lang="en-US" dirty="0" smtClean="0"/>
              <a:t>e.g.,</a:t>
            </a:r>
          </a:p>
          <a:p>
            <a:pPr lvl="1"/>
            <a:r>
              <a:rPr lang="en-US" dirty="0" smtClean="0"/>
              <a:t>47, 25, 77, </a:t>
            </a:r>
            <a:r>
              <a:rPr lang="en-US" dirty="0" smtClean="0">
                <a:solidFill>
                  <a:srgbClr val="00B0F0"/>
                </a:solidFill>
              </a:rPr>
              <a:t>11</a:t>
            </a:r>
            <a:r>
              <a:rPr lang="en-US" dirty="0" smtClean="0"/>
              <a:t>, 43, 65, 31, 44, 68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863DD-00EB-4457-A6BC-DDBA36AB70AF}" type="slidenum">
              <a:rPr lang="en-US" smtClean="0"/>
              <a:t>31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828314" y="1825625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47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717971" y="2435225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938657" y="2435225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77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8196942" y="2194957"/>
            <a:ext cx="631372" cy="2402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307285" y="2194957"/>
            <a:ext cx="631372" cy="2402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026728" y="3349625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7342414" y="2804557"/>
            <a:ext cx="375557" cy="428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266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 Tree (P.805)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497286" cy="4351338"/>
          </a:xfrm>
        </p:spPr>
        <p:txBody>
          <a:bodyPr/>
          <a:lstStyle/>
          <a:p>
            <a:r>
              <a:rPr lang="en-US" dirty="0" smtClean="0"/>
              <a:t>When you insert a new value to a binary search tree, you compare it with the value of the root node.  </a:t>
            </a:r>
          </a:p>
          <a:p>
            <a:pPr lvl="1"/>
            <a:r>
              <a:rPr lang="en-US" dirty="0" smtClean="0"/>
              <a:t>If the root is null, create new </a:t>
            </a:r>
            <a:r>
              <a:rPr lang="en-US" dirty="0" err="1" smtClean="0"/>
              <a:t>TreeNode</a:t>
            </a:r>
            <a:endParaRPr lang="en-US" dirty="0" smtClean="0"/>
          </a:p>
          <a:p>
            <a:pPr lvl="1"/>
            <a:r>
              <a:rPr lang="en-US" dirty="0" smtClean="0"/>
              <a:t>If the new value is less, recursively insert it to the left subtree.  </a:t>
            </a:r>
          </a:p>
          <a:p>
            <a:pPr lvl="1"/>
            <a:r>
              <a:rPr lang="en-US" dirty="0" smtClean="0"/>
              <a:t>If it is greater, recursively insert it to the right subtree.</a:t>
            </a:r>
          </a:p>
          <a:p>
            <a:r>
              <a:rPr lang="en-US" dirty="0" smtClean="0"/>
              <a:t>e.g.,</a:t>
            </a:r>
          </a:p>
          <a:p>
            <a:pPr lvl="1"/>
            <a:r>
              <a:rPr lang="en-US" dirty="0" smtClean="0"/>
              <a:t>47, 25, 77, 11, </a:t>
            </a:r>
            <a:r>
              <a:rPr lang="en-US" dirty="0" smtClean="0">
                <a:solidFill>
                  <a:srgbClr val="00B0F0"/>
                </a:solidFill>
              </a:rPr>
              <a:t>43</a:t>
            </a:r>
            <a:r>
              <a:rPr lang="en-US" dirty="0" smtClean="0"/>
              <a:t>, 65, 31, 44, 68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863DD-00EB-4457-A6BC-DDBA36AB70AF}" type="slidenum">
              <a:rPr lang="en-US" smtClean="0"/>
              <a:t>32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828314" y="1825625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47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717971" y="2435225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938657" y="2435225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77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8196942" y="2194957"/>
            <a:ext cx="631372" cy="2402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307285" y="2194957"/>
            <a:ext cx="631372" cy="2402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026728" y="3349625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7342414" y="2804557"/>
            <a:ext cx="375557" cy="428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169726" y="3364428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43</a:t>
            </a:r>
            <a:endParaRPr lang="en-US" dirty="0"/>
          </a:p>
        </p:txBody>
      </p:sp>
      <p:cxnSp>
        <p:nvCxnSpPr>
          <p:cNvPr id="14" name="Straight Connector 13"/>
          <p:cNvCxnSpPr>
            <a:stCxn id="6" idx="2"/>
          </p:cNvCxnSpPr>
          <p:nvPr/>
        </p:nvCxnSpPr>
        <p:spPr>
          <a:xfrm>
            <a:off x="7957457" y="2804557"/>
            <a:ext cx="326572" cy="545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102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 Tree (P.805)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497286" cy="4351338"/>
          </a:xfrm>
        </p:spPr>
        <p:txBody>
          <a:bodyPr/>
          <a:lstStyle/>
          <a:p>
            <a:r>
              <a:rPr lang="en-US" dirty="0" smtClean="0"/>
              <a:t>When you insert a new value to a binary search tree, you compare it with the value of the root node.  </a:t>
            </a:r>
          </a:p>
          <a:p>
            <a:pPr lvl="1"/>
            <a:r>
              <a:rPr lang="en-US" dirty="0" smtClean="0"/>
              <a:t>If the root is null, create new </a:t>
            </a:r>
            <a:r>
              <a:rPr lang="en-US" dirty="0" err="1" smtClean="0"/>
              <a:t>TreeNode</a:t>
            </a:r>
            <a:endParaRPr lang="en-US" dirty="0" smtClean="0"/>
          </a:p>
          <a:p>
            <a:pPr lvl="1"/>
            <a:r>
              <a:rPr lang="en-US" dirty="0" smtClean="0"/>
              <a:t>If the new value is less, recursively insert it to the left subtree.  </a:t>
            </a:r>
          </a:p>
          <a:p>
            <a:pPr lvl="1"/>
            <a:r>
              <a:rPr lang="en-US" dirty="0" smtClean="0"/>
              <a:t>If it is greater, recursively insert it to the right subtree.</a:t>
            </a:r>
          </a:p>
          <a:p>
            <a:r>
              <a:rPr lang="en-US" dirty="0" smtClean="0"/>
              <a:t>e.g.,</a:t>
            </a:r>
          </a:p>
          <a:p>
            <a:pPr lvl="1"/>
            <a:r>
              <a:rPr lang="en-US" dirty="0" smtClean="0"/>
              <a:t>47, 25, 77, 11, 43, </a:t>
            </a:r>
            <a:r>
              <a:rPr lang="en-US" dirty="0" smtClean="0">
                <a:solidFill>
                  <a:srgbClr val="00B0F0"/>
                </a:solidFill>
              </a:rPr>
              <a:t>65</a:t>
            </a:r>
            <a:r>
              <a:rPr lang="en-US" dirty="0" smtClean="0"/>
              <a:t>, 31, 44, 68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863DD-00EB-4457-A6BC-DDBA36AB70AF}" type="slidenum">
              <a:rPr lang="en-US" smtClean="0"/>
              <a:t>33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828314" y="1825625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47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717971" y="2435225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938657" y="2435225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77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8196942" y="2194957"/>
            <a:ext cx="631372" cy="2402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307285" y="2194957"/>
            <a:ext cx="631372" cy="2402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026728" y="3349625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7342414" y="2804557"/>
            <a:ext cx="375557" cy="428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169726" y="3364428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43</a:t>
            </a:r>
            <a:endParaRPr lang="en-US" dirty="0"/>
          </a:p>
        </p:txBody>
      </p:sp>
      <p:cxnSp>
        <p:nvCxnSpPr>
          <p:cNvPr id="14" name="Straight Connector 13"/>
          <p:cNvCxnSpPr>
            <a:stCxn id="6" idx="2"/>
          </p:cNvCxnSpPr>
          <p:nvPr/>
        </p:nvCxnSpPr>
        <p:spPr>
          <a:xfrm>
            <a:off x="7957457" y="2804557"/>
            <a:ext cx="326572" cy="545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307285" y="3364428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65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9622971" y="2804557"/>
            <a:ext cx="359229" cy="545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819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 Tree (P.805)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497286" cy="4351338"/>
          </a:xfrm>
        </p:spPr>
        <p:txBody>
          <a:bodyPr/>
          <a:lstStyle/>
          <a:p>
            <a:r>
              <a:rPr lang="en-US" dirty="0" smtClean="0"/>
              <a:t>When you insert a new value to a binary search tree, you compare it with the value of the root node.  </a:t>
            </a:r>
          </a:p>
          <a:p>
            <a:pPr lvl="1"/>
            <a:r>
              <a:rPr lang="en-US" dirty="0" smtClean="0"/>
              <a:t>If the root is null, create new </a:t>
            </a:r>
            <a:r>
              <a:rPr lang="en-US" dirty="0" err="1" smtClean="0"/>
              <a:t>TreeNode</a:t>
            </a:r>
            <a:endParaRPr lang="en-US" dirty="0" smtClean="0"/>
          </a:p>
          <a:p>
            <a:pPr lvl="1"/>
            <a:r>
              <a:rPr lang="en-US" dirty="0" smtClean="0"/>
              <a:t>If the new value is less, recursively insert it to the left subtree.  </a:t>
            </a:r>
          </a:p>
          <a:p>
            <a:pPr lvl="1"/>
            <a:r>
              <a:rPr lang="en-US" dirty="0" smtClean="0"/>
              <a:t>If it is greater, recursively insert it to the right subtree.</a:t>
            </a:r>
          </a:p>
          <a:p>
            <a:r>
              <a:rPr lang="en-US" dirty="0" smtClean="0"/>
              <a:t>e.g.,</a:t>
            </a:r>
          </a:p>
          <a:p>
            <a:pPr lvl="1"/>
            <a:r>
              <a:rPr lang="en-US" dirty="0" smtClean="0"/>
              <a:t>47, 25, 77, 11, 43, 65, </a:t>
            </a:r>
            <a:r>
              <a:rPr lang="en-US" dirty="0" smtClean="0">
                <a:solidFill>
                  <a:srgbClr val="00B0F0"/>
                </a:solidFill>
              </a:rPr>
              <a:t>31</a:t>
            </a:r>
            <a:r>
              <a:rPr lang="en-US" dirty="0" smtClean="0"/>
              <a:t>, 44, 68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863DD-00EB-4457-A6BC-DDBA36AB70AF}" type="slidenum">
              <a:rPr lang="en-US" smtClean="0"/>
              <a:t>34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828314" y="1825625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47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717971" y="2435225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938657" y="2435225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77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8196942" y="2194957"/>
            <a:ext cx="631372" cy="2402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307285" y="2194957"/>
            <a:ext cx="631372" cy="2402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026728" y="3349625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7342414" y="2804557"/>
            <a:ext cx="375557" cy="428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169726" y="3364428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43</a:t>
            </a:r>
            <a:endParaRPr lang="en-US" dirty="0"/>
          </a:p>
        </p:txBody>
      </p:sp>
      <p:cxnSp>
        <p:nvCxnSpPr>
          <p:cNvPr id="14" name="Straight Connector 13"/>
          <p:cNvCxnSpPr>
            <a:stCxn id="6" idx="2"/>
          </p:cNvCxnSpPr>
          <p:nvPr/>
        </p:nvCxnSpPr>
        <p:spPr>
          <a:xfrm>
            <a:off x="7957457" y="2804557"/>
            <a:ext cx="326572" cy="545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307285" y="3364428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65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9622971" y="2804557"/>
            <a:ext cx="359229" cy="545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717971" y="4189310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31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8033657" y="3688607"/>
            <a:ext cx="250372" cy="3841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301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 Tree (P.805)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497286" cy="4351338"/>
          </a:xfrm>
        </p:spPr>
        <p:txBody>
          <a:bodyPr/>
          <a:lstStyle/>
          <a:p>
            <a:r>
              <a:rPr lang="en-US" dirty="0" smtClean="0"/>
              <a:t>When you insert a new value to a binary search tree, you compare it with the value of the root node.  </a:t>
            </a:r>
          </a:p>
          <a:p>
            <a:pPr lvl="1"/>
            <a:r>
              <a:rPr lang="en-US" dirty="0" smtClean="0"/>
              <a:t>If the root is null, create new </a:t>
            </a:r>
            <a:r>
              <a:rPr lang="en-US" dirty="0" err="1" smtClean="0"/>
              <a:t>TreeNode</a:t>
            </a:r>
            <a:endParaRPr lang="en-US" dirty="0" smtClean="0"/>
          </a:p>
          <a:p>
            <a:pPr lvl="1"/>
            <a:r>
              <a:rPr lang="en-US" dirty="0" smtClean="0"/>
              <a:t>If the new value is less, recursively insert it to the left subtree.  </a:t>
            </a:r>
          </a:p>
          <a:p>
            <a:pPr lvl="1"/>
            <a:r>
              <a:rPr lang="en-US" dirty="0" smtClean="0"/>
              <a:t>If it is greater, recursively insert it to the right subtree.</a:t>
            </a:r>
          </a:p>
          <a:p>
            <a:r>
              <a:rPr lang="en-US" dirty="0" smtClean="0"/>
              <a:t>e.g.,</a:t>
            </a:r>
          </a:p>
          <a:p>
            <a:pPr lvl="1"/>
            <a:r>
              <a:rPr lang="en-US" dirty="0" smtClean="0"/>
              <a:t>47, 25, 77, 11, 43, 65, 31, </a:t>
            </a:r>
            <a:r>
              <a:rPr lang="en-US" dirty="0" smtClean="0">
                <a:solidFill>
                  <a:srgbClr val="00B0F0"/>
                </a:solidFill>
              </a:rPr>
              <a:t>44</a:t>
            </a:r>
            <a:r>
              <a:rPr lang="en-US" dirty="0" smtClean="0"/>
              <a:t>, 68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863DD-00EB-4457-A6BC-DDBA36AB70AF}" type="slidenum">
              <a:rPr lang="en-US" smtClean="0"/>
              <a:t>35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828314" y="1825625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47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717971" y="2435225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938657" y="2435225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77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8196942" y="2194957"/>
            <a:ext cx="631372" cy="2402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307285" y="2194957"/>
            <a:ext cx="631372" cy="2402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026728" y="3349625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7342414" y="2804557"/>
            <a:ext cx="375557" cy="428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169726" y="3364428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43</a:t>
            </a:r>
            <a:endParaRPr lang="en-US" dirty="0"/>
          </a:p>
        </p:txBody>
      </p:sp>
      <p:cxnSp>
        <p:nvCxnSpPr>
          <p:cNvPr id="14" name="Straight Connector 13"/>
          <p:cNvCxnSpPr>
            <a:stCxn id="6" idx="2"/>
          </p:cNvCxnSpPr>
          <p:nvPr/>
        </p:nvCxnSpPr>
        <p:spPr>
          <a:xfrm>
            <a:off x="7957457" y="2804557"/>
            <a:ext cx="326572" cy="545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307285" y="3364428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65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9622971" y="2804557"/>
            <a:ext cx="359229" cy="545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717971" y="4189310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31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8033657" y="3688607"/>
            <a:ext cx="250372" cy="3841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458199" y="4189310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44</a:t>
            </a:r>
            <a:endParaRPr lang="en-US" dirty="0"/>
          </a:p>
        </p:txBody>
      </p:sp>
      <p:cxnSp>
        <p:nvCxnSpPr>
          <p:cNvPr id="20" name="Straight Connector 19"/>
          <p:cNvCxnSpPr>
            <a:stCxn id="13" idx="2"/>
            <a:endCxn id="19" idx="0"/>
          </p:cNvCxnSpPr>
          <p:nvPr/>
        </p:nvCxnSpPr>
        <p:spPr>
          <a:xfrm>
            <a:off x="8409212" y="3733760"/>
            <a:ext cx="288473" cy="455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299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 Tree (P.805)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497286" cy="4351338"/>
          </a:xfrm>
        </p:spPr>
        <p:txBody>
          <a:bodyPr/>
          <a:lstStyle/>
          <a:p>
            <a:r>
              <a:rPr lang="en-US" dirty="0" smtClean="0"/>
              <a:t>When you insert a new value to a binary search tree, you compare it with the value of the root node.  </a:t>
            </a:r>
          </a:p>
          <a:p>
            <a:pPr lvl="1"/>
            <a:r>
              <a:rPr lang="en-US" dirty="0" smtClean="0"/>
              <a:t>If the root is null, create new </a:t>
            </a:r>
            <a:r>
              <a:rPr lang="en-US" dirty="0" err="1" smtClean="0"/>
              <a:t>TreeNode</a:t>
            </a:r>
            <a:endParaRPr lang="en-US" dirty="0" smtClean="0"/>
          </a:p>
          <a:p>
            <a:pPr lvl="1"/>
            <a:r>
              <a:rPr lang="en-US" dirty="0" smtClean="0"/>
              <a:t>If the new value is less, recursively insert it to the left subtree.  </a:t>
            </a:r>
          </a:p>
          <a:p>
            <a:pPr lvl="1"/>
            <a:r>
              <a:rPr lang="en-US" dirty="0" smtClean="0"/>
              <a:t>If it is greater, recursively insert it to the right subtree.</a:t>
            </a:r>
          </a:p>
          <a:p>
            <a:r>
              <a:rPr lang="en-US" dirty="0" smtClean="0"/>
              <a:t>e.g.,</a:t>
            </a:r>
          </a:p>
          <a:p>
            <a:pPr lvl="1"/>
            <a:r>
              <a:rPr lang="en-US" dirty="0" smtClean="0"/>
              <a:t>47, 25, 77, 11, 43, 65, 31, 44, </a:t>
            </a:r>
            <a:r>
              <a:rPr lang="en-US" dirty="0" smtClean="0">
                <a:solidFill>
                  <a:srgbClr val="00B0F0"/>
                </a:solidFill>
              </a:rPr>
              <a:t>68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863DD-00EB-4457-A6BC-DDBA36AB70AF}" type="slidenum">
              <a:rPr lang="en-US" smtClean="0"/>
              <a:t>36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828314" y="1825625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47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717971" y="2435225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938657" y="2435225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77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8196942" y="2194957"/>
            <a:ext cx="631372" cy="2402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307285" y="2194957"/>
            <a:ext cx="631372" cy="2402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026728" y="3349625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7342414" y="2804557"/>
            <a:ext cx="375557" cy="428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169726" y="3364428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43</a:t>
            </a:r>
            <a:endParaRPr lang="en-US" dirty="0"/>
          </a:p>
        </p:txBody>
      </p:sp>
      <p:cxnSp>
        <p:nvCxnSpPr>
          <p:cNvPr id="14" name="Straight Connector 13"/>
          <p:cNvCxnSpPr>
            <a:stCxn id="6" idx="2"/>
          </p:cNvCxnSpPr>
          <p:nvPr/>
        </p:nvCxnSpPr>
        <p:spPr>
          <a:xfrm>
            <a:off x="7957457" y="2804557"/>
            <a:ext cx="326572" cy="545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307285" y="3364428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65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9622971" y="2804557"/>
            <a:ext cx="359229" cy="545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717971" y="4189310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31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8033657" y="3688607"/>
            <a:ext cx="250372" cy="3841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458199" y="4189310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44</a:t>
            </a:r>
            <a:endParaRPr lang="en-US" dirty="0"/>
          </a:p>
        </p:txBody>
      </p:sp>
      <p:cxnSp>
        <p:nvCxnSpPr>
          <p:cNvPr id="20" name="Straight Connector 19"/>
          <p:cNvCxnSpPr>
            <a:stCxn id="13" idx="2"/>
            <a:endCxn id="19" idx="0"/>
          </p:cNvCxnSpPr>
          <p:nvPr/>
        </p:nvCxnSpPr>
        <p:spPr>
          <a:xfrm>
            <a:off x="8409212" y="3733760"/>
            <a:ext cx="288473" cy="455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9710056" y="4189310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68</a:t>
            </a:r>
            <a:endParaRPr lang="en-US" dirty="0"/>
          </a:p>
        </p:txBody>
      </p:sp>
      <p:cxnSp>
        <p:nvCxnSpPr>
          <p:cNvPr id="22" name="Straight Connector 21"/>
          <p:cNvCxnSpPr>
            <a:stCxn id="15" idx="2"/>
          </p:cNvCxnSpPr>
          <p:nvPr/>
        </p:nvCxnSpPr>
        <p:spPr>
          <a:xfrm>
            <a:off x="9546771" y="3733760"/>
            <a:ext cx="255814" cy="455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786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insertNode</a:t>
            </a:r>
            <a:r>
              <a:rPr lang="en-US" dirty="0" smtClean="0"/>
              <a:t>() (P.807)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/>
              <a:t>template&lt; </a:t>
            </a:r>
            <a:r>
              <a:rPr lang="en-US" dirty="0" err="1"/>
              <a:t>typename</a:t>
            </a:r>
            <a:r>
              <a:rPr lang="en-US" dirty="0"/>
              <a:t> NODETYPE &gt;</a:t>
            </a:r>
          </a:p>
          <a:p>
            <a:pPr marL="0" indent="0">
              <a:buNone/>
            </a:pPr>
            <a:r>
              <a:rPr lang="en-US" dirty="0"/>
              <a:t>void Tree&lt; NODETYPE &gt;::</a:t>
            </a:r>
            <a:r>
              <a:rPr lang="en-US" dirty="0" err="1"/>
              <a:t>insertNode</a:t>
            </a:r>
            <a:r>
              <a:rPr lang="en-US" dirty="0"/>
              <a:t>( </a:t>
            </a:r>
            <a:r>
              <a:rPr lang="en-US" dirty="0" err="1"/>
              <a:t>const</a:t>
            </a:r>
            <a:r>
              <a:rPr lang="en-US" dirty="0"/>
              <a:t> NODETYPE &amp;value 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insertNodeHelper</a:t>
            </a:r>
            <a:r>
              <a:rPr lang="en-US" dirty="0"/>
              <a:t>( </a:t>
            </a:r>
            <a:r>
              <a:rPr lang="en-US" dirty="0" err="1">
                <a:solidFill>
                  <a:srgbClr val="00B0F0"/>
                </a:solidFill>
              </a:rPr>
              <a:t>rootPtr</a:t>
            </a:r>
            <a:r>
              <a:rPr lang="en-US" dirty="0"/>
              <a:t>, value );</a:t>
            </a:r>
          </a:p>
          <a:p>
            <a:pPr marL="0" indent="0">
              <a:buNone/>
            </a:pPr>
            <a:r>
              <a:rPr lang="en-US" dirty="0"/>
              <a:t>} // end function </a:t>
            </a:r>
            <a:r>
              <a:rPr lang="en-US" dirty="0" err="1"/>
              <a:t>insertNode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// utility function called by </a:t>
            </a:r>
            <a:r>
              <a:rPr lang="en-US" dirty="0" err="1"/>
              <a:t>insertNode</a:t>
            </a:r>
            <a:r>
              <a:rPr lang="en-US" dirty="0"/>
              <a:t>; receives a pointer</a:t>
            </a:r>
          </a:p>
          <a:p>
            <a:pPr marL="0" indent="0">
              <a:buNone/>
            </a:pPr>
            <a:r>
              <a:rPr lang="en-US" dirty="0"/>
              <a:t>// to a pointer so that the function can modify pointer's value</a:t>
            </a:r>
          </a:p>
          <a:p>
            <a:pPr marL="0" indent="0">
              <a:buNone/>
            </a:pPr>
            <a:r>
              <a:rPr lang="en-US" dirty="0"/>
              <a:t>template&lt; </a:t>
            </a:r>
            <a:r>
              <a:rPr lang="en-US" dirty="0" err="1"/>
              <a:t>typename</a:t>
            </a:r>
            <a:r>
              <a:rPr lang="en-US" dirty="0"/>
              <a:t> NODETYPE &gt;</a:t>
            </a:r>
          </a:p>
          <a:p>
            <a:pPr marL="0" indent="0">
              <a:buNone/>
            </a:pPr>
            <a:r>
              <a:rPr lang="en-US" dirty="0"/>
              <a:t>void Tree&lt; NODETYPE &gt;::</a:t>
            </a:r>
            <a:r>
              <a:rPr lang="en-US" dirty="0" err="1"/>
              <a:t>insertNodeHelper</a:t>
            </a:r>
            <a:r>
              <a:rPr lang="en-US" dirty="0"/>
              <a:t>(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TreeNode</a:t>
            </a:r>
            <a:r>
              <a:rPr lang="en-US" dirty="0"/>
              <a:t>&lt; NODETYPE &gt;* </a:t>
            </a:r>
            <a:r>
              <a:rPr lang="en-US" dirty="0">
                <a:solidFill>
                  <a:srgbClr val="00B0F0"/>
                </a:solidFill>
              </a:rPr>
              <a:t>&amp;</a:t>
            </a:r>
            <a:r>
              <a:rPr lang="en-US" dirty="0" err="1">
                <a:solidFill>
                  <a:srgbClr val="00B0F0"/>
                </a:solidFill>
              </a:rPr>
              <a:t>ptr</a:t>
            </a:r>
            <a:r>
              <a:rPr lang="en-US" dirty="0"/>
              <a:t>, </a:t>
            </a:r>
            <a:r>
              <a:rPr lang="en-US" dirty="0" err="1"/>
              <a:t>const</a:t>
            </a:r>
            <a:r>
              <a:rPr lang="en-US" dirty="0"/>
              <a:t> NODETYPE &amp;value 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// subtree is empty; create new </a:t>
            </a:r>
            <a:r>
              <a:rPr lang="en-US" dirty="0" err="1"/>
              <a:t>TreeNode</a:t>
            </a:r>
            <a:r>
              <a:rPr lang="en-US" dirty="0"/>
              <a:t> containing value</a:t>
            </a:r>
          </a:p>
          <a:p>
            <a:pPr marL="0" indent="0">
              <a:buNone/>
            </a:pPr>
            <a:r>
              <a:rPr lang="en-US" dirty="0"/>
              <a:t>   if ( </a:t>
            </a:r>
            <a:r>
              <a:rPr lang="en-US" dirty="0" err="1">
                <a:solidFill>
                  <a:srgbClr val="00B0F0"/>
                </a:solidFill>
              </a:rPr>
              <a:t>ptr</a:t>
            </a:r>
            <a:r>
              <a:rPr lang="en-US" dirty="0"/>
              <a:t> == 0 )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err="1">
                <a:solidFill>
                  <a:srgbClr val="00B0F0"/>
                </a:solidFill>
              </a:rPr>
              <a:t>ptr</a:t>
            </a:r>
            <a:r>
              <a:rPr lang="en-US" dirty="0"/>
              <a:t> = new </a:t>
            </a:r>
            <a:r>
              <a:rPr lang="en-US" dirty="0" err="1"/>
              <a:t>TreeNode</a:t>
            </a:r>
            <a:r>
              <a:rPr lang="en-US" dirty="0"/>
              <a:t>&lt; NODETYPE &gt;( value );</a:t>
            </a:r>
          </a:p>
          <a:p>
            <a:pPr marL="0" indent="0">
              <a:buNone/>
            </a:pPr>
            <a:r>
              <a:rPr lang="en-US" dirty="0"/>
              <a:t>   else // subtree is not empty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/>
              <a:t> {</a:t>
            </a:r>
          </a:p>
          <a:p>
            <a:pPr marL="0" indent="0">
              <a:buNone/>
            </a:pPr>
            <a:r>
              <a:rPr lang="en-US" dirty="0"/>
              <a:t>      // data to insert is less than data in current node</a:t>
            </a:r>
          </a:p>
          <a:p>
            <a:pPr marL="0" indent="0">
              <a:buNone/>
            </a:pPr>
            <a:r>
              <a:rPr lang="en-US" dirty="0"/>
              <a:t>      if ( value &lt; </a:t>
            </a:r>
            <a:r>
              <a:rPr lang="en-US" dirty="0" err="1">
                <a:solidFill>
                  <a:srgbClr val="00B0F0"/>
                </a:solidFill>
              </a:rPr>
              <a:t>ptr</a:t>
            </a:r>
            <a:r>
              <a:rPr lang="en-US" dirty="0"/>
              <a:t>-&gt;data )</a:t>
            </a:r>
          </a:p>
          <a:p>
            <a:pPr marL="0" indent="0">
              <a:buNone/>
            </a:pPr>
            <a:r>
              <a:rPr lang="en-US" dirty="0"/>
              <a:t>         </a:t>
            </a:r>
            <a:r>
              <a:rPr lang="en-US" dirty="0" err="1"/>
              <a:t>insertNodeHelper</a:t>
            </a:r>
            <a:r>
              <a:rPr lang="en-US" dirty="0"/>
              <a:t>(  </a:t>
            </a:r>
            <a:r>
              <a:rPr lang="en-US" dirty="0" err="1">
                <a:solidFill>
                  <a:srgbClr val="00B0F0"/>
                </a:solidFill>
              </a:rPr>
              <a:t>ptr</a:t>
            </a:r>
            <a:r>
              <a:rPr lang="en-US" dirty="0"/>
              <a:t>-&gt;</a:t>
            </a:r>
            <a:r>
              <a:rPr lang="en-US" dirty="0" err="1"/>
              <a:t>leftPtr</a:t>
            </a:r>
            <a:r>
              <a:rPr lang="en-US" dirty="0"/>
              <a:t> , value );</a:t>
            </a:r>
          </a:p>
          <a:p>
            <a:pPr marL="0" indent="0">
              <a:buNone/>
            </a:pPr>
            <a:r>
              <a:rPr lang="en-US" dirty="0"/>
              <a:t>      else</a:t>
            </a:r>
          </a:p>
          <a:p>
            <a:pPr marL="0" indent="0">
              <a:buNone/>
            </a:pPr>
            <a:r>
              <a:rPr lang="en-US" dirty="0"/>
              <a:t>      {</a:t>
            </a:r>
          </a:p>
          <a:p>
            <a:pPr marL="0" indent="0">
              <a:buNone/>
            </a:pPr>
            <a:r>
              <a:rPr lang="en-US" dirty="0"/>
              <a:t>         // data to insert is greater than data in current node</a:t>
            </a:r>
          </a:p>
          <a:p>
            <a:pPr marL="0" indent="0">
              <a:buNone/>
            </a:pPr>
            <a:r>
              <a:rPr lang="en-US" dirty="0"/>
              <a:t>         if ( value &gt; </a:t>
            </a:r>
            <a:r>
              <a:rPr lang="en-US" dirty="0" err="1">
                <a:solidFill>
                  <a:srgbClr val="00B0F0"/>
                </a:solidFill>
              </a:rPr>
              <a:t>ptr</a:t>
            </a:r>
            <a:r>
              <a:rPr lang="en-US" dirty="0"/>
              <a:t>-&gt;data )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insertNodeHelper</a:t>
            </a:r>
            <a:r>
              <a:rPr lang="en-US" dirty="0"/>
              <a:t>( </a:t>
            </a:r>
            <a:r>
              <a:rPr lang="en-US" dirty="0" err="1">
                <a:solidFill>
                  <a:srgbClr val="00B0F0"/>
                </a:solidFill>
              </a:rPr>
              <a:t>ptr</a:t>
            </a:r>
            <a:r>
              <a:rPr lang="en-US" dirty="0"/>
              <a:t>-&gt;</a:t>
            </a:r>
            <a:r>
              <a:rPr lang="en-US" dirty="0" err="1"/>
              <a:t>rightPtr</a:t>
            </a:r>
            <a:r>
              <a:rPr lang="en-US" dirty="0"/>
              <a:t> , value );</a:t>
            </a:r>
          </a:p>
          <a:p>
            <a:pPr marL="0" indent="0">
              <a:buNone/>
            </a:pPr>
            <a:r>
              <a:rPr lang="en-US" dirty="0"/>
              <a:t>         else // duplicate data value ignored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cout</a:t>
            </a:r>
            <a:r>
              <a:rPr lang="en-US" dirty="0"/>
              <a:t> &lt;&lt; value &lt;&lt; " dup"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  } // end else</a:t>
            </a:r>
          </a:p>
          <a:p>
            <a:pPr marL="0" indent="0">
              <a:buNone/>
            </a:pPr>
            <a:r>
              <a:rPr lang="en-US" dirty="0"/>
              <a:t>   } // end else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863DD-00EB-4457-A6BC-DDBA36AB70AF}" type="slidenum">
              <a:rPr lang="en-US" smtClean="0"/>
              <a:t>37</a:t>
            </a:fld>
            <a:endParaRPr lang="en-US" dirty="0"/>
          </a:p>
        </p:txBody>
      </p:sp>
      <p:sp>
        <p:nvSpPr>
          <p:cNvPr id="7" name="Rectangular Callout 6"/>
          <p:cNvSpPr/>
          <p:nvPr/>
        </p:nvSpPr>
        <p:spPr>
          <a:xfrm>
            <a:off x="4561114" y="185057"/>
            <a:ext cx="7206343" cy="957943"/>
          </a:xfrm>
          <a:prstGeom prst="wedgeRectCallout">
            <a:avLst>
              <a:gd name="adj1" fmla="val -74156"/>
              <a:gd name="adj2" fmla="val 1987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 the sample code on P.807, this variable was “passed by pointer”.</a:t>
            </a:r>
          </a:p>
          <a:p>
            <a:pPr algn="ctr"/>
            <a:r>
              <a:rPr lang="en-US" dirty="0" smtClean="0"/>
              <a:t>The notation “</a:t>
            </a:r>
            <a:r>
              <a:rPr lang="en-US" dirty="0" err="1" smtClean="0"/>
              <a:t>TreeNode</a:t>
            </a:r>
            <a:r>
              <a:rPr lang="en-US" dirty="0" smtClean="0"/>
              <a:t>&lt;NODETYPE&gt; **</a:t>
            </a:r>
            <a:r>
              <a:rPr lang="en-US" dirty="0" err="1" smtClean="0"/>
              <a:t>ptr</a:t>
            </a:r>
            <a:r>
              <a:rPr lang="en-US" dirty="0" smtClean="0"/>
              <a:t>” is scaring.</a:t>
            </a:r>
          </a:p>
          <a:p>
            <a:pPr algn="ctr"/>
            <a:r>
              <a:rPr lang="en-US" dirty="0" smtClean="0"/>
              <a:t>In C++, we should “pass by reference”.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365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Inorder</a:t>
            </a:r>
            <a:r>
              <a:rPr lang="en-US" dirty="0" smtClean="0"/>
              <a:t> Traversal Algorithm (P.811)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5625"/>
            <a:ext cx="5949042" cy="4351338"/>
          </a:xfrm>
        </p:spPr>
        <p:txBody>
          <a:bodyPr/>
          <a:lstStyle/>
          <a:p>
            <a:r>
              <a:rPr lang="en-US" dirty="0" smtClean="0"/>
              <a:t>Traverse the left subtree.</a:t>
            </a:r>
          </a:p>
          <a:p>
            <a:r>
              <a:rPr lang="en-US" dirty="0" smtClean="0"/>
              <a:t>Print the node.</a:t>
            </a:r>
          </a:p>
          <a:p>
            <a:r>
              <a:rPr lang="en-US" dirty="0" smtClean="0"/>
              <a:t>Traverse the right subtree.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863DD-00EB-4457-A6BC-DDBA36AB70AF}" type="slidenum">
              <a:rPr lang="en-US" smtClean="0"/>
              <a:t>38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828314" y="1825625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47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717971" y="2435225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25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938657" y="2435225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77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8196942" y="2194957"/>
            <a:ext cx="631372" cy="2402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9307285" y="2194957"/>
            <a:ext cx="631372" cy="2402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026728" y="3349625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7342414" y="2804557"/>
            <a:ext cx="375557" cy="428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169726" y="3364428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43</a:t>
            </a:r>
            <a:endParaRPr lang="en-US" dirty="0"/>
          </a:p>
        </p:txBody>
      </p:sp>
      <p:cxnSp>
        <p:nvCxnSpPr>
          <p:cNvPr id="15" name="Straight Connector 14"/>
          <p:cNvCxnSpPr>
            <a:stCxn id="8" idx="2"/>
          </p:cNvCxnSpPr>
          <p:nvPr/>
        </p:nvCxnSpPr>
        <p:spPr>
          <a:xfrm>
            <a:off x="7957457" y="2804557"/>
            <a:ext cx="326572" cy="545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9307285" y="3364428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65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9622971" y="2804557"/>
            <a:ext cx="359229" cy="545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717971" y="4189310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31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8033657" y="3688607"/>
            <a:ext cx="250372" cy="3841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458199" y="4189310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44</a:t>
            </a:r>
            <a:endParaRPr lang="en-US" dirty="0"/>
          </a:p>
        </p:txBody>
      </p:sp>
      <p:cxnSp>
        <p:nvCxnSpPr>
          <p:cNvPr id="21" name="Straight Connector 20"/>
          <p:cNvCxnSpPr>
            <a:stCxn id="14" idx="2"/>
            <a:endCxn id="20" idx="0"/>
          </p:cNvCxnSpPr>
          <p:nvPr/>
        </p:nvCxnSpPr>
        <p:spPr>
          <a:xfrm>
            <a:off x="8409212" y="3733760"/>
            <a:ext cx="288473" cy="455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710056" y="4189310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68</a:t>
            </a:r>
            <a:endParaRPr lang="en-US" dirty="0"/>
          </a:p>
        </p:txBody>
      </p:sp>
      <p:cxnSp>
        <p:nvCxnSpPr>
          <p:cNvPr id="23" name="Straight Connector 22"/>
          <p:cNvCxnSpPr>
            <a:stCxn id="16" idx="2"/>
          </p:cNvCxnSpPr>
          <p:nvPr/>
        </p:nvCxnSpPr>
        <p:spPr>
          <a:xfrm>
            <a:off x="9546771" y="3733760"/>
            <a:ext cx="255814" cy="455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6553200" y="1825625"/>
            <a:ext cx="2460171" cy="3736975"/>
          </a:xfrm>
          <a:prstGeom prst="ellipse">
            <a:avLst/>
          </a:prstGeom>
          <a:noFill/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817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Inorder</a:t>
            </a:r>
            <a:r>
              <a:rPr lang="en-US" dirty="0" smtClean="0"/>
              <a:t> Traversal Algorithm (P.811)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5625"/>
            <a:ext cx="5949042" cy="4351338"/>
          </a:xfrm>
        </p:spPr>
        <p:txBody>
          <a:bodyPr/>
          <a:lstStyle/>
          <a:p>
            <a:r>
              <a:rPr lang="en-US" dirty="0" smtClean="0"/>
              <a:t>Traverse the left subtree.</a:t>
            </a:r>
          </a:p>
          <a:p>
            <a:r>
              <a:rPr lang="en-US" dirty="0" smtClean="0"/>
              <a:t>Print the node.</a:t>
            </a:r>
          </a:p>
          <a:p>
            <a:r>
              <a:rPr lang="en-US" dirty="0" smtClean="0"/>
              <a:t>Traverse the right subtree.</a:t>
            </a:r>
          </a:p>
          <a:p>
            <a:endParaRPr lang="en-US" dirty="0"/>
          </a:p>
          <a:p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863DD-00EB-4457-A6BC-DDBA36AB70AF}" type="slidenum">
              <a:rPr lang="en-US" smtClean="0"/>
              <a:t>39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828314" y="1825625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47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717971" y="2435225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25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938657" y="2435225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77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8196942" y="2194957"/>
            <a:ext cx="631372" cy="2402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9307285" y="2194957"/>
            <a:ext cx="631372" cy="2402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026728" y="3349625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7342414" y="2804557"/>
            <a:ext cx="375557" cy="428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169726" y="3364428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43</a:t>
            </a:r>
            <a:endParaRPr lang="en-US" dirty="0"/>
          </a:p>
        </p:txBody>
      </p:sp>
      <p:cxnSp>
        <p:nvCxnSpPr>
          <p:cNvPr id="15" name="Straight Connector 14"/>
          <p:cNvCxnSpPr>
            <a:stCxn id="8" idx="2"/>
          </p:cNvCxnSpPr>
          <p:nvPr/>
        </p:nvCxnSpPr>
        <p:spPr>
          <a:xfrm>
            <a:off x="7957457" y="2804557"/>
            <a:ext cx="326572" cy="545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9307285" y="3364428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65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9622971" y="2804557"/>
            <a:ext cx="359229" cy="545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717971" y="4189310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31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8033657" y="3688607"/>
            <a:ext cx="250372" cy="3841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458199" y="4189310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44</a:t>
            </a:r>
            <a:endParaRPr lang="en-US" dirty="0"/>
          </a:p>
        </p:txBody>
      </p:sp>
      <p:cxnSp>
        <p:nvCxnSpPr>
          <p:cNvPr id="21" name="Straight Connector 20"/>
          <p:cNvCxnSpPr>
            <a:stCxn id="14" idx="2"/>
            <a:endCxn id="20" idx="0"/>
          </p:cNvCxnSpPr>
          <p:nvPr/>
        </p:nvCxnSpPr>
        <p:spPr>
          <a:xfrm>
            <a:off x="8409212" y="3733760"/>
            <a:ext cx="288473" cy="455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710056" y="4189310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68</a:t>
            </a:r>
            <a:endParaRPr lang="en-US" dirty="0"/>
          </a:p>
        </p:txBody>
      </p:sp>
      <p:cxnSp>
        <p:nvCxnSpPr>
          <p:cNvPr id="23" name="Straight Connector 22"/>
          <p:cNvCxnSpPr>
            <a:stCxn id="16" idx="2"/>
          </p:cNvCxnSpPr>
          <p:nvPr/>
        </p:nvCxnSpPr>
        <p:spPr>
          <a:xfrm>
            <a:off x="9546771" y="3733760"/>
            <a:ext cx="255814" cy="455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6553200" y="1825625"/>
            <a:ext cx="2460171" cy="3736975"/>
          </a:xfrm>
          <a:prstGeom prst="ellipse">
            <a:avLst/>
          </a:prstGeom>
          <a:noFill/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923311" y="3075441"/>
            <a:ext cx="647704" cy="897845"/>
          </a:xfrm>
          <a:prstGeom prst="ellipse">
            <a:avLst/>
          </a:prstGeom>
          <a:noFill/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49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20.4 Linked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49119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Compared with a conventional C array, whose size is fixed, a linked list dynamically allocates memory space, so it is more efficient. (P.782 Performance Tip 20.1)</a:t>
            </a:r>
          </a:p>
          <a:p>
            <a:r>
              <a:rPr lang="en-US" dirty="0" smtClean="0"/>
              <a:t>Compared with a vector in C++, whose insertion/deletion is time-consuming, a linked list allows efficient insertion operations anywhere in the list. (P.782 Performance Tip 20.2)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863DD-00EB-4457-A6BC-DDBA36AB70AF}" type="slidenum">
              <a:rPr lang="en-US" smtClean="0"/>
              <a:t>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52353" y="5784112"/>
            <a:ext cx="1360968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13321" y="5784112"/>
            <a:ext cx="520995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649972" y="5784112"/>
            <a:ext cx="1360968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10940" y="5784112"/>
            <a:ext cx="520995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endCxn id="7" idx="1"/>
          </p:cNvCxnSpPr>
          <p:nvPr/>
        </p:nvCxnSpPr>
        <p:spPr>
          <a:xfrm flipV="1">
            <a:off x="3157870" y="6070231"/>
            <a:ext cx="1492102" cy="9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552353" y="5380074"/>
            <a:ext cx="0" cy="4040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286539" y="5056079"/>
            <a:ext cx="946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firstPtr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992832" y="5784112"/>
            <a:ext cx="1360968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1353800" y="5784112"/>
            <a:ext cx="520995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null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6278525" y="6070231"/>
            <a:ext cx="1492102" cy="9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8500730" y="6069751"/>
            <a:ext cx="1492102" cy="9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892903" y="5842553"/>
            <a:ext cx="579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r>
              <a:rPr lang="en-US" dirty="0"/>
              <a:t> …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9998148" y="5380074"/>
            <a:ext cx="0" cy="4040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732334" y="5056079"/>
            <a:ext cx="946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lastPtr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99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Inorder</a:t>
            </a:r>
            <a:r>
              <a:rPr lang="en-US" dirty="0" smtClean="0"/>
              <a:t> Traversal Algorithm (P.811)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5625"/>
            <a:ext cx="5949042" cy="4351338"/>
          </a:xfrm>
        </p:spPr>
        <p:txBody>
          <a:bodyPr/>
          <a:lstStyle/>
          <a:p>
            <a:r>
              <a:rPr lang="en-US" dirty="0" smtClean="0"/>
              <a:t>Traverse the left subtree.</a:t>
            </a:r>
          </a:p>
          <a:p>
            <a:r>
              <a:rPr lang="en-US" dirty="0" smtClean="0"/>
              <a:t>Print the node.</a:t>
            </a:r>
          </a:p>
          <a:p>
            <a:r>
              <a:rPr lang="en-US" dirty="0" smtClean="0"/>
              <a:t>Traverse the right subtree.</a:t>
            </a:r>
          </a:p>
          <a:p>
            <a:endParaRPr lang="en-US" dirty="0"/>
          </a:p>
          <a:p>
            <a:r>
              <a:rPr lang="en-US" dirty="0" smtClean="0"/>
              <a:t>11, 25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863DD-00EB-4457-A6BC-DDBA36AB70AF}" type="slidenum">
              <a:rPr lang="en-US" smtClean="0"/>
              <a:t>40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828314" y="1825625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47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717971" y="2435225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25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938657" y="2435225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77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8196942" y="2194957"/>
            <a:ext cx="631372" cy="2402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9307285" y="2194957"/>
            <a:ext cx="631372" cy="2402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026728" y="3349625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7342414" y="2804557"/>
            <a:ext cx="375557" cy="428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169726" y="3364428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43</a:t>
            </a:r>
            <a:endParaRPr lang="en-US" dirty="0"/>
          </a:p>
        </p:txBody>
      </p:sp>
      <p:cxnSp>
        <p:nvCxnSpPr>
          <p:cNvPr id="15" name="Straight Connector 14"/>
          <p:cNvCxnSpPr>
            <a:stCxn id="8" idx="2"/>
          </p:cNvCxnSpPr>
          <p:nvPr/>
        </p:nvCxnSpPr>
        <p:spPr>
          <a:xfrm>
            <a:off x="7957457" y="2804557"/>
            <a:ext cx="326572" cy="545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9307285" y="3364428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65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9622971" y="2804557"/>
            <a:ext cx="359229" cy="545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717971" y="4189310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31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8033657" y="3688607"/>
            <a:ext cx="250372" cy="3841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458199" y="4189310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44</a:t>
            </a:r>
            <a:endParaRPr lang="en-US" dirty="0"/>
          </a:p>
        </p:txBody>
      </p:sp>
      <p:cxnSp>
        <p:nvCxnSpPr>
          <p:cNvPr id="21" name="Straight Connector 20"/>
          <p:cNvCxnSpPr>
            <a:stCxn id="14" idx="2"/>
            <a:endCxn id="20" idx="0"/>
          </p:cNvCxnSpPr>
          <p:nvPr/>
        </p:nvCxnSpPr>
        <p:spPr>
          <a:xfrm>
            <a:off x="8409212" y="3733760"/>
            <a:ext cx="288473" cy="455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710056" y="4189310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68</a:t>
            </a:r>
            <a:endParaRPr lang="en-US" dirty="0"/>
          </a:p>
        </p:txBody>
      </p:sp>
      <p:cxnSp>
        <p:nvCxnSpPr>
          <p:cNvPr id="23" name="Straight Connector 22"/>
          <p:cNvCxnSpPr>
            <a:stCxn id="16" idx="2"/>
          </p:cNvCxnSpPr>
          <p:nvPr/>
        </p:nvCxnSpPr>
        <p:spPr>
          <a:xfrm>
            <a:off x="9546771" y="3733760"/>
            <a:ext cx="255814" cy="455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6553200" y="1825625"/>
            <a:ext cx="2460171" cy="3736975"/>
          </a:xfrm>
          <a:prstGeom prst="ellipse">
            <a:avLst/>
          </a:prstGeom>
          <a:noFill/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923311" y="3075441"/>
            <a:ext cx="647704" cy="897845"/>
          </a:xfrm>
          <a:prstGeom prst="ellipse">
            <a:avLst/>
          </a:prstGeom>
          <a:noFill/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611827" y="2172349"/>
            <a:ext cx="647704" cy="897845"/>
          </a:xfrm>
          <a:prstGeom prst="ellipse">
            <a:avLst/>
          </a:prstGeom>
          <a:noFill/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7571015" y="3085369"/>
            <a:ext cx="1322612" cy="1886228"/>
          </a:xfrm>
          <a:prstGeom prst="ellipse">
            <a:avLst/>
          </a:prstGeom>
          <a:noFill/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074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Inorder</a:t>
            </a:r>
            <a:r>
              <a:rPr lang="en-US" dirty="0" smtClean="0"/>
              <a:t> Traversal Algorithm (P.811)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5625"/>
            <a:ext cx="5949042" cy="4351338"/>
          </a:xfrm>
        </p:spPr>
        <p:txBody>
          <a:bodyPr/>
          <a:lstStyle/>
          <a:p>
            <a:r>
              <a:rPr lang="en-US" dirty="0" smtClean="0"/>
              <a:t>Traverse the left subtree.</a:t>
            </a:r>
          </a:p>
          <a:p>
            <a:r>
              <a:rPr lang="en-US" dirty="0" smtClean="0"/>
              <a:t>Print the node.</a:t>
            </a:r>
          </a:p>
          <a:p>
            <a:r>
              <a:rPr lang="en-US" dirty="0" smtClean="0"/>
              <a:t>Traverse the right subtree.</a:t>
            </a:r>
          </a:p>
          <a:p>
            <a:endParaRPr lang="en-US" dirty="0"/>
          </a:p>
          <a:p>
            <a:r>
              <a:rPr lang="en-US" dirty="0" smtClean="0"/>
              <a:t>11, 25, 31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863DD-00EB-4457-A6BC-DDBA36AB70AF}" type="slidenum">
              <a:rPr lang="en-US" smtClean="0"/>
              <a:t>41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828314" y="1825625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47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717971" y="2435225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25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938657" y="2435225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77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8196942" y="2194957"/>
            <a:ext cx="631372" cy="2402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9307285" y="2194957"/>
            <a:ext cx="631372" cy="2402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026728" y="3349625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7342414" y="2804557"/>
            <a:ext cx="375557" cy="428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169726" y="3364428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43</a:t>
            </a:r>
            <a:endParaRPr lang="en-US" dirty="0"/>
          </a:p>
        </p:txBody>
      </p:sp>
      <p:cxnSp>
        <p:nvCxnSpPr>
          <p:cNvPr id="15" name="Straight Connector 14"/>
          <p:cNvCxnSpPr>
            <a:stCxn id="8" idx="2"/>
          </p:cNvCxnSpPr>
          <p:nvPr/>
        </p:nvCxnSpPr>
        <p:spPr>
          <a:xfrm>
            <a:off x="7957457" y="2804557"/>
            <a:ext cx="326572" cy="545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9307285" y="3364428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65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9622971" y="2804557"/>
            <a:ext cx="359229" cy="545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717971" y="4189310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31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8033657" y="3688607"/>
            <a:ext cx="250372" cy="3841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458199" y="4189310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44</a:t>
            </a:r>
            <a:endParaRPr lang="en-US" dirty="0"/>
          </a:p>
        </p:txBody>
      </p:sp>
      <p:cxnSp>
        <p:nvCxnSpPr>
          <p:cNvPr id="21" name="Straight Connector 20"/>
          <p:cNvCxnSpPr>
            <a:stCxn id="14" idx="2"/>
            <a:endCxn id="20" idx="0"/>
          </p:cNvCxnSpPr>
          <p:nvPr/>
        </p:nvCxnSpPr>
        <p:spPr>
          <a:xfrm>
            <a:off x="8409212" y="3733760"/>
            <a:ext cx="288473" cy="455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710056" y="4189310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68</a:t>
            </a:r>
            <a:endParaRPr lang="en-US" dirty="0"/>
          </a:p>
        </p:txBody>
      </p:sp>
      <p:cxnSp>
        <p:nvCxnSpPr>
          <p:cNvPr id="23" name="Straight Connector 22"/>
          <p:cNvCxnSpPr>
            <a:stCxn id="16" idx="2"/>
          </p:cNvCxnSpPr>
          <p:nvPr/>
        </p:nvCxnSpPr>
        <p:spPr>
          <a:xfrm>
            <a:off x="9546771" y="3733760"/>
            <a:ext cx="255814" cy="455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6553200" y="1825625"/>
            <a:ext cx="2460171" cy="3736975"/>
          </a:xfrm>
          <a:prstGeom prst="ellipse">
            <a:avLst/>
          </a:prstGeom>
          <a:noFill/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923311" y="3075441"/>
            <a:ext cx="647704" cy="897845"/>
          </a:xfrm>
          <a:prstGeom prst="ellipse">
            <a:avLst/>
          </a:prstGeom>
          <a:noFill/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611827" y="2172349"/>
            <a:ext cx="647704" cy="897845"/>
          </a:xfrm>
          <a:prstGeom prst="ellipse">
            <a:avLst/>
          </a:prstGeom>
          <a:noFill/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7571015" y="3085369"/>
            <a:ext cx="1322612" cy="1886228"/>
          </a:xfrm>
          <a:prstGeom prst="ellipse">
            <a:avLst/>
          </a:prstGeom>
          <a:noFill/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7641765" y="4123469"/>
            <a:ext cx="555177" cy="500704"/>
          </a:xfrm>
          <a:prstGeom prst="ellipse">
            <a:avLst/>
          </a:prstGeom>
          <a:noFill/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53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Inorder</a:t>
            </a:r>
            <a:r>
              <a:rPr lang="en-US" dirty="0" smtClean="0"/>
              <a:t> Traversal Algorithm (P.811)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5625"/>
            <a:ext cx="5949042" cy="4351338"/>
          </a:xfrm>
        </p:spPr>
        <p:txBody>
          <a:bodyPr/>
          <a:lstStyle/>
          <a:p>
            <a:r>
              <a:rPr lang="en-US" dirty="0" smtClean="0"/>
              <a:t>Traverse the left subtree.</a:t>
            </a:r>
          </a:p>
          <a:p>
            <a:r>
              <a:rPr lang="en-US" dirty="0" smtClean="0"/>
              <a:t>Print the node.</a:t>
            </a:r>
          </a:p>
          <a:p>
            <a:r>
              <a:rPr lang="en-US" dirty="0" smtClean="0"/>
              <a:t>Traverse the right subtree.</a:t>
            </a:r>
          </a:p>
          <a:p>
            <a:endParaRPr lang="en-US" dirty="0"/>
          </a:p>
          <a:p>
            <a:r>
              <a:rPr lang="en-US" dirty="0" smtClean="0"/>
              <a:t>11, 25, 31, 43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863DD-00EB-4457-A6BC-DDBA36AB70AF}" type="slidenum">
              <a:rPr lang="en-US" smtClean="0"/>
              <a:t>42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828314" y="1825625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47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717971" y="2435225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25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938657" y="2435225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77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8196942" y="2194957"/>
            <a:ext cx="631372" cy="2402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9307285" y="2194957"/>
            <a:ext cx="631372" cy="2402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026728" y="3349625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7342414" y="2804557"/>
            <a:ext cx="375557" cy="428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169726" y="3364428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43</a:t>
            </a:r>
            <a:endParaRPr lang="en-US" dirty="0"/>
          </a:p>
        </p:txBody>
      </p:sp>
      <p:cxnSp>
        <p:nvCxnSpPr>
          <p:cNvPr id="15" name="Straight Connector 14"/>
          <p:cNvCxnSpPr>
            <a:stCxn id="8" idx="2"/>
          </p:cNvCxnSpPr>
          <p:nvPr/>
        </p:nvCxnSpPr>
        <p:spPr>
          <a:xfrm>
            <a:off x="7957457" y="2804557"/>
            <a:ext cx="326572" cy="545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9307285" y="3364428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65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9622971" y="2804557"/>
            <a:ext cx="359229" cy="545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717971" y="4189310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31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8033657" y="3688607"/>
            <a:ext cx="250372" cy="3841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458199" y="4189310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44</a:t>
            </a:r>
            <a:endParaRPr lang="en-US" dirty="0"/>
          </a:p>
        </p:txBody>
      </p:sp>
      <p:cxnSp>
        <p:nvCxnSpPr>
          <p:cNvPr id="21" name="Straight Connector 20"/>
          <p:cNvCxnSpPr>
            <a:stCxn id="14" idx="2"/>
            <a:endCxn id="20" idx="0"/>
          </p:cNvCxnSpPr>
          <p:nvPr/>
        </p:nvCxnSpPr>
        <p:spPr>
          <a:xfrm>
            <a:off x="8409212" y="3733760"/>
            <a:ext cx="288473" cy="455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710056" y="4189310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68</a:t>
            </a:r>
            <a:endParaRPr lang="en-US" dirty="0"/>
          </a:p>
        </p:txBody>
      </p:sp>
      <p:cxnSp>
        <p:nvCxnSpPr>
          <p:cNvPr id="23" name="Straight Connector 22"/>
          <p:cNvCxnSpPr>
            <a:stCxn id="16" idx="2"/>
          </p:cNvCxnSpPr>
          <p:nvPr/>
        </p:nvCxnSpPr>
        <p:spPr>
          <a:xfrm>
            <a:off x="9546771" y="3733760"/>
            <a:ext cx="255814" cy="455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6553200" y="1825625"/>
            <a:ext cx="2460171" cy="3736975"/>
          </a:xfrm>
          <a:prstGeom prst="ellipse">
            <a:avLst/>
          </a:prstGeom>
          <a:noFill/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923311" y="3075441"/>
            <a:ext cx="647704" cy="897845"/>
          </a:xfrm>
          <a:prstGeom prst="ellipse">
            <a:avLst/>
          </a:prstGeom>
          <a:noFill/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611827" y="2172349"/>
            <a:ext cx="647704" cy="897845"/>
          </a:xfrm>
          <a:prstGeom prst="ellipse">
            <a:avLst/>
          </a:prstGeom>
          <a:noFill/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7571015" y="3085369"/>
            <a:ext cx="1322612" cy="1886228"/>
          </a:xfrm>
          <a:prstGeom prst="ellipse">
            <a:avLst/>
          </a:prstGeom>
          <a:noFill/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7641765" y="4123469"/>
            <a:ext cx="555177" cy="500704"/>
          </a:xfrm>
          <a:prstGeom prst="ellipse">
            <a:avLst/>
          </a:prstGeom>
          <a:noFill/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8066307" y="3328815"/>
            <a:ext cx="555177" cy="500704"/>
          </a:xfrm>
          <a:prstGeom prst="ellipse">
            <a:avLst/>
          </a:prstGeom>
          <a:noFill/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62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Inorder</a:t>
            </a:r>
            <a:r>
              <a:rPr lang="en-US" dirty="0" smtClean="0"/>
              <a:t> Traversal Algorithm (P.811)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5625"/>
            <a:ext cx="5949042" cy="4351338"/>
          </a:xfrm>
        </p:spPr>
        <p:txBody>
          <a:bodyPr/>
          <a:lstStyle/>
          <a:p>
            <a:r>
              <a:rPr lang="en-US" dirty="0" smtClean="0"/>
              <a:t>Traverse the left subtree.</a:t>
            </a:r>
          </a:p>
          <a:p>
            <a:r>
              <a:rPr lang="en-US" dirty="0" smtClean="0"/>
              <a:t>Print the node.</a:t>
            </a:r>
          </a:p>
          <a:p>
            <a:r>
              <a:rPr lang="en-US" dirty="0" smtClean="0"/>
              <a:t>Traverse the right subtree.</a:t>
            </a:r>
          </a:p>
          <a:p>
            <a:endParaRPr lang="en-US" dirty="0"/>
          </a:p>
          <a:p>
            <a:r>
              <a:rPr lang="en-US" dirty="0" smtClean="0"/>
              <a:t>11, 25, 31, 43, 44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863DD-00EB-4457-A6BC-DDBA36AB70AF}" type="slidenum">
              <a:rPr lang="en-US" smtClean="0"/>
              <a:t>43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828314" y="1825625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47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717971" y="2435225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25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938657" y="2435225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77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8196942" y="2194957"/>
            <a:ext cx="631372" cy="2402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9307285" y="2194957"/>
            <a:ext cx="631372" cy="2402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026728" y="3349625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7342414" y="2804557"/>
            <a:ext cx="375557" cy="428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169726" y="3364428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43</a:t>
            </a:r>
            <a:endParaRPr lang="en-US" dirty="0"/>
          </a:p>
        </p:txBody>
      </p:sp>
      <p:cxnSp>
        <p:nvCxnSpPr>
          <p:cNvPr id="15" name="Straight Connector 14"/>
          <p:cNvCxnSpPr>
            <a:stCxn id="8" idx="2"/>
          </p:cNvCxnSpPr>
          <p:nvPr/>
        </p:nvCxnSpPr>
        <p:spPr>
          <a:xfrm>
            <a:off x="7957457" y="2804557"/>
            <a:ext cx="326572" cy="545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9307285" y="3364428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65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9622971" y="2804557"/>
            <a:ext cx="359229" cy="545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717971" y="4189310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31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8033657" y="3688607"/>
            <a:ext cx="250372" cy="3841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458199" y="4189310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44</a:t>
            </a:r>
            <a:endParaRPr lang="en-US" dirty="0"/>
          </a:p>
        </p:txBody>
      </p:sp>
      <p:cxnSp>
        <p:nvCxnSpPr>
          <p:cNvPr id="21" name="Straight Connector 20"/>
          <p:cNvCxnSpPr>
            <a:stCxn id="14" idx="2"/>
            <a:endCxn id="20" idx="0"/>
          </p:cNvCxnSpPr>
          <p:nvPr/>
        </p:nvCxnSpPr>
        <p:spPr>
          <a:xfrm>
            <a:off x="8409212" y="3733760"/>
            <a:ext cx="288473" cy="455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710056" y="4189310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68</a:t>
            </a:r>
            <a:endParaRPr lang="en-US" dirty="0"/>
          </a:p>
        </p:txBody>
      </p:sp>
      <p:cxnSp>
        <p:nvCxnSpPr>
          <p:cNvPr id="23" name="Straight Connector 22"/>
          <p:cNvCxnSpPr>
            <a:stCxn id="16" idx="2"/>
          </p:cNvCxnSpPr>
          <p:nvPr/>
        </p:nvCxnSpPr>
        <p:spPr>
          <a:xfrm>
            <a:off x="9546771" y="3733760"/>
            <a:ext cx="255814" cy="455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6553200" y="1825625"/>
            <a:ext cx="2460171" cy="3736975"/>
          </a:xfrm>
          <a:prstGeom prst="ellipse">
            <a:avLst/>
          </a:prstGeom>
          <a:noFill/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923311" y="3075441"/>
            <a:ext cx="647704" cy="897845"/>
          </a:xfrm>
          <a:prstGeom prst="ellipse">
            <a:avLst/>
          </a:prstGeom>
          <a:noFill/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611827" y="2172349"/>
            <a:ext cx="647704" cy="897845"/>
          </a:xfrm>
          <a:prstGeom prst="ellipse">
            <a:avLst/>
          </a:prstGeom>
          <a:noFill/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7571015" y="3085369"/>
            <a:ext cx="1322612" cy="1886228"/>
          </a:xfrm>
          <a:prstGeom prst="ellipse">
            <a:avLst/>
          </a:prstGeom>
          <a:noFill/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7641765" y="4123469"/>
            <a:ext cx="555177" cy="500704"/>
          </a:xfrm>
          <a:prstGeom prst="ellipse">
            <a:avLst/>
          </a:prstGeom>
          <a:noFill/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8066307" y="3328815"/>
            <a:ext cx="555177" cy="500704"/>
          </a:xfrm>
          <a:prstGeom prst="ellipse">
            <a:avLst/>
          </a:prstGeom>
          <a:noFill/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8327562" y="4085481"/>
            <a:ext cx="555177" cy="500704"/>
          </a:xfrm>
          <a:prstGeom prst="ellipse">
            <a:avLst/>
          </a:prstGeom>
          <a:noFill/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19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Inorder</a:t>
            </a:r>
            <a:r>
              <a:rPr lang="en-US" dirty="0" smtClean="0"/>
              <a:t> Traversal Algorithm (P.811)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5625"/>
            <a:ext cx="5949042" cy="4351338"/>
          </a:xfrm>
        </p:spPr>
        <p:txBody>
          <a:bodyPr/>
          <a:lstStyle/>
          <a:p>
            <a:r>
              <a:rPr lang="en-US" dirty="0" smtClean="0"/>
              <a:t>Traverse the left subtree.</a:t>
            </a:r>
          </a:p>
          <a:p>
            <a:r>
              <a:rPr lang="en-US" dirty="0" smtClean="0"/>
              <a:t>Print the node.</a:t>
            </a:r>
          </a:p>
          <a:p>
            <a:r>
              <a:rPr lang="en-US" dirty="0" smtClean="0"/>
              <a:t>Traverse the right subtree.</a:t>
            </a:r>
          </a:p>
          <a:p>
            <a:endParaRPr lang="en-US" dirty="0"/>
          </a:p>
          <a:p>
            <a:r>
              <a:rPr lang="en-US" dirty="0" smtClean="0"/>
              <a:t>11, 25, 31, 43, 44, 47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863DD-00EB-4457-A6BC-DDBA36AB70AF}" type="slidenum">
              <a:rPr lang="en-US" smtClean="0"/>
              <a:t>44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828314" y="1825625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47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717971" y="2435225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25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938657" y="2435225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77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8196942" y="2194957"/>
            <a:ext cx="631372" cy="2402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9307285" y="2194957"/>
            <a:ext cx="631372" cy="2402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026728" y="3349625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7342414" y="2804557"/>
            <a:ext cx="375557" cy="428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169726" y="3364428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43</a:t>
            </a:r>
            <a:endParaRPr lang="en-US" dirty="0"/>
          </a:p>
        </p:txBody>
      </p:sp>
      <p:cxnSp>
        <p:nvCxnSpPr>
          <p:cNvPr id="15" name="Straight Connector 14"/>
          <p:cNvCxnSpPr>
            <a:stCxn id="8" idx="2"/>
          </p:cNvCxnSpPr>
          <p:nvPr/>
        </p:nvCxnSpPr>
        <p:spPr>
          <a:xfrm>
            <a:off x="7957457" y="2804557"/>
            <a:ext cx="326572" cy="545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9307285" y="3364428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65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9622971" y="2804557"/>
            <a:ext cx="359229" cy="545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717971" y="4189310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31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8033657" y="3688607"/>
            <a:ext cx="250372" cy="3841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458199" y="4189310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44</a:t>
            </a:r>
            <a:endParaRPr lang="en-US" dirty="0"/>
          </a:p>
        </p:txBody>
      </p:sp>
      <p:cxnSp>
        <p:nvCxnSpPr>
          <p:cNvPr id="21" name="Straight Connector 20"/>
          <p:cNvCxnSpPr>
            <a:stCxn id="14" idx="2"/>
            <a:endCxn id="20" idx="0"/>
          </p:cNvCxnSpPr>
          <p:nvPr/>
        </p:nvCxnSpPr>
        <p:spPr>
          <a:xfrm>
            <a:off x="8409212" y="3733760"/>
            <a:ext cx="288473" cy="455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710056" y="4189310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68</a:t>
            </a:r>
            <a:endParaRPr lang="en-US" dirty="0"/>
          </a:p>
        </p:txBody>
      </p:sp>
      <p:cxnSp>
        <p:nvCxnSpPr>
          <p:cNvPr id="23" name="Straight Connector 22"/>
          <p:cNvCxnSpPr>
            <a:stCxn id="16" idx="2"/>
          </p:cNvCxnSpPr>
          <p:nvPr/>
        </p:nvCxnSpPr>
        <p:spPr>
          <a:xfrm>
            <a:off x="9546771" y="3733760"/>
            <a:ext cx="255814" cy="455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6553200" y="1825625"/>
            <a:ext cx="2460171" cy="3736975"/>
          </a:xfrm>
          <a:prstGeom prst="ellipse">
            <a:avLst/>
          </a:prstGeom>
          <a:noFill/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923311" y="3075441"/>
            <a:ext cx="647704" cy="897845"/>
          </a:xfrm>
          <a:prstGeom prst="ellipse">
            <a:avLst/>
          </a:prstGeom>
          <a:noFill/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611827" y="2172349"/>
            <a:ext cx="647704" cy="897845"/>
          </a:xfrm>
          <a:prstGeom prst="ellipse">
            <a:avLst/>
          </a:prstGeom>
          <a:noFill/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7571015" y="3085369"/>
            <a:ext cx="1322612" cy="1886228"/>
          </a:xfrm>
          <a:prstGeom prst="ellipse">
            <a:avLst/>
          </a:prstGeom>
          <a:noFill/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7641765" y="4123469"/>
            <a:ext cx="555177" cy="500704"/>
          </a:xfrm>
          <a:prstGeom prst="ellipse">
            <a:avLst/>
          </a:prstGeom>
          <a:noFill/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8066307" y="3328815"/>
            <a:ext cx="555177" cy="500704"/>
          </a:xfrm>
          <a:prstGeom prst="ellipse">
            <a:avLst/>
          </a:prstGeom>
          <a:noFill/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8327562" y="4085481"/>
            <a:ext cx="555177" cy="500704"/>
          </a:xfrm>
          <a:prstGeom prst="ellipse">
            <a:avLst/>
          </a:prstGeom>
          <a:noFill/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8742585" y="1802164"/>
            <a:ext cx="555177" cy="500704"/>
          </a:xfrm>
          <a:prstGeom prst="ellipse">
            <a:avLst/>
          </a:prstGeom>
          <a:noFill/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9168483" y="1952501"/>
            <a:ext cx="1903641" cy="3610099"/>
          </a:xfrm>
          <a:prstGeom prst="ellipse">
            <a:avLst/>
          </a:prstGeom>
          <a:noFill/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9163040" y="2910796"/>
            <a:ext cx="1322612" cy="1886228"/>
          </a:xfrm>
          <a:prstGeom prst="ellipse">
            <a:avLst/>
          </a:prstGeom>
          <a:noFill/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199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Inorder</a:t>
            </a:r>
            <a:r>
              <a:rPr lang="en-US" dirty="0" smtClean="0"/>
              <a:t> Traversal Algorithm (P.811)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5625"/>
            <a:ext cx="5949042" cy="4351338"/>
          </a:xfrm>
        </p:spPr>
        <p:txBody>
          <a:bodyPr/>
          <a:lstStyle/>
          <a:p>
            <a:r>
              <a:rPr lang="en-US" dirty="0" smtClean="0"/>
              <a:t>Traverse the left subtree.</a:t>
            </a:r>
          </a:p>
          <a:p>
            <a:r>
              <a:rPr lang="en-US" dirty="0" smtClean="0"/>
              <a:t>Print the node.</a:t>
            </a:r>
          </a:p>
          <a:p>
            <a:r>
              <a:rPr lang="en-US" dirty="0" smtClean="0"/>
              <a:t>Traverse the right subtree.</a:t>
            </a:r>
          </a:p>
          <a:p>
            <a:endParaRPr lang="en-US" dirty="0"/>
          </a:p>
          <a:p>
            <a:r>
              <a:rPr lang="en-US" dirty="0" smtClean="0"/>
              <a:t>11, 25, 31, 43, 44, 47, 65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863DD-00EB-4457-A6BC-DDBA36AB70AF}" type="slidenum">
              <a:rPr lang="en-US" smtClean="0"/>
              <a:t>45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828314" y="1825625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47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717971" y="2435225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25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938657" y="2435225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77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8196942" y="2194957"/>
            <a:ext cx="631372" cy="2402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9307285" y="2194957"/>
            <a:ext cx="631372" cy="2402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026728" y="3349625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7342414" y="2804557"/>
            <a:ext cx="375557" cy="428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169726" y="3364428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43</a:t>
            </a:r>
            <a:endParaRPr lang="en-US" dirty="0"/>
          </a:p>
        </p:txBody>
      </p:sp>
      <p:cxnSp>
        <p:nvCxnSpPr>
          <p:cNvPr id="15" name="Straight Connector 14"/>
          <p:cNvCxnSpPr>
            <a:stCxn id="8" idx="2"/>
          </p:cNvCxnSpPr>
          <p:nvPr/>
        </p:nvCxnSpPr>
        <p:spPr>
          <a:xfrm>
            <a:off x="7957457" y="2804557"/>
            <a:ext cx="326572" cy="545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9307285" y="3364428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65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9622971" y="2804557"/>
            <a:ext cx="359229" cy="545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717971" y="4189310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31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8033657" y="3688607"/>
            <a:ext cx="250372" cy="3841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458199" y="4189310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44</a:t>
            </a:r>
            <a:endParaRPr lang="en-US" dirty="0"/>
          </a:p>
        </p:txBody>
      </p:sp>
      <p:cxnSp>
        <p:nvCxnSpPr>
          <p:cNvPr id="21" name="Straight Connector 20"/>
          <p:cNvCxnSpPr>
            <a:stCxn id="14" idx="2"/>
            <a:endCxn id="20" idx="0"/>
          </p:cNvCxnSpPr>
          <p:nvPr/>
        </p:nvCxnSpPr>
        <p:spPr>
          <a:xfrm>
            <a:off x="8409212" y="3733760"/>
            <a:ext cx="288473" cy="455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710056" y="4189310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68</a:t>
            </a:r>
            <a:endParaRPr lang="en-US" dirty="0"/>
          </a:p>
        </p:txBody>
      </p:sp>
      <p:cxnSp>
        <p:nvCxnSpPr>
          <p:cNvPr id="23" name="Straight Connector 22"/>
          <p:cNvCxnSpPr>
            <a:stCxn id="16" idx="2"/>
          </p:cNvCxnSpPr>
          <p:nvPr/>
        </p:nvCxnSpPr>
        <p:spPr>
          <a:xfrm>
            <a:off x="9546771" y="3733760"/>
            <a:ext cx="255814" cy="455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6553200" y="1825625"/>
            <a:ext cx="2460171" cy="3736975"/>
          </a:xfrm>
          <a:prstGeom prst="ellipse">
            <a:avLst/>
          </a:prstGeom>
          <a:noFill/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923311" y="3075441"/>
            <a:ext cx="647704" cy="897845"/>
          </a:xfrm>
          <a:prstGeom prst="ellipse">
            <a:avLst/>
          </a:prstGeom>
          <a:noFill/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611827" y="2172349"/>
            <a:ext cx="647704" cy="897845"/>
          </a:xfrm>
          <a:prstGeom prst="ellipse">
            <a:avLst/>
          </a:prstGeom>
          <a:noFill/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7571015" y="3085369"/>
            <a:ext cx="1322612" cy="1886228"/>
          </a:xfrm>
          <a:prstGeom prst="ellipse">
            <a:avLst/>
          </a:prstGeom>
          <a:noFill/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7641765" y="4123469"/>
            <a:ext cx="555177" cy="500704"/>
          </a:xfrm>
          <a:prstGeom prst="ellipse">
            <a:avLst/>
          </a:prstGeom>
          <a:noFill/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8066307" y="3328815"/>
            <a:ext cx="555177" cy="500704"/>
          </a:xfrm>
          <a:prstGeom prst="ellipse">
            <a:avLst/>
          </a:prstGeom>
          <a:noFill/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8327562" y="4085481"/>
            <a:ext cx="555177" cy="500704"/>
          </a:xfrm>
          <a:prstGeom prst="ellipse">
            <a:avLst/>
          </a:prstGeom>
          <a:noFill/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8742585" y="1802164"/>
            <a:ext cx="555177" cy="500704"/>
          </a:xfrm>
          <a:prstGeom prst="ellipse">
            <a:avLst/>
          </a:prstGeom>
          <a:noFill/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9168483" y="1952501"/>
            <a:ext cx="1903641" cy="3610099"/>
          </a:xfrm>
          <a:prstGeom prst="ellipse">
            <a:avLst/>
          </a:prstGeom>
          <a:noFill/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9163040" y="2910796"/>
            <a:ext cx="1322612" cy="1886228"/>
          </a:xfrm>
          <a:prstGeom prst="ellipse">
            <a:avLst/>
          </a:prstGeom>
          <a:noFill/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9267827" y="3308220"/>
            <a:ext cx="555177" cy="500704"/>
          </a:xfrm>
          <a:prstGeom prst="ellipse">
            <a:avLst/>
          </a:prstGeom>
          <a:noFill/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39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Inorder</a:t>
            </a:r>
            <a:r>
              <a:rPr lang="en-US" dirty="0" smtClean="0"/>
              <a:t> Traversal Algorithm (P.811)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5625"/>
            <a:ext cx="5949042" cy="4351338"/>
          </a:xfrm>
        </p:spPr>
        <p:txBody>
          <a:bodyPr/>
          <a:lstStyle/>
          <a:p>
            <a:r>
              <a:rPr lang="en-US" dirty="0" smtClean="0"/>
              <a:t>Traverse the left subtree.</a:t>
            </a:r>
          </a:p>
          <a:p>
            <a:r>
              <a:rPr lang="en-US" dirty="0" smtClean="0"/>
              <a:t>Print the node.</a:t>
            </a:r>
          </a:p>
          <a:p>
            <a:r>
              <a:rPr lang="en-US" dirty="0" smtClean="0"/>
              <a:t>Traverse the right subtree.</a:t>
            </a:r>
          </a:p>
          <a:p>
            <a:endParaRPr lang="en-US" dirty="0"/>
          </a:p>
          <a:p>
            <a:r>
              <a:rPr lang="en-US" dirty="0" smtClean="0"/>
              <a:t>11, 25, 31, 43, 44, 47, 65, 68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863DD-00EB-4457-A6BC-DDBA36AB70AF}" type="slidenum">
              <a:rPr lang="en-US" smtClean="0"/>
              <a:t>46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828314" y="1825625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47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717971" y="2435225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25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938657" y="2435225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77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8196942" y="2194957"/>
            <a:ext cx="631372" cy="2402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9307285" y="2194957"/>
            <a:ext cx="631372" cy="2402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026728" y="3349625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7342414" y="2804557"/>
            <a:ext cx="375557" cy="428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169726" y="3364428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43</a:t>
            </a:r>
            <a:endParaRPr lang="en-US" dirty="0"/>
          </a:p>
        </p:txBody>
      </p:sp>
      <p:cxnSp>
        <p:nvCxnSpPr>
          <p:cNvPr id="15" name="Straight Connector 14"/>
          <p:cNvCxnSpPr>
            <a:stCxn id="8" idx="2"/>
          </p:cNvCxnSpPr>
          <p:nvPr/>
        </p:nvCxnSpPr>
        <p:spPr>
          <a:xfrm>
            <a:off x="7957457" y="2804557"/>
            <a:ext cx="326572" cy="545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9307285" y="3364428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65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9622971" y="2804557"/>
            <a:ext cx="359229" cy="545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717971" y="4189310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31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8033657" y="3688607"/>
            <a:ext cx="250372" cy="3841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458199" y="4189310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44</a:t>
            </a:r>
            <a:endParaRPr lang="en-US" dirty="0"/>
          </a:p>
        </p:txBody>
      </p:sp>
      <p:cxnSp>
        <p:nvCxnSpPr>
          <p:cNvPr id="21" name="Straight Connector 20"/>
          <p:cNvCxnSpPr>
            <a:stCxn id="14" idx="2"/>
            <a:endCxn id="20" idx="0"/>
          </p:cNvCxnSpPr>
          <p:nvPr/>
        </p:nvCxnSpPr>
        <p:spPr>
          <a:xfrm>
            <a:off x="8409212" y="3733760"/>
            <a:ext cx="288473" cy="455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710056" y="4189310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68</a:t>
            </a:r>
            <a:endParaRPr lang="en-US" dirty="0"/>
          </a:p>
        </p:txBody>
      </p:sp>
      <p:cxnSp>
        <p:nvCxnSpPr>
          <p:cNvPr id="23" name="Straight Connector 22"/>
          <p:cNvCxnSpPr>
            <a:stCxn id="16" idx="2"/>
          </p:cNvCxnSpPr>
          <p:nvPr/>
        </p:nvCxnSpPr>
        <p:spPr>
          <a:xfrm>
            <a:off x="9546771" y="3733760"/>
            <a:ext cx="255814" cy="455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6553200" y="1825625"/>
            <a:ext cx="2460171" cy="3736975"/>
          </a:xfrm>
          <a:prstGeom prst="ellipse">
            <a:avLst/>
          </a:prstGeom>
          <a:noFill/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923311" y="3075441"/>
            <a:ext cx="647704" cy="897845"/>
          </a:xfrm>
          <a:prstGeom prst="ellipse">
            <a:avLst/>
          </a:prstGeom>
          <a:noFill/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611827" y="2172349"/>
            <a:ext cx="647704" cy="897845"/>
          </a:xfrm>
          <a:prstGeom prst="ellipse">
            <a:avLst/>
          </a:prstGeom>
          <a:noFill/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7571015" y="3085369"/>
            <a:ext cx="1322612" cy="1886228"/>
          </a:xfrm>
          <a:prstGeom prst="ellipse">
            <a:avLst/>
          </a:prstGeom>
          <a:noFill/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7641765" y="4123469"/>
            <a:ext cx="555177" cy="500704"/>
          </a:xfrm>
          <a:prstGeom prst="ellipse">
            <a:avLst/>
          </a:prstGeom>
          <a:noFill/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8066307" y="3328815"/>
            <a:ext cx="555177" cy="500704"/>
          </a:xfrm>
          <a:prstGeom prst="ellipse">
            <a:avLst/>
          </a:prstGeom>
          <a:noFill/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8327562" y="4085481"/>
            <a:ext cx="555177" cy="500704"/>
          </a:xfrm>
          <a:prstGeom prst="ellipse">
            <a:avLst/>
          </a:prstGeom>
          <a:noFill/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8742585" y="1802164"/>
            <a:ext cx="555177" cy="500704"/>
          </a:xfrm>
          <a:prstGeom prst="ellipse">
            <a:avLst/>
          </a:prstGeom>
          <a:noFill/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9168483" y="1952501"/>
            <a:ext cx="1903641" cy="3610099"/>
          </a:xfrm>
          <a:prstGeom prst="ellipse">
            <a:avLst/>
          </a:prstGeom>
          <a:noFill/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9163040" y="2910796"/>
            <a:ext cx="1322612" cy="1886228"/>
          </a:xfrm>
          <a:prstGeom prst="ellipse">
            <a:avLst/>
          </a:prstGeom>
          <a:noFill/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9267827" y="3308220"/>
            <a:ext cx="555177" cy="500704"/>
          </a:xfrm>
          <a:prstGeom prst="ellipse">
            <a:avLst/>
          </a:prstGeom>
          <a:noFill/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9627054" y="4123469"/>
            <a:ext cx="555177" cy="500704"/>
          </a:xfrm>
          <a:prstGeom prst="ellipse">
            <a:avLst/>
          </a:prstGeom>
          <a:noFill/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4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Inorder</a:t>
            </a:r>
            <a:r>
              <a:rPr lang="en-US" dirty="0" smtClean="0"/>
              <a:t> Traversal Algorithm (P.811)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5625"/>
            <a:ext cx="5949042" cy="4351338"/>
          </a:xfrm>
        </p:spPr>
        <p:txBody>
          <a:bodyPr/>
          <a:lstStyle/>
          <a:p>
            <a:r>
              <a:rPr lang="en-US" dirty="0" smtClean="0"/>
              <a:t>Traverse the left subtree.</a:t>
            </a:r>
          </a:p>
          <a:p>
            <a:r>
              <a:rPr lang="en-US" dirty="0" smtClean="0"/>
              <a:t>Print the node.</a:t>
            </a:r>
          </a:p>
          <a:p>
            <a:r>
              <a:rPr lang="en-US" dirty="0" smtClean="0"/>
              <a:t>Traverse the right subtree.</a:t>
            </a:r>
          </a:p>
          <a:p>
            <a:endParaRPr lang="en-US" dirty="0"/>
          </a:p>
          <a:p>
            <a:r>
              <a:rPr lang="en-US" dirty="0" smtClean="0"/>
              <a:t>11, 25, 31, 43, 44, 47, 65, 68, 77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863DD-00EB-4457-A6BC-DDBA36AB70AF}" type="slidenum">
              <a:rPr lang="en-US" smtClean="0"/>
              <a:t>47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828314" y="1825625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47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717971" y="2435225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25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938657" y="2435225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77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8196942" y="2194957"/>
            <a:ext cx="631372" cy="2402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9307285" y="2194957"/>
            <a:ext cx="631372" cy="2402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026728" y="3349625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7342414" y="2804557"/>
            <a:ext cx="375557" cy="428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169726" y="3364428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43</a:t>
            </a:r>
            <a:endParaRPr lang="en-US" dirty="0"/>
          </a:p>
        </p:txBody>
      </p:sp>
      <p:cxnSp>
        <p:nvCxnSpPr>
          <p:cNvPr id="15" name="Straight Connector 14"/>
          <p:cNvCxnSpPr>
            <a:stCxn id="8" idx="2"/>
          </p:cNvCxnSpPr>
          <p:nvPr/>
        </p:nvCxnSpPr>
        <p:spPr>
          <a:xfrm>
            <a:off x="7957457" y="2804557"/>
            <a:ext cx="326572" cy="545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9307285" y="3364428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65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9622971" y="2804557"/>
            <a:ext cx="359229" cy="545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717971" y="4189310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31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8033657" y="3688607"/>
            <a:ext cx="250372" cy="3841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458199" y="4189310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44</a:t>
            </a:r>
            <a:endParaRPr lang="en-US" dirty="0"/>
          </a:p>
        </p:txBody>
      </p:sp>
      <p:cxnSp>
        <p:nvCxnSpPr>
          <p:cNvPr id="21" name="Straight Connector 20"/>
          <p:cNvCxnSpPr>
            <a:stCxn id="14" idx="2"/>
            <a:endCxn id="20" idx="0"/>
          </p:cNvCxnSpPr>
          <p:nvPr/>
        </p:nvCxnSpPr>
        <p:spPr>
          <a:xfrm>
            <a:off x="8409212" y="3733760"/>
            <a:ext cx="288473" cy="455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710056" y="4189310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68</a:t>
            </a:r>
            <a:endParaRPr lang="en-US" dirty="0"/>
          </a:p>
        </p:txBody>
      </p:sp>
      <p:cxnSp>
        <p:nvCxnSpPr>
          <p:cNvPr id="23" name="Straight Connector 22"/>
          <p:cNvCxnSpPr>
            <a:stCxn id="16" idx="2"/>
          </p:cNvCxnSpPr>
          <p:nvPr/>
        </p:nvCxnSpPr>
        <p:spPr>
          <a:xfrm>
            <a:off x="9546771" y="3733760"/>
            <a:ext cx="255814" cy="455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6553200" y="1825625"/>
            <a:ext cx="2460171" cy="3736975"/>
          </a:xfrm>
          <a:prstGeom prst="ellipse">
            <a:avLst/>
          </a:prstGeom>
          <a:noFill/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923311" y="3075441"/>
            <a:ext cx="647704" cy="897845"/>
          </a:xfrm>
          <a:prstGeom prst="ellipse">
            <a:avLst/>
          </a:prstGeom>
          <a:noFill/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611827" y="2172349"/>
            <a:ext cx="647704" cy="897845"/>
          </a:xfrm>
          <a:prstGeom prst="ellipse">
            <a:avLst/>
          </a:prstGeom>
          <a:noFill/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7571015" y="3085369"/>
            <a:ext cx="1322612" cy="1886228"/>
          </a:xfrm>
          <a:prstGeom prst="ellipse">
            <a:avLst/>
          </a:prstGeom>
          <a:noFill/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7641765" y="4123469"/>
            <a:ext cx="555177" cy="500704"/>
          </a:xfrm>
          <a:prstGeom prst="ellipse">
            <a:avLst/>
          </a:prstGeom>
          <a:noFill/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8066307" y="3328815"/>
            <a:ext cx="555177" cy="500704"/>
          </a:xfrm>
          <a:prstGeom prst="ellipse">
            <a:avLst/>
          </a:prstGeom>
          <a:noFill/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8327562" y="4085481"/>
            <a:ext cx="555177" cy="500704"/>
          </a:xfrm>
          <a:prstGeom prst="ellipse">
            <a:avLst/>
          </a:prstGeom>
          <a:noFill/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8742585" y="1802164"/>
            <a:ext cx="555177" cy="500704"/>
          </a:xfrm>
          <a:prstGeom prst="ellipse">
            <a:avLst/>
          </a:prstGeom>
          <a:noFill/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9168483" y="1952501"/>
            <a:ext cx="1903641" cy="3610099"/>
          </a:xfrm>
          <a:prstGeom prst="ellipse">
            <a:avLst/>
          </a:prstGeom>
          <a:noFill/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9163040" y="2910796"/>
            <a:ext cx="1322612" cy="1886228"/>
          </a:xfrm>
          <a:prstGeom prst="ellipse">
            <a:avLst/>
          </a:prstGeom>
          <a:noFill/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9267827" y="3308220"/>
            <a:ext cx="555177" cy="500704"/>
          </a:xfrm>
          <a:prstGeom prst="ellipse">
            <a:avLst/>
          </a:prstGeom>
          <a:noFill/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9627054" y="4123469"/>
            <a:ext cx="555177" cy="500704"/>
          </a:xfrm>
          <a:prstGeom prst="ellipse">
            <a:avLst/>
          </a:prstGeom>
          <a:noFill/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9823004" y="2372498"/>
            <a:ext cx="555177" cy="500704"/>
          </a:xfrm>
          <a:prstGeom prst="ellipse">
            <a:avLst/>
          </a:prstGeom>
          <a:noFill/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52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Traversal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Inorder</a:t>
            </a:r>
            <a:r>
              <a:rPr lang="en-US" dirty="0" smtClean="0"/>
              <a:t> (</a:t>
            </a:r>
            <a:r>
              <a:rPr lang="zh-TW" altLang="en-US" dirty="0" smtClean="0"/>
              <a:t>中序式</a:t>
            </a:r>
            <a:r>
              <a:rPr lang="en-US" altLang="zh-TW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Traverse the left subtree with an </a:t>
            </a:r>
            <a:r>
              <a:rPr lang="en-US" dirty="0" err="1" smtClean="0"/>
              <a:t>inorder</a:t>
            </a:r>
            <a:r>
              <a:rPr lang="en-US" dirty="0" smtClean="0"/>
              <a:t> traversal.</a:t>
            </a:r>
          </a:p>
          <a:p>
            <a:pPr lvl="1"/>
            <a:r>
              <a:rPr lang="en-US" dirty="0" smtClean="0"/>
              <a:t>Process the value in the node.</a:t>
            </a:r>
          </a:p>
          <a:p>
            <a:pPr lvl="1"/>
            <a:r>
              <a:rPr lang="en-US" dirty="0" smtClean="0"/>
              <a:t>Traverse the right subtree with an </a:t>
            </a:r>
            <a:r>
              <a:rPr lang="en-US" dirty="0" err="1" smtClean="0"/>
              <a:t>inorder</a:t>
            </a:r>
            <a:r>
              <a:rPr lang="en-US" dirty="0" smtClean="0"/>
              <a:t> traversal.</a:t>
            </a:r>
          </a:p>
          <a:p>
            <a:r>
              <a:rPr lang="en-US" dirty="0" smtClean="0"/>
              <a:t>Preorder (</a:t>
            </a:r>
            <a:r>
              <a:rPr lang="zh-TW" altLang="en-US" dirty="0" smtClean="0"/>
              <a:t>前序式</a:t>
            </a:r>
            <a:r>
              <a:rPr lang="en-US" altLang="zh-TW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Process the value in the node.</a:t>
            </a:r>
          </a:p>
          <a:p>
            <a:pPr lvl="1"/>
            <a:r>
              <a:rPr lang="en-US" dirty="0" smtClean="0"/>
              <a:t>Traverse the left subtree with a preorder traversal.</a:t>
            </a:r>
          </a:p>
          <a:p>
            <a:pPr lvl="1"/>
            <a:r>
              <a:rPr lang="en-US" dirty="0" smtClean="0"/>
              <a:t>Traverse the right subtree with a preorder traversal.</a:t>
            </a:r>
          </a:p>
          <a:p>
            <a:r>
              <a:rPr lang="en-US" dirty="0" err="1" smtClean="0"/>
              <a:t>Postorder</a:t>
            </a:r>
            <a:r>
              <a:rPr lang="en-US" dirty="0" smtClean="0"/>
              <a:t> (</a:t>
            </a:r>
            <a:r>
              <a:rPr lang="zh-TW" altLang="en-US" dirty="0" smtClean="0"/>
              <a:t>後序式</a:t>
            </a:r>
            <a:r>
              <a:rPr lang="en-US" altLang="zh-TW" dirty="0" smtClean="0"/>
              <a:t>)</a:t>
            </a:r>
          </a:p>
          <a:p>
            <a:pPr lvl="1"/>
            <a:r>
              <a:rPr lang="en-US" dirty="0" smtClean="0"/>
              <a:t>Traverse the left subtree with a </a:t>
            </a:r>
            <a:r>
              <a:rPr lang="en-US" dirty="0" err="1" smtClean="0"/>
              <a:t>postorder</a:t>
            </a:r>
            <a:r>
              <a:rPr lang="en-US" dirty="0" smtClean="0"/>
              <a:t> traversal.</a:t>
            </a:r>
          </a:p>
          <a:p>
            <a:pPr lvl="1"/>
            <a:r>
              <a:rPr lang="en-US" dirty="0" smtClean="0"/>
              <a:t>Traverse the right subtree with a </a:t>
            </a:r>
            <a:r>
              <a:rPr lang="en-US" dirty="0" err="1" smtClean="0"/>
              <a:t>postorder</a:t>
            </a:r>
            <a:r>
              <a:rPr lang="en-US" dirty="0" smtClean="0"/>
              <a:t> traversal.</a:t>
            </a:r>
          </a:p>
          <a:p>
            <a:pPr lvl="1"/>
            <a:r>
              <a:rPr lang="en-US" dirty="0" smtClean="0"/>
              <a:t>Process the value in the node.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863DD-00EB-4457-A6BC-DDBA36AB70AF}" type="slidenum">
              <a:rPr lang="en-US" smtClean="0"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85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4676" y="320675"/>
            <a:ext cx="4315047" cy="753213"/>
          </a:xfrm>
        </p:spPr>
        <p:txBody>
          <a:bodyPr/>
          <a:lstStyle/>
          <a:p>
            <a:r>
              <a:rPr lang="en-US" dirty="0" err="1" smtClean="0"/>
              <a:t>ListNode.h</a:t>
            </a:r>
            <a:r>
              <a:rPr lang="en-US" dirty="0" smtClean="0"/>
              <a:t> (P.783)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856" y="95693"/>
            <a:ext cx="11204944" cy="6625781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template&lt;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NODETYPE &gt; class List;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template&lt; </a:t>
            </a:r>
            <a:r>
              <a:rPr lang="en-US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NODETYPE &gt;</a:t>
            </a:r>
          </a:p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ListNode</a:t>
            </a:r>
            <a:endParaRPr lang="en-US" dirty="0">
              <a:solidFill>
                <a:srgbClr val="00B0F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friend class List&lt; NODETYPE &gt;; </a:t>
            </a:r>
            <a:r>
              <a:rPr lang="en-US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dirty="0" smtClean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See P.461 friend class</a:t>
            </a:r>
            <a:endParaRPr lang="en-US" dirty="0">
              <a:solidFill>
                <a:srgbClr val="92D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ListNode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NODETYPE &amp; ); // constructor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NODETYPE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getData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// return data in node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private: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NODETYPE data;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 data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ListNode</a:t>
            </a:r>
            <a:r>
              <a:rPr lang="en-US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 NODETYPE &gt; *</a:t>
            </a:r>
            <a:r>
              <a:rPr lang="en-US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nextPtr</a:t>
            </a:r>
            <a:r>
              <a:rPr lang="en-US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 next node in list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 // end class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ListNode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 constructor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template&lt;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NODETYPE &gt;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ListNode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 NODETYPE &gt;::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ListNode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NODETYPE &amp;info 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: data( info ), </a:t>
            </a:r>
            <a:r>
              <a:rPr lang="en-US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nextPtr</a:t>
            </a:r>
            <a:r>
              <a:rPr lang="en-US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( 0 )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// empty body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 // end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ListNode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constructor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 return copy of data in node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template&lt;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NODETYPE &gt;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NODETYPE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ListNode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 NODETYPE &gt;::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getData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return data;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863DD-00EB-4457-A6BC-DDBA36AB70A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86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8818" y="78046"/>
            <a:ext cx="3219893" cy="708763"/>
          </a:xfrm>
        </p:spPr>
        <p:txBody>
          <a:bodyPr/>
          <a:lstStyle/>
          <a:p>
            <a:r>
              <a:rPr lang="en-US" dirty="0" err="1" smtClean="0"/>
              <a:t>List.h</a:t>
            </a:r>
            <a:r>
              <a:rPr lang="en-US" dirty="0" smtClean="0"/>
              <a:t> (P.784)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2019"/>
            <a:ext cx="10515600" cy="597494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template&lt; </a:t>
            </a:r>
            <a:r>
              <a:rPr lang="en-US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NODETYPE &gt;</a:t>
            </a:r>
          </a:p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List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List(); // constructor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~List(); // destructor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void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insertAtFront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NODETYPE &amp; 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void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insertAtBack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NODETYPE &amp; 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bool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removeFromFront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 NODETYPE &amp; 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bool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removeFromBack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 NODETYPE &amp; 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bool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isEmpty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void print()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private: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ListNode</a:t>
            </a:r>
            <a:r>
              <a:rPr lang="en-US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 </a:t>
            </a:r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NODETYPE &gt;* </a:t>
            </a:r>
            <a:r>
              <a:rPr lang="en-US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firstPtr</a:t>
            </a:r>
            <a:r>
              <a:rPr lang="en-US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 pointer to first node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ListNode</a:t>
            </a:r>
            <a:r>
              <a:rPr lang="en-US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 NODETYPE </a:t>
            </a:r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&gt;* </a:t>
            </a:r>
            <a:r>
              <a:rPr lang="en-US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lastPtr</a:t>
            </a:r>
            <a:r>
              <a:rPr lang="en-US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 pointer to last node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// utility function to allocate new node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ListNode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 NODETYPE &gt; *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getNewNode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NODETYPE &amp; 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863DD-00EB-4457-A6BC-DDBA36AB70A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82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insertAtFront</a:t>
            </a:r>
            <a:r>
              <a:rPr lang="en-US" dirty="0" smtClean="0"/>
              <a:t>( </a:t>
            </a:r>
            <a:r>
              <a:rPr lang="en-US" dirty="0" err="1" smtClean="0"/>
              <a:t>const</a:t>
            </a:r>
            <a:r>
              <a:rPr lang="en-US" dirty="0" smtClean="0"/>
              <a:t> NODETYPE &amp;value ) </a:t>
            </a:r>
            <a:br>
              <a:rPr lang="en-US" dirty="0" smtClean="0"/>
            </a:br>
            <a:r>
              <a:rPr lang="en-US" dirty="0" smtClean="0"/>
              <a:t>P.785 L.63 (</a:t>
            </a:r>
            <a:r>
              <a:rPr lang="zh-TW" altLang="en-US" dirty="0" smtClean="0"/>
              <a:t>要搭配</a:t>
            </a:r>
            <a:r>
              <a:rPr lang="en-US" altLang="zh-TW" dirty="0" smtClean="0"/>
              <a:t> P.791 Fig. 20.6 </a:t>
            </a:r>
            <a:r>
              <a:rPr lang="zh-TW" altLang="en-US" dirty="0" smtClean="0"/>
              <a:t>來看</a:t>
            </a:r>
            <a:r>
              <a:rPr lang="en-US" altLang="zh-TW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863DD-00EB-4457-A6BC-DDBA36AB70AF}" type="slidenum">
              <a:rPr lang="en-US" smtClean="0"/>
              <a:t>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840819" y="3737400"/>
            <a:ext cx="1360968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201787" y="3737400"/>
            <a:ext cx="520995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961474" y="3737400"/>
            <a:ext cx="1360968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322442" y="3737400"/>
            <a:ext cx="520995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null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7469372" y="4023519"/>
            <a:ext cx="1492102" cy="9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837274" y="3338623"/>
            <a:ext cx="0" cy="4040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571460" y="3014628"/>
            <a:ext cx="946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firstPtr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723706" y="3737400"/>
            <a:ext cx="1360968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084674" y="3737400"/>
            <a:ext cx="520995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720161" y="3338623"/>
            <a:ext cx="0" cy="4040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454347" y="3014628"/>
            <a:ext cx="946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newPtr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4344288" y="4022079"/>
            <a:ext cx="1492102" cy="9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0012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insertAtFront</a:t>
            </a:r>
            <a:r>
              <a:rPr lang="en-US" dirty="0" smtClean="0"/>
              <a:t>( </a:t>
            </a:r>
            <a:r>
              <a:rPr lang="en-US" dirty="0" err="1" smtClean="0"/>
              <a:t>const</a:t>
            </a:r>
            <a:r>
              <a:rPr lang="en-US" dirty="0" smtClean="0"/>
              <a:t> NODETYPE &amp;value ) </a:t>
            </a:r>
            <a:br>
              <a:rPr lang="en-US" dirty="0" smtClean="0"/>
            </a:br>
            <a:r>
              <a:rPr lang="en-US" dirty="0" smtClean="0"/>
              <a:t>P.785 L.63 (</a:t>
            </a:r>
            <a:r>
              <a:rPr lang="zh-TW" altLang="en-US" dirty="0" smtClean="0"/>
              <a:t>要搭配</a:t>
            </a:r>
            <a:r>
              <a:rPr lang="en-US" altLang="zh-TW" dirty="0" smtClean="0"/>
              <a:t> P.791 Fig. 20.6 </a:t>
            </a:r>
            <a:r>
              <a:rPr lang="zh-TW" altLang="en-US" dirty="0" smtClean="0"/>
              <a:t>來看</a:t>
            </a:r>
            <a:r>
              <a:rPr lang="en-US" altLang="zh-TW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863DD-00EB-4457-A6BC-DDBA36AB70AF}" type="slidenum">
              <a:rPr lang="en-US" smtClean="0"/>
              <a:t>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840819" y="3737400"/>
            <a:ext cx="1360968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201787" y="3737400"/>
            <a:ext cx="520995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961474" y="3737400"/>
            <a:ext cx="1360968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322442" y="3737400"/>
            <a:ext cx="520995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null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7469372" y="4023519"/>
            <a:ext cx="1492102" cy="9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103472" y="3333362"/>
            <a:ext cx="483782" cy="4040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640956" y="3014628"/>
            <a:ext cx="946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firstPtr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723706" y="3737400"/>
            <a:ext cx="1360968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084674" y="3737400"/>
            <a:ext cx="520995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720161" y="3338623"/>
            <a:ext cx="0" cy="4040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454347" y="3014628"/>
            <a:ext cx="946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newPtr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4344288" y="4022079"/>
            <a:ext cx="1492102" cy="9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178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insertAtBack</a:t>
            </a:r>
            <a:r>
              <a:rPr lang="en-US" dirty="0" smtClean="0"/>
              <a:t>( </a:t>
            </a:r>
            <a:r>
              <a:rPr lang="en-US" dirty="0" err="1" smtClean="0"/>
              <a:t>const</a:t>
            </a:r>
            <a:r>
              <a:rPr lang="en-US" dirty="0" smtClean="0"/>
              <a:t> NODETYPE &amp;value)</a:t>
            </a:r>
            <a:br>
              <a:rPr lang="en-US" dirty="0" smtClean="0"/>
            </a:br>
            <a:r>
              <a:rPr lang="en-US" dirty="0" smtClean="0"/>
              <a:t>P.786 L.78 (</a:t>
            </a:r>
            <a:r>
              <a:rPr lang="zh-TW" altLang="en-US" dirty="0" smtClean="0"/>
              <a:t>要搭配</a:t>
            </a:r>
            <a:r>
              <a:rPr lang="en-US" altLang="zh-TW" dirty="0" smtClean="0"/>
              <a:t> P.792 Fig. 20.7)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863DD-00EB-4457-A6BC-DDBA36AB70AF}" type="slidenum">
              <a:rPr lang="en-US" smtClean="0"/>
              <a:t>9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607982" y="3694869"/>
            <a:ext cx="1360968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68950" y="3694869"/>
            <a:ext cx="520995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28637" y="3694869"/>
            <a:ext cx="1360968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089605" y="3694869"/>
            <a:ext cx="520995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null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5236535" y="3980988"/>
            <a:ext cx="1492102" cy="9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175" y="2941483"/>
            <a:ext cx="946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firstPtr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90869" y="3694869"/>
            <a:ext cx="1360968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851837" y="3694869"/>
            <a:ext cx="520995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87324" y="3296092"/>
            <a:ext cx="0" cy="4040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111451" y="3979548"/>
            <a:ext cx="1492102" cy="9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9780182" y="3694869"/>
            <a:ext cx="1360968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1141150" y="3694869"/>
            <a:ext cx="520995" cy="572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null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9769547" y="3295402"/>
            <a:ext cx="0" cy="4040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9503733" y="2971407"/>
            <a:ext cx="946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newPtr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6732177" y="3295402"/>
            <a:ext cx="0" cy="4040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466363" y="2971407"/>
            <a:ext cx="946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lastPtr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035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2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2797</Words>
  <Application>Microsoft Office PowerPoint</Application>
  <PresentationFormat>Widescreen</PresentationFormat>
  <Paragraphs>665</Paragraphs>
  <Slides>48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4" baseType="lpstr">
      <vt:lpstr>PMingLiU</vt:lpstr>
      <vt:lpstr>Arial</vt:lpstr>
      <vt:lpstr>Calibri</vt:lpstr>
      <vt:lpstr>Calibri Light</vt:lpstr>
      <vt:lpstr>Courier New</vt:lpstr>
      <vt:lpstr>Office Theme</vt:lpstr>
      <vt:lpstr>Chapter 20 Custom Templatized Data Structure</vt:lpstr>
      <vt:lpstr>Outline</vt:lpstr>
      <vt:lpstr>20.2 Self-Referential Classes (P.780)</vt:lpstr>
      <vt:lpstr>20.4 Linked Lists</vt:lpstr>
      <vt:lpstr>ListNode.h (P.783)</vt:lpstr>
      <vt:lpstr>List.h (P.784)</vt:lpstr>
      <vt:lpstr>insertAtFront( const NODETYPE &amp;value )  P.785 L.63 (要搭配 P.791 Fig. 20.6 來看)</vt:lpstr>
      <vt:lpstr>insertAtFront( const NODETYPE &amp;value )  P.785 L.63 (要搭配 P.791 Fig. 20.6 來看)</vt:lpstr>
      <vt:lpstr>insertAtBack( const NODETYPE &amp;value) P.786 L.78 (要搭配 P.792 Fig. 20.7)</vt:lpstr>
      <vt:lpstr>insertAtBack( const NODETYPE &amp;value) P.786 L.78 (要搭配 P.792 Fig. 20.7)</vt:lpstr>
      <vt:lpstr>insertAtBack( const NODETYPE &amp;value) P.786 L.78 (要搭配 P.792 Fig. 20.7)</vt:lpstr>
      <vt:lpstr>removeFromFront(NODETYPE &amp;value) P.786 L.93 (要搭配 P.793 Fig. 20.8)</vt:lpstr>
      <vt:lpstr>removeFromFront(NODETYPE &amp;value) P.786 L.93 (要搭配 P.793 Fig. 20.8)</vt:lpstr>
      <vt:lpstr>removeFromFront(NODETYPE &amp;value) P.786 L.93 (要搭配 P.793 Fig. 20.8)</vt:lpstr>
      <vt:lpstr>removeFromBack( NODETYPE &amp;value ) P.786 L.114 (要搭配 P.794 Fig. 20.9)</vt:lpstr>
      <vt:lpstr>removeFromBack( NODETYPE &amp;value ) P.786 L.114 (要搭配 P.794 Fig. 20.9)</vt:lpstr>
      <vt:lpstr>removeFromBack( NODETYPE &amp;value ) P.786 L.114 (要搭配 P.794 Fig. 20.9)</vt:lpstr>
      <vt:lpstr>removeFromBack( NODETYPE &amp;value ) P.786 L.114 (要搭配 P.794 Fig. 20.9)</vt:lpstr>
      <vt:lpstr>removeFromBack( NODETYPE &amp;value ) P.786 L.114 (要搭配 P.794 Fig. 20.9)</vt:lpstr>
      <vt:lpstr>removeFromBack( NODETYPE &amp;value ) P.786 L.114 (要搭配 P.794 Fig. 20.9)</vt:lpstr>
      <vt:lpstr>20.5 Stacks (P.796)</vt:lpstr>
      <vt:lpstr>Stack.h (P.797)</vt:lpstr>
      <vt:lpstr>20.6 Queues (P.800)</vt:lpstr>
      <vt:lpstr>Queue.h (P.802)</vt:lpstr>
      <vt:lpstr>20.7 Trees (P.804)</vt:lpstr>
      <vt:lpstr>TreeNode.h (P.805)</vt:lpstr>
      <vt:lpstr>Binary Search Tree (P.805)</vt:lpstr>
      <vt:lpstr>Binary Search Tree (P.805)</vt:lpstr>
      <vt:lpstr>Binary Search Tree (P.805)</vt:lpstr>
      <vt:lpstr>Binary Search Tree (P.805)</vt:lpstr>
      <vt:lpstr>Binary Search Tree (P.805)</vt:lpstr>
      <vt:lpstr>Binary Search Tree (P.805)</vt:lpstr>
      <vt:lpstr>Binary Search Tree (P.805)</vt:lpstr>
      <vt:lpstr>Binary Search Tree (P.805)</vt:lpstr>
      <vt:lpstr>Binary Search Tree (P.805)</vt:lpstr>
      <vt:lpstr>Binary Search Tree (P.805)</vt:lpstr>
      <vt:lpstr>insertNode() (P.807)</vt:lpstr>
      <vt:lpstr>Inorder Traversal Algorithm (P.811)</vt:lpstr>
      <vt:lpstr>Inorder Traversal Algorithm (P.811)</vt:lpstr>
      <vt:lpstr>Inorder Traversal Algorithm (P.811)</vt:lpstr>
      <vt:lpstr>Inorder Traversal Algorithm (P.811)</vt:lpstr>
      <vt:lpstr>Inorder Traversal Algorithm (P.811)</vt:lpstr>
      <vt:lpstr>Inorder Traversal Algorithm (P.811)</vt:lpstr>
      <vt:lpstr>Inorder Traversal Algorithm (P.811)</vt:lpstr>
      <vt:lpstr>Inorder Traversal Algorithm (P.811)</vt:lpstr>
      <vt:lpstr>Inorder Traversal Algorithm (P.811)</vt:lpstr>
      <vt:lpstr>Inorder Traversal Algorithm (P.811)</vt:lpstr>
      <vt:lpstr>Traversal Algorithms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20 Custom Templatized Data Structure</dc:title>
  <dc:creator>solomon</dc:creator>
  <cp:lastModifiedBy>solomon</cp:lastModifiedBy>
  <cp:revision>17</cp:revision>
  <dcterms:created xsi:type="dcterms:W3CDTF">2019-05-12T14:14:08Z</dcterms:created>
  <dcterms:modified xsi:type="dcterms:W3CDTF">2019-05-13T16:20:39Z</dcterms:modified>
</cp:coreProperties>
</file>