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9286" autoAdjust="0"/>
  </p:normalViewPr>
  <p:slideViewPr>
    <p:cSldViewPr snapToGrid="0">
      <p:cViewPr varScale="1">
        <p:scale>
          <a:sx n="78" d="100"/>
          <a:sy n="78" d="100"/>
        </p:scale>
        <p:origin x="4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289920-45FD-40A7-AFA3-0384F9199743}" type="datetimeFigureOut">
              <a:rPr lang="en-US" smtClean="0"/>
              <a:t>5/18/2022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13DE9-51CA-404C-A06C-2005E0B34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5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Offset: </a:t>
            </a:r>
            <a:r>
              <a:rPr lang="en-US" altLang="zh-TW" dirty="0" err="1" smtClean="0"/>
              <a:t>ebook</a:t>
            </a:r>
            <a:r>
              <a:rPr lang="en-US" altLang="zh-TW" dirty="0" smtClean="0"/>
              <a:t> P.698 -&gt; Deitel8 P.730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13DE9-51CA-404C-A06C-2005E0B34A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06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Offset: eBookP.714 </a:t>
            </a:r>
            <a:r>
              <a:rPr lang="en-US" altLang="zh-TW" smtClean="0"/>
              <a:t>-&gt; Deitel8 P.746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13DE9-51CA-404C-A06C-2005E0B34A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22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2D5D-7B4C-4496-B971-FEB31BA128A2}" type="datetime1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A49-9F15-407D-BD2B-3032E932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DA79-4E76-4A1E-BE79-D544EE629DA8}" type="datetime1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A49-9F15-407D-BD2B-3032E932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5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8A0D-3D3B-4F74-A6EA-6B92D917D0B4}" type="datetime1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A49-9F15-407D-BD2B-3032E932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98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52915-B011-49DF-971C-FE4FA7602E03}" type="datetime1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A49-9F15-407D-BD2B-3032E932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2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A4CD-6B05-4D5F-BA29-79A6CF00002B}" type="datetime1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A49-9F15-407D-BD2B-3032E932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01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CA299-633F-496A-ADF8-CBFD75C14049}" type="datetime1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A49-9F15-407D-BD2B-3032E932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02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2B1C-16FC-4116-8EA3-48A114FF33E5}" type="datetime1">
              <a:rPr lang="en-US" smtClean="0"/>
              <a:t>5/18/2022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A49-9F15-407D-BD2B-3032E932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2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38C9-6642-4D87-8EBD-2B8A01D6ADF8}" type="datetime1">
              <a:rPr lang="en-US" smtClean="0"/>
              <a:t>5/18/2022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A49-9F15-407D-BD2B-3032E932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0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4474A-705A-4AE0-8982-BC705BBF738B}" type="datetime1">
              <a:rPr lang="en-US" smtClean="0"/>
              <a:t>5/18/2022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A49-9F15-407D-BD2B-3032E932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4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993A8-1BE2-4571-9263-A0292D7E4AC5}" type="datetime1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A49-9F15-407D-BD2B-3032E932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2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A03FA-7086-4910-880D-3F95D215D37C}" type="datetime1">
              <a:rPr lang="en-US" smtClean="0"/>
              <a:t>5/18/2022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A49-9F15-407D-BD2B-3032E932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1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2376F-B824-4690-A257-CD13C86C6CB0}" type="datetime1">
              <a:rPr lang="en-US" smtClean="0"/>
              <a:t>5/18/2022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CCA49-9F15-407D-BD2B-3032E932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8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ipv6.ncnu.org/Course/C_Programming/Exercise/string_swap_time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18</a:t>
            </a:r>
            <a:br>
              <a:rPr lang="en-US" dirty="0" smtClean="0"/>
            </a:br>
            <a:r>
              <a:rPr lang="en-US" dirty="0" smtClean="0"/>
              <a:t>Class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and </a:t>
            </a:r>
            <a:br>
              <a:rPr lang="en-US" dirty="0" smtClean="0"/>
            </a:br>
            <a:r>
              <a:rPr lang="en-US" dirty="0" smtClean="0"/>
              <a:t>String Stream Processing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loud Callout 3"/>
          <p:cNvSpPr/>
          <p:nvPr/>
        </p:nvSpPr>
        <p:spPr>
          <a:xfrm>
            <a:off x="4649118" y="4649118"/>
            <a:ext cx="2192357" cy="1718631"/>
          </a:xfrm>
          <a:prstGeom prst="cloudCallout">
            <a:avLst>
              <a:gd name="adj1" fmla="val -37420"/>
              <a:gd name="adj2" fmla="val -1176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/>
              <a:t>I/O stream</a:t>
            </a:r>
          </a:p>
          <a:p>
            <a:pPr algn="r"/>
            <a:r>
              <a:rPr lang="en-US" dirty="0" smtClean="0"/>
              <a:t>File stream</a:t>
            </a:r>
          </a:p>
          <a:p>
            <a:pPr algn="r"/>
            <a:r>
              <a:rPr lang="en-US" dirty="0" smtClean="0"/>
              <a:t>String stream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A49-9F15-407D-BD2B-3032E93221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24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to C-Style Pointer-Based char* Strings (P.743)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functions which expect legacy C-style char* parameters, this is convenient.</a:t>
            </a:r>
          </a:p>
          <a:p>
            <a:r>
              <a:rPr lang="en-US" dirty="0" smtClean="0"/>
              <a:t>fig18_09.cpp</a:t>
            </a:r>
          </a:p>
          <a:p>
            <a:pPr lvl="1"/>
            <a:r>
              <a:rPr lang="en-US" dirty="0" smtClean="0"/>
              <a:t>string1.copy(ptr2, length, 0)</a:t>
            </a:r>
          </a:p>
          <a:p>
            <a:pPr lvl="1"/>
            <a:r>
              <a:rPr lang="en-US" dirty="0" smtClean="0"/>
              <a:t>ptr1 = string1.</a:t>
            </a:r>
            <a:r>
              <a:rPr lang="en-US" dirty="0" smtClean="0">
                <a:solidFill>
                  <a:srgbClr val="00B0F0"/>
                </a:solidFill>
              </a:rPr>
              <a:t>c_str()</a:t>
            </a:r>
          </a:p>
          <a:p>
            <a:pPr lvl="1"/>
            <a:endParaRPr lang="en-US" dirty="0"/>
          </a:p>
          <a:p>
            <a:r>
              <a:rPr lang="en-US" dirty="0" smtClean="0"/>
              <a:t>Try to modify the contents of string1 and see whether ptr1 and ptr2 are affected.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A49-9F15-407D-BD2B-3032E932216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453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Streams (P.746)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I/O Stream</a:t>
            </a:r>
          </a:p>
          <a:p>
            <a:pPr lvl="1"/>
            <a:r>
              <a:rPr lang="en-US" dirty="0" err="1" smtClean="0"/>
              <a:t>cin</a:t>
            </a:r>
            <a:r>
              <a:rPr lang="en-US" dirty="0" smtClean="0"/>
              <a:t> &gt;&gt; a &gt;&gt; b &gt;&gt; c;</a:t>
            </a:r>
          </a:p>
          <a:p>
            <a:pPr lvl="1"/>
            <a:r>
              <a:rPr lang="en-US" dirty="0" err="1" smtClean="0"/>
              <a:t>cout</a:t>
            </a:r>
            <a:r>
              <a:rPr lang="en-US" dirty="0" smtClean="0"/>
              <a:t> &lt;&lt; a + b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r>
              <a:rPr lang="en-US" dirty="0" smtClean="0"/>
              <a:t>File Stream</a:t>
            </a:r>
          </a:p>
          <a:p>
            <a:pPr lvl="1"/>
            <a:r>
              <a:rPr lang="en-US" dirty="0" err="1" smtClean="0"/>
              <a:t>infile</a:t>
            </a:r>
            <a:r>
              <a:rPr lang="en-US" dirty="0" smtClean="0"/>
              <a:t> &gt;&gt; a &gt;&gt; b &gt;&gt; c;</a:t>
            </a:r>
          </a:p>
          <a:p>
            <a:pPr lvl="1"/>
            <a:r>
              <a:rPr lang="en-US" dirty="0" err="1" smtClean="0"/>
              <a:t>outfile</a:t>
            </a:r>
            <a:r>
              <a:rPr lang="en-US" dirty="0" smtClean="0"/>
              <a:t> &lt;&lt; </a:t>
            </a:r>
            <a:r>
              <a:rPr lang="en-US" dirty="0" err="1" smtClean="0"/>
              <a:t>a+b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String </a:t>
            </a:r>
            <a:r>
              <a:rPr lang="en-US" dirty="0" smtClean="0"/>
              <a:t>Stream </a:t>
            </a:r>
            <a:r>
              <a:rPr lang="en-US" dirty="0"/>
              <a:t>(in-memory I/O</a:t>
            </a:r>
            <a:r>
              <a:rPr lang="en-US" dirty="0" smtClean="0"/>
              <a:t>)</a:t>
            </a:r>
          </a:p>
          <a:p>
            <a:pPr lvl="1"/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include &lt;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sstream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istringstream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sz="1600" dirty="0" err="1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ostringstream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1"/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6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istringstream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("1 2 3 4 5");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&gt;&gt; n)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sum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+= 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sum &lt;&lt; '\n';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1600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ostringstream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oss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=1;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&lt;=5; ++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b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b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"a"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".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cpp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  <a:b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oss.str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 &lt;&lt; '\n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  <a:b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oss.str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(""); </a:t>
            </a:r>
            <a:r>
              <a:rPr lang="en-US" sz="16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6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Clear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A49-9F15-407D-BD2B-3032E9322161}" type="slidenum">
              <a:rPr lang="en-US" smtClean="0"/>
              <a:t>11</a:t>
            </a:fld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9341708" y="3583459"/>
            <a:ext cx="2706130" cy="395417"/>
          </a:xfrm>
          <a:prstGeom prst="wedgeRectCallout">
            <a:avLst>
              <a:gd name="adj1" fmla="val -63299"/>
              <a:gd name="adj2" fmla="val -343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Extract data from a string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4125097" y="4872681"/>
            <a:ext cx="2706130" cy="395417"/>
          </a:xfrm>
          <a:prstGeom prst="wedgeRectCallout">
            <a:avLst>
              <a:gd name="adj1" fmla="val 67295"/>
              <a:gd name="adj2" fmla="val 93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Pack data into </a:t>
            </a:r>
            <a:r>
              <a:rPr lang="en-US" dirty="0"/>
              <a:t>a string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53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6E7637-5794-4EA2-A687-B863E3041D15}" type="slidenum">
              <a:rPr kumimoji="0" lang="en-US" altLang="zh-TW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0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Creating String Objects</a:t>
            </a:r>
            <a:endParaRPr lang="en-US" altLang="zh-TW" smtClean="0">
              <a:latin typeface="Courier New" panose="02070309020205020404" pitchFamily="49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zh-TW" smtClean="0"/>
              <a:t>string sentence = "This sentence is false.";</a:t>
            </a:r>
          </a:p>
          <a:p>
            <a:pPr eaLnBrk="1" hangingPunct="1"/>
            <a:r>
              <a:rPr lang="en-US" altLang="zh-TW" smtClean="0"/>
              <a:t>string sentence("This sentence is false.");</a:t>
            </a:r>
          </a:p>
          <a:p>
            <a:pPr eaLnBrk="1" hangingPunct="1"/>
            <a:r>
              <a:rPr lang="en-US" altLang="zh-TW" smtClean="0"/>
              <a:t>string bees(7, 'b');</a:t>
            </a:r>
          </a:p>
          <a:p>
            <a:pPr lvl="1" eaLnBrk="1" hangingPunct="1"/>
            <a:r>
              <a:rPr lang="en-US" altLang="zh-TW" smtClean="0"/>
              <a:t>string bees("bbbbbbb");</a:t>
            </a:r>
          </a:p>
          <a:p>
            <a:pPr eaLnBrk="1" hangingPunct="1"/>
            <a:r>
              <a:rPr lang="en-US" altLang="zh-TW" smtClean="0"/>
              <a:t>string letters(bees);</a:t>
            </a:r>
          </a:p>
          <a:p>
            <a:pPr eaLnBrk="1" hangingPunct="1"/>
            <a:r>
              <a:rPr lang="en-US" altLang="zh-TW" smtClean="0"/>
              <a:t>string part(sentence, 5, 11);</a:t>
            </a:r>
          </a:p>
          <a:p>
            <a:pPr lvl="1" eaLnBrk="1" hangingPunct="1"/>
            <a:r>
              <a:rPr lang="en-US" altLang="zh-TW" smtClean="0"/>
              <a:t>string part("sentence is");</a:t>
            </a:r>
          </a:p>
          <a:p>
            <a:pPr lvl="1" eaLnBrk="1" hangingPunct="1"/>
            <a:r>
              <a:rPr lang="en-US" altLang="zh-TW" smtClean="0"/>
              <a:t>the first character is at index position 0</a:t>
            </a:r>
          </a:p>
          <a:p>
            <a:pPr eaLnBrk="1" hangingPunct="1"/>
            <a:r>
              <a:rPr lang="en-US" altLang="zh-TW" smtClean="0"/>
              <a:t>string names[] = { "Alice", "Bob" };</a:t>
            </a:r>
          </a:p>
          <a:p>
            <a:pPr lvl="1" eaLnBrk="1" hangingPunct="1"/>
            <a:r>
              <a:rPr lang="en-US" altLang="zh-TW" smtClean="0"/>
              <a:t>string arrays</a:t>
            </a:r>
          </a:p>
          <a:p>
            <a:pPr eaLnBrk="1" hangingPunct="1"/>
            <a:endParaRPr lang="en-US" altLang="zh-TW" smtClean="0"/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zh-TW" sz="18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29230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A String (P.730)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string s1;</a:t>
            </a:r>
          </a:p>
          <a:p>
            <a:r>
              <a:rPr lang="en-US" dirty="0" smtClean="0"/>
              <a:t>string s2;</a:t>
            </a:r>
          </a:p>
          <a:p>
            <a:r>
              <a:rPr lang="en-US" dirty="0" smtClean="0"/>
              <a:t>char s3[20];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cin</a:t>
            </a:r>
            <a:r>
              <a:rPr lang="en-US" dirty="0" smtClean="0"/>
              <a:t> &gt;&gt; s1;</a:t>
            </a:r>
          </a:p>
          <a:p>
            <a:r>
              <a:rPr lang="en-US" dirty="0" err="1" smtClean="0"/>
              <a:t>getline</a:t>
            </a:r>
            <a:r>
              <a:rPr lang="en-US" dirty="0" smtClean="0"/>
              <a:t>(</a:t>
            </a:r>
            <a:r>
              <a:rPr lang="en-US" dirty="0" err="1" smtClean="0"/>
              <a:t>cin</a:t>
            </a:r>
            <a:r>
              <a:rPr lang="en-US" dirty="0" smtClean="0"/>
              <a:t>, s2);</a:t>
            </a:r>
          </a:p>
          <a:p>
            <a:r>
              <a:rPr lang="en-US" dirty="0" err="1" smtClean="0"/>
              <a:t>cin.getline</a:t>
            </a:r>
            <a:r>
              <a:rPr lang="en-US" dirty="0" smtClean="0"/>
              <a:t>(s3, 20);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A49-9F15-407D-BD2B-3032E9322161}" type="slidenum">
              <a:rPr lang="en-US" smtClean="0"/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85552" y="4208443"/>
            <a:ext cx="39440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Good morning.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Good afternoon.</a:t>
            </a:r>
          </a:p>
          <a:p>
            <a:r>
              <a:rPr lang="en-US" dirty="0" smtClean="0"/>
              <a:t>Output: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Good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morning.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Good afternoon.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8374810" y="1690688"/>
            <a:ext cx="3699678" cy="646113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ifstream fsIn("abc.txt");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>
                <a:latin typeface="Courier New" panose="02070309020205020404" pitchFamily="49" charset="0"/>
                <a:cs typeface="Courier New" panose="02070309020205020404" pitchFamily="49" charset="0"/>
              </a:rPr>
              <a:t>getline(fsIn, sentence);</a:t>
            </a:r>
            <a:endParaRPr lang="zh-TW" altLang="en-US" sz="18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502487" y="2104222"/>
            <a:ext cx="705079" cy="3305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299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7"/>
          <p:cNvSpPr>
            <a:spLocks noGrp="1"/>
          </p:cNvSpPr>
          <p:nvPr>
            <p:ph type="title"/>
          </p:nvPr>
        </p:nvSpPr>
        <p:spPr>
          <a:xfrm>
            <a:off x="5498335" y="0"/>
            <a:ext cx="6693665" cy="1325563"/>
          </a:xfrm>
        </p:spPr>
        <p:txBody>
          <a:bodyPr/>
          <a:lstStyle/>
          <a:p>
            <a:r>
              <a:rPr lang="en-US" dirty="0" smtClean="0"/>
              <a:t>String Concatenation (P.730)</a:t>
            </a:r>
            <a:endParaRPr lang="zh-TW" altLang="en-US" dirty="0" smtClean="0"/>
          </a:p>
        </p:txBody>
      </p:sp>
      <p:sp>
        <p:nvSpPr>
          <p:cNvPr id="16387" name="Content Placeholder 5"/>
          <p:cNvSpPr>
            <a:spLocks noGrp="1"/>
          </p:cNvSpPr>
          <p:nvPr>
            <p:ph idx="1"/>
          </p:nvPr>
        </p:nvSpPr>
        <p:spPr>
          <a:xfrm>
            <a:off x="838200" y="286439"/>
            <a:ext cx="10515600" cy="58905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zh-TW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altLang="zh-TW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altLang="zh-TW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zh-TW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char a[] = "Good afternoon. ";</a:t>
            </a:r>
          </a:p>
          <a:p>
            <a:pPr marL="0" indent="0">
              <a:buNone/>
            </a:pP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char b[] = "Bob. ";</a:t>
            </a:r>
          </a:p>
          <a:p>
            <a:pPr marL="0" indent="0">
              <a:buNone/>
            </a:pP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char c[] = "Charlie. ";</a:t>
            </a:r>
          </a:p>
          <a:p>
            <a:pPr marL="0" indent="0">
              <a:buNone/>
            </a:pP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char newline[] = "\n";</a:t>
            </a:r>
          </a:p>
          <a:p>
            <a:pPr marL="0" indent="0">
              <a:buNone/>
            </a:pP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char </a:t>
            </a:r>
            <a:r>
              <a:rPr lang="en-US" altLang="zh-TW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[80] = "";</a:t>
            </a:r>
          </a:p>
          <a:p>
            <a:pPr marL="0" indent="0">
              <a:buNone/>
            </a:pP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1400" dirty="0" err="1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strcpy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a);</a:t>
            </a:r>
          </a:p>
          <a:p>
            <a:pPr marL="0" indent="0">
              <a:buNone/>
            </a:pP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b);</a:t>
            </a:r>
          </a:p>
          <a:p>
            <a:pPr marL="0" indent="0">
              <a:buNone/>
            </a:pP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newline);</a:t>
            </a:r>
          </a:p>
          <a:p>
            <a:pPr marL="0" indent="0">
              <a:buNone/>
            </a:pP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1400" dirty="0" err="1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a);</a:t>
            </a:r>
          </a:p>
          <a:p>
            <a:pPr marL="0" indent="0">
              <a:buNone/>
            </a:pP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c);</a:t>
            </a:r>
          </a:p>
          <a:p>
            <a:pPr marL="0" indent="0">
              <a:buNone/>
            </a:pP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strcat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zh-TW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, newline);</a:t>
            </a:r>
          </a:p>
          <a:p>
            <a:pPr marL="0" indent="0">
              <a:buNone/>
            </a:pP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altLang="zh-TW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altLang="zh-TW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zh-TW" alt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225779-78AF-46C9-8CA6-0E44120A8EE7}" type="slidenum">
              <a:rPr kumimoji="0" lang="en-US" altLang="zh-TW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00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193074" y="3231701"/>
            <a:ext cx="2736850" cy="18546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800"/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6311901" y="5086351"/>
            <a:ext cx="3313113" cy="646113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Good afternoon. Bob.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/>
              <a:t>Good afternoon. Charlie.</a:t>
            </a:r>
            <a:endParaRPr lang="zh-TW" altLang="en-US" sz="1800"/>
          </a:p>
        </p:txBody>
      </p:sp>
    </p:spTree>
    <p:extLst>
      <p:ext uri="{BB962C8B-B14F-4D97-AF65-F5344CB8AC3E}">
        <p14:creationId xmlns:p14="http://schemas.microsoft.com/office/powerpoint/2010/main" val="419861330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Powerful C++ Class</a:t>
            </a:r>
            <a:endParaRPr lang="zh-TW" alt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974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altLang="zh-TW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iostream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altLang="zh-TW" sz="1600" dirty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pPr marL="0" indent="0"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altLang="zh-TW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altLang="zh-TW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TW" sz="1600" dirty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using </a:t>
            </a:r>
            <a:r>
              <a:rPr lang="en-US" altLang="zh-TW" sz="1600" dirty="0" err="1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altLang="zh-TW" sz="1600" dirty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::string;</a:t>
            </a:r>
          </a:p>
          <a:p>
            <a:pPr marL="0" indent="0">
              <a:buNone/>
            </a:pPr>
            <a:endParaRPr lang="zh-TW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1600" dirty="0">
                <a:solidFill>
                  <a:srgbClr val="3333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a = "Good afternoon. ";</a:t>
            </a:r>
          </a:p>
          <a:p>
            <a:pPr marL="0" indent="0"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string b = "Bob. ";</a:t>
            </a:r>
          </a:p>
          <a:p>
            <a:pPr marL="0" indent="0"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string c = "Charlie. ";</a:t>
            </a:r>
          </a:p>
          <a:p>
            <a:pPr marL="0" indent="0"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string newline = "\n";</a:t>
            </a:r>
          </a:p>
          <a:p>
            <a:pPr marL="0" indent="0"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string </a:t>
            </a:r>
            <a:r>
              <a:rPr lang="en-US" altLang="zh-TW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1600" dirty="0" err="1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zh-TW" sz="1600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a + b + newline +</a:t>
            </a:r>
          </a:p>
          <a:p>
            <a:pPr marL="0" indent="0">
              <a:buNone/>
            </a:pPr>
            <a:r>
              <a:rPr lang="en-US" altLang="zh-TW" sz="1600" dirty="0">
                <a:solidFill>
                  <a:srgbClr val="FF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	a + c + newline;</a:t>
            </a:r>
          </a:p>
          <a:p>
            <a:pPr marL="0" indent="0">
              <a:buNone/>
            </a:pPr>
            <a:endParaRPr lang="zh-TW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zh-TW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altLang="zh-TW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altLang="zh-TW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zh-TW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zh-TW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kumimoji="1" sz="28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p"/>
              <a:defRPr kumimoji="1" sz="2000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42AB2AF-3164-4BEF-A122-5462C695E908}" type="slidenum">
              <a:rPr kumimoji="0" lang="en-US" altLang="zh-TW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000"/>
          </a:p>
        </p:txBody>
      </p:sp>
    </p:spTree>
    <p:extLst>
      <p:ext uri="{BB962C8B-B14F-4D97-AF65-F5344CB8AC3E}">
        <p14:creationId xmlns:p14="http://schemas.microsoft.com/office/powerpoint/2010/main" val="122670882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Comparison (P.732)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</a:t>
            </a:r>
            <a:r>
              <a:rPr lang="en-US" dirty="0" err="1" smtClean="0"/>
              <a:t>strcmp</a:t>
            </a:r>
            <a:r>
              <a:rPr lang="en-US" dirty="0" smtClean="0"/>
              <a:t>(s1, s2), string1.compare(string2) returns an integer:</a:t>
            </a:r>
          </a:p>
          <a:p>
            <a:pPr lvl="1"/>
            <a:r>
              <a:rPr lang="en-US" dirty="0" smtClean="0"/>
              <a:t>&gt; 0 : string1 is lexicographically greater than string2</a:t>
            </a:r>
          </a:p>
          <a:p>
            <a:pPr lvl="1"/>
            <a:r>
              <a:rPr lang="en-US" dirty="0" smtClean="0"/>
              <a:t>== 0 : string1 is the same as string2</a:t>
            </a:r>
          </a:p>
          <a:p>
            <a:pPr lvl="1"/>
            <a:r>
              <a:rPr lang="en-US" dirty="0" smtClean="0"/>
              <a:t>&lt; 0 : string1 is less than string2</a:t>
            </a:r>
          </a:p>
          <a:p>
            <a:pPr lvl="1"/>
            <a:endParaRPr lang="en-US" dirty="0"/>
          </a:p>
          <a:p>
            <a:r>
              <a:rPr lang="en-US" dirty="0" smtClean="0"/>
              <a:t>For each corresponding character, the value of ASCII codes are compared, so ‘0’ &lt; ‘A’ &lt; ‘a’.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A49-9F15-407D-BD2B-3032E932216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123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Substring &amp; Swapping (P.735)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string.substr</a:t>
            </a:r>
            <a:r>
              <a:rPr lang="en-US" dirty="0" smtClean="0"/>
              <a:t>(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nStart</a:t>
            </a:r>
            <a:r>
              <a:rPr lang="en-US" dirty="0" smtClean="0"/>
              <a:t>, </a:t>
            </a:r>
            <a:r>
              <a:rPr lang="en-US" dirty="0" err="1" smtClean="0"/>
              <a:t>size_t</a:t>
            </a:r>
            <a:r>
              <a:rPr lang="en-US" dirty="0" smtClean="0"/>
              <a:t> </a:t>
            </a:r>
            <a:r>
              <a:rPr lang="en-US" dirty="0" err="1" smtClean="0"/>
              <a:t>nLen</a:t>
            </a:r>
            <a:r>
              <a:rPr lang="en-US" dirty="0" smtClean="0"/>
              <a:t> = </a:t>
            </a:r>
            <a:r>
              <a:rPr lang="en-US" dirty="0" err="1" smtClean="0"/>
              <a:t>npos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s.substr</a:t>
            </a:r>
            <a:r>
              <a:rPr lang="en-US" dirty="0" smtClean="0"/>
              <a:t>(3) – from index 3 until the end</a:t>
            </a:r>
          </a:p>
          <a:p>
            <a:pPr lvl="1"/>
            <a:r>
              <a:rPr lang="en-US" dirty="0" err="1" smtClean="0"/>
              <a:t>s.substr</a:t>
            </a:r>
            <a:r>
              <a:rPr lang="en-US" dirty="0" smtClean="0"/>
              <a:t>(3, </a:t>
            </a:r>
            <a:r>
              <a:rPr lang="en-US" dirty="0" err="1" smtClean="0"/>
              <a:t>npos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s.substr</a:t>
            </a:r>
            <a:r>
              <a:rPr lang="en-US" dirty="0" smtClean="0"/>
              <a:t>(3, 500) – this is equivalent to the above, if </a:t>
            </a:r>
            <a:r>
              <a:rPr lang="en-US" dirty="0" err="1" smtClean="0"/>
              <a:t>s.length</a:t>
            </a:r>
            <a:r>
              <a:rPr lang="en-US" dirty="0" smtClean="0"/>
              <a:t>() &lt; 500</a:t>
            </a:r>
          </a:p>
          <a:p>
            <a:pPr lvl="1"/>
            <a:endParaRPr lang="en-US" dirty="0"/>
          </a:p>
          <a:p>
            <a:r>
              <a:rPr lang="en-US" dirty="0" smtClean="0"/>
              <a:t>string1.swap(string2)</a:t>
            </a:r>
          </a:p>
          <a:p>
            <a:pPr lvl="1"/>
            <a:r>
              <a:rPr lang="en-US" dirty="0" smtClean="0"/>
              <a:t>You may wonder why we don’t like</a:t>
            </a:r>
            <a:br>
              <a:rPr lang="en-US" dirty="0" smtClean="0"/>
            </a:br>
            <a:r>
              <a:rPr lang="en-US" dirty="0" smtClean="0"/>
              <a:t>temp = string1; string1 = string2; string2 = temp;</a:t>
            </a:r>
          </a:p>
          <a:p>
            <a:pPr lvl="1"/>
            <a:r>
              <a:rPr lang="en-US" dirty="0" smtClean="0"/>
              <a:t>Let’s run this exercise: </a:t>
            </a:r>
            <a:r>
              <a:rPr lang="en-US" dirty="0" smtClean="0">
                <a:hlinkClick r:id="rId2"/>
              </a:rPr>
              <a:t>String Swap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A49-9F15-407D-BD2B-3032E932216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573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and Replacing Substring (P.738, 740)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str.find</a:t>
            </a:r>
            <a:r>
              <a:rPr lang="en-US" dirty="0" smtClean="0"/>
              <a:t>(pattern, </a:t>
            </a:r>
            <a:r>
              <a:rPr lang="en-US" dirty="0" err="1" smtClean="0"/>
              <a:t>pos</a:t>
            </a:r>
            <a:r>
              <a:rPr lang="en-US" dirty="0" smtClean="0"/>
              <a:t>=0)</a:t>
            </a:r>
          </a:p>
          <a:p>
            <a:pPr lvl="1"/>
            <a:r>
              <a:rPr lang="en-US" dirty="0" smtClean="0"/>
              <a:t>returns a non-negative integer, which is the index where the pattern is found.</a:t>
            </a:r>
          </a:p>
          <a:p>
            <a:pPr lvl="1"/>
            <a:r>
              <a:rPr lang="en-US" dirty="0" smtClean="0"/>
              <a:t>returns string::</a:t>
            </a:r>
            <a:r>
              <a:rPr lang="en-US" dirty="0" err="1" smtClean="0"/>
              <a:t>npos</a:t>
            </a:r>
            <a:r>
              <a:rPr lang="en-US" dirty="0" smtClean="0"/>
              <a:t> if not found.</a:t>
            </a:r>
          </a:p>
          <a:p>
            <a:pPr lvl="1"/>
            <a:endParaRPr lang="en-US" dirty="0"/>
          </a:p>
          <a:p>
            <a:r>
              <a:rPr lang="en-US" dirty="0" err="1" smtClean="0"/>
              <a:t>str.replace</a:t>
            </a:r>
            <a:r>
              <a:rPr lang="en-US" dirty="0" smtClean="0"/>
              <a:t>(</a:t>
            </a:r>
            <a:r>
              <a:rPr lang="en-US" dirty="0" err="1" smtClean="0"/>
              <a:t>pos</a:t>
            </a:r>
            <a:r>
              <a:rPr lang="en-US" dirty="0" smtClean="0"/>
              <a:t>, </a:t>
            </a:r>
            <a:r>
              <a:rPr lang="en-US" dirty="0" err="1" smtClean="0"/>
              <a:t>len</a:t>
            </a:r>
            <a:r>
              <a:rPr lang="en-US" dirty="0" smtClean="0"/>
              <a:t>, </a:t>
            </a:r>
            <a:r>
              <a:rPr lang="en-US" dirty="0" err="1" smtClean="0"/>
              <a:t>newSubstring</a:t>
            </a:r>
            <a:r>
              <a:rPr lang="en-US" dirty="0" smtClean="0"/>
              <a:t>)</a:t>
            </a:r>
          </a:p>
          <a:p>
            <a:pPr lvl="1"/>
            <a:r>
              <a:rPr lang="en-US" altLang="zh-TW" dirty="0" smtClean="0"/>
              <a:t>string text("AB</a:t>
            </a:r>
            <a:r>
              <a:rPr lang="en-US" altLang="zh-TW" u="sng" dirty="0" smtClean="0"/>
              <a:t>CDE</a:t>
            </a:r>
            <a:r>
              <a:rPr lang="en-US" altLang="zh-TW" dirty="0" smtClean="0"/>
              <a:t>F");</a:t>
            </a:r>
          </a:p>
          <a:p>
            <a:pPr lvl="1"/>
            <a:r>
              <a:rPr lang="en-US" altLang="zh-TW" dirty="0" err="1" smtClean="0"/>
              <a:t>text.replace</a:t>
            </a:r>
            <a:r>
              <a:rPr lang="en-US" altLang="zh-TW" dirty="0" smtClean="0"/>
              <a:t>(2, 3, "-&gt;");</a:t>
            </a:r>
          </a:p>
          <a:p>
            <a:pPr lvl="2"/>
            <a:r>
              <a:rPr lang="en-US" altLang="zh-TW" dirty="0" smtClean="0"/>
              <a:t>text will become “AB-&gt;F”</a:t>
            </a:r>
          </a:p>
          <a:p>
            <a:pPr lvl="1"/>
            <a:r>
              <a:rPr lang="en-US" dirty="0" smtClean="0"/>
              <a:t>Replacement with a null string will essentially delete that part.</a:t>
            </a:r>
          </a:p>
          <a:p>
            <a:pPr lvl="2"/>
            <a:r>
              <a:rPr lang="en-US" dirty="0" smtClean="0"/>
              <a:t>text = "AB</a:t>
            </a:r>
            <a:r>
              <a:rPr lang="en-US" u="sng" dirty="0" smtClean="0"/>
              <a:t>-&gt;</a:t>
            </a:r>
            <a:r>
              <a:rPr lang="en-US" dirty="0" smtClean="0"/>
              <a:t>F";</a:t>
            </a:r>
          </a:p>
          <a:p>
            <a:pPr lvl="2"/>
            <a:r>
              <a:rPr lang="en-US" dirty="0" err="1" smtClean="0"/>
              <a:t>text.replace</a:t>
            </a:r>
            <a:r>
              <a:rPr lang="en-US" dirty="0" smtClean="0"/>
              <a:t>(2, 2, "");</a:t>
            </a:r>
          </a:p>
          <a:p>
            <a:pPr lvl="2"/>
            <a:r>
              <a:rPr lang="en-US" dirty="0" smtClean="0"/>
              <a:t>text will become “ABF”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A49-9F15-407D-BD2B-3032E932216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31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into a String (P.742)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Insert:</a:t>
            </a:r>
          </a:p>
          <a:p>
            <a:pPr lvl="1"/>
            <a:r>
              <a:rPr lang="en-US" altLang="zh-TW" dirty="0" smtClean="0"/>
              <a:t>string word("ABCDEF");</a:t>
            </a:r>
          </a:p>
          <a:p>
            <a:pPr lvl="1"/>
            <a:r>
              <a:rPr lang="en-US" altLang="zh-TW" dirty="0" smtClean="0"/>
              <a:t>string test("===");</a:t>
            </a:r>
          </a:p>
          <a:p>
            <a:pPr lvl="1"/>
            <a:r>
              <a:rPr lang="en-US" altLang="zh-TW" dirty="0" err="1" smtClean="0"/>
              <a:t>word.insert</a:t>
            </a:r>
            <a:r>
              <a:rPr lang="en-US" altLang="zh-TW" dirty="0" smtClean="0"/>
              <a:t>(3, test);</a:t>
            </a:r>
            <a:br>
              <a:rPr lang="en-US" altLang="zh-TW" dirty="0" smtClean="0"/>
            </a:br>
            <a:r>
              <a:rPr lang="en-US" altLang="zh-TW" dirty="0" smtClean="0">
                <a:solidFill>
                  <a:srgbClr val="33CC33"/>
                </a:solidFill>
              </a:rPr>
              <a:t>// word will become "ABC===DEF"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CA49-9F15-407D-BD2B-3032E9322161}" type="slidenum">
              <a:rPr lang="en-US" smtClean="0"/>
              <a:t>9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723701" y="1825625"/>
            <a:ext cx="0" cy="543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127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703</Words>
  <Application>Microsoft Office PowerPoint</Application>
  <PresentationFormat>Widescreen</PresentationFormat>
  <Paragraphs>145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新細明體</vt:lpstr>
      <vt:lpstr>Arial</vt:lpstr>
      <vt:lpstr>Calibri</vt:lpstr>
      <vt:lpstr>Calibri Light</vt:lpstr>
      <vt:lpstr>Courier New</vt:lpstr>
      <vt:lpstr>Verdana</vt:lpstr>
      <vt:lpstr>Wingdings</vt:lpstr>
      <vt:lpstr>Office Theme</vt:lpstr>
      <vt:lpstr>Chapter 18 Class string and  String Stream Processing</vt:lpstr>
      <vt:lpstr>Creating String Objects</vt:lpstr>
      <vt:lpstr>Input A String (P.730)</vt:lpstr>
      <vt:lpstr>String Concatenation (P.730)</vt:lpstr>
      <vt:lpstr>Powerful C++ Class</vt:lpstr>
      <vt:lpstr>String Comparison (P.732)</vt:lpstr>
      <vt:lpstr>Substring &amp; Swapping (P.735)</vt:lpstr>
      <vt:lpstr>Finding and Replacing Substring (P.738, 740)</vt:lpstr>
      <vt:lpstr>Inserting into a String (P.742)</vt:lpstr>
      <vt:lpstr>Conversion to C-Style Pointer-Based char* Strings (P.743)</vt:lpstr>
      <vt:lpstr>String Streams (P.746)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 Class string and  String Stream Processing</dc:title>
  <dc:creator>solomon</dc:creator>
  <cp:lastModifiedBy>solomon</cp:lastModifiedBy>
  <cp:revision>12</cp:revision>
  <dcterms:created xsi:type="dcterms:W3CDTF">2019-05-07T03:42:26Z</dcterms:created>
  <dcterms:modified xsi:type="dcterms:W3CDTF">2022-05-18T15:45:48Z</dcterms:modified>
</cp:coreProperties>
</file>