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3" r:id="rId2"/>
    <p:sldId id="256" r:id="rId3"/>
    <p:sldId id="257" r:id="rId4"/>
    <p:sldId id="268" r:id="rId5"/>
    <p:sldId id="258" r:id="rId6"/>
    <p:sldId id="259" r:id="rId7"/>
    <p:sldId id="260" r:id="rId8"/>
    <p:sldId id="269" r:id="rId9"/>
    <p:sldId id="270" r:id="rId10"/>
    <p:sldId id="271" r:id="rId11"/>
    <p:sldId id="272" r:id="rId12"/>
    <p:sldId id="261" r:id="rId13"/>
    <p:sldId id="262" r:id="rId14"/>
    <p:sldId id="263" r:id="rId15"/>
    <p:sldId id="264" r:id="rId16"/>
    <p:sldId id="266" r:id="rId17"/>
    <p:sldId id="26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59904-081B-492D-9967-39DD34CFC27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4C9F3-D5A5-4F9E-B570-68D35C2B0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0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D440-B69E-4D7A-A476-A9094D5CA0E1}" type="datetime1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16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E90F-F7FC-4AAD-8D21-082308571892}" type="datetime1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2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ED21-AE80-425B-8F35-E68C3246AEA3}" type="datetime1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9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E855-65CD-402F-9B34-9624D924BC7B}" type="datetime1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3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1E92-1E33-466F-A88E-112E88A5DE4D}" type="datetime1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9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15F1-496E-497E-935A-76F776EBC5B5}" type="datetime1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7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A7EE-9518-4004-82B4-D62A95EC81CE}" type="datetime1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696F1-74CD-4061-B8F2-E906CED4961A}" type="datetime1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3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C8DF-7CA4-4832-9F75-0CBD155BF982}" type="datetime1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1A48-0C8D-4B69-AB8C-0359769340D0}" type="datetime1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2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A2AC-1ADB-4750-B54E-AAE4DAD48ECC}" type="datetime1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5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FF21-1B50-4159-8339-89BA430A41D8}" type="datetime1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DEA93-476F-4925-8D45-B75A8CA59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8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教學意見調查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問答題</a:t>
            </a:r>
            <a:r>
              <a:rPr lang="en-US" altLang="zh-TW" dirty="0" smtClean="0"/>
              <a:t>:</a:t>
            </a:r>
          </a:p>
          <a:p>
            <a:endParaRPr lang="en-US" altLang="zh-TW" dirty="0" smtClean="0"/>
          </a:p>
          <a:p>
            <a:pPr lvl="1"/>
            <a:r>
              <a:rPr lang="zh-TW" altLang="en-US" dirty="0" smtClean="0"/>
              <a:t>這門課有哪些主題你覺得有趣</a:t>
            </a:r>
            <a:r>
              <a:rPr lang="en-US" altLang="zh-TW" dirty="0" smtClean="0"/>
              <a:t>/</a:t>
            </a:r>
            <a:r>
              <a:rPr lang="zh-TW" altLang="en-US" dirty="0" smtClean="0"/>
              <a:t>有用</a:t>
            </a:r>
            <a:r>
              <a:rPr lang="en-US" altLang="zh-TW" dirty="0" smtClean="0"/>
              <a:t>?</a:t>
            </a:r>
          </a:p>
          <a:p>
            <a:pPr lvl="1"/>
            <a:r>
              <a:rPr lang="zh-TW" altLang="en-US" dirty="0" smtClean="0"/>
              <a:t>這門課哪些主題你覺得自己學得不好</a:t>
            </a:r>
            <a:r>
              <a:rPr lang="en-US" altLang="zh-TW" dirty="0" smtClean="0"/>
              <a:t>?</a:t>
            </a:r>
          </a:p>
          <a:p>
            <a:pPr lvl="1"/>
            <a:endParaRPr lang="en-US" altLang="zh-TW" dirty="0" smtClean="0"/>
          </a:p>
          <a:p>
            <a:pPr lvl="1"/>
            <a:r>
              <a:rPr lang="zh-TW" altLang="en-US" dirty="0" smtClean="0"/>
              <a:t>這門課有哪些安排你很喜歡</a:t>
            </a:r>
            <a:r>
              <a:rPr lang="en-US" altLang="zh-TW" dirty="0" smtClean="0"/>
              <a:t>,</a:t>
            </a:r>
            <a:r>
              <a:rPr lang="zh-TW" altLang="en-US" dirty="0"/>
              <a:t> </a:t>
            </a:r>
            <a:r>
              <a:rPr lang="zh-TW" altLang="en-US" dirty="0" smtClean="0"/>
              <a:t>希望明年持續</a:t>
            </a:r>
            <a:r>
              <a:rPr lang="en-US" altLang="zh-TW" dirty="0" smtClean="0"/>
              <a:t>?</a:t>
            </a:r>
          </a:p>
          <a:p>
            <a:pPr lvl="1"/>
            <a:r>
              <a:rPr lang="zh-TW" altLang="en-US" dirty="0" smtClean="0"/>
              <a:t>這門課有哪些安排你覺得不佳</a:t>
            </a:r>
            <a:r>
              <a:rPr lang="en-US" altLang="zh-TW" dirty="0" smtClean="0"/>
              <a:t>,</a:t>
            </a:r>
            <a:r>
              <a:rPr lang="zh-TW" altLang="en-US" dirty="0"/>
              <a:t> </a:t>
            </a:r>
            <a:r>
              <a:rPr lang="zh-TW" altLang="en-US" dirty="0" smtClean="0"/>
              <a:t>建議明年改進</a:t>
            </a:r>
            <a:r>
              <a:rPr lang="en-US" altLang="zh-TW" dirty="0" smtClean="0"/>
              <a:t>?</a:t>
            </a:r>
          </a:p>
          <a:p>
            <a:pPr lvl="2"/>
            <a:r>
              <a:rPr lang="zh-TW" altLang="en-US" dirty="0" smtClean="0"/>
              <a:t>若是希望換課本的</a:t>
            </a:r>
            <a:r>
              <a:rPr lang="en-US" altLang="zh-TW" dirty="0" smtClean="0"/>
              <a:t>,</a:t>
            </a:r>
            <a:r>
              <a:rPr lang="zh-TW" altLang="en-US" dirty="0"/>
              <a:t> </a:t>
            </a:r>
            <a:r>
              <a:rPr lang="zh-TW" altLang="en-US" dirty="0" smtClean="0"/>
              <a:t>請明確</a:t>
            </a:r>
            <a:r>
              <a:rPr lang="zh-TW" altLang="en-US" dirty="0"/>
              <a:t>建</a:t>
            </a:r>
            <a:r>
              <a:rPr lang="zh-TW" altLang="en-US" dirty="0" smtClean="0"/>
              <a:t>議該換哪一本</a:t>
            </a:r>
            <a:r>
              <a:rPr lang="en-US" altLang="zh-TW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6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6201" y="195943"/>
            <a:ext cx="4365170" cy="1325563"/>
          </a:xfrm>
        </p:spPr>
        <p:txBody>
          <a:bodyPr/>
          <a:lstStyle/>
          <a:p>
            <a:r>
              <a:rPr lang="en-US" dirty="0" smtClean="0"/>
              <a:t>Let the User Input a Filename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429" y="718684"/>
            <a:ext cx="9165771" cy="59810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filename;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string name;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height, weight;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"Filename? ";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filename;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filename.c_str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name &gt;&gt; height &gt;&gt; weight)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name &lt;&lt; ' ' &lt;&lt; height &lt;&lt;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infile.close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2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FF"/>
                </a:solidFill>
              </a:rPr>
              <a:t>Exercise: </a:t>
            </a:r>
            <a:r>
              <a:rPr lang="en-US" dirty="0" smtClean="0"/>
              <a:t>BMI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the previous program so that after reading all entries, it prints out the maximum and minimum values of height, weight, and BMI.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Height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Weight  BMI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MAX     200     109     44.2739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Min     147     40      12.2345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(P.699 Fig17_07.cpp)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L.65 reset </a:t>
            </a:r>
            <a:r>
              <a:rPr lang="en-US" dirty="0" err="1" smtClean="0"/>
              <a:t>eof</a:t>
            </a:r>
            <a:r>
              <a:rPr lang="en-US" dirty="0" smtClean="0"/>
              <a:t> flag</a:t>
            </a:r>
          </a:p>
          <a:p>
            <a:pPr lvl="1"/>
            <a:r>
              <a:rPr lang="en-US" dirty="0" err="1" smtClean="0"/>
              <a:t>inClientFile.clear</a:t>
            </a:r>
            <a:r>
              <a:rPr lang="en-US" dirty="0" smtClean="0"/>
              <a:t>() </a:t>
            </a:r>
            <a:r>
              <a:rPr lang="en-US" dirty="0" smtClean="0">
                <a:solidFill>
                  <a:srgbClr val="00B050"/>
                </a:solidFill>
              </a:rPr>
              <a:t>// so you need not close() and open() a file again.</a:t>
            </a:r>
          </a:p>
          <a:p>
            <a:r>
              <a:rPr lang="en-US" dirty="0" smtClean="0"/>
              <a:t>L.66 reposition the </a:t>
            </a:r>
            <a:r>
              <a:rPr lang="en-US" dirty="0" smtClean="0">
                <a:solidFill>
                  <a:srgbClr val="00B0F0"/>
                </a:solidFill>
              </a:rPr>
              <a:t>file-position pointer</a:t>
            </a:r>
            <a:r>
              <a:rPr lang="en-US" dirty="0" smtClean="0"/>
              <a:t> to beginning of file</a:t>
            </a:r>
          </a:p>
          <a:p>
            <a:pPr lvl="1"/>
            <a:r>
              <a:rPr lang="en-US" dirty="0" err="1" smtClean="0"/>
              <a:t>inClientFile.seekg</a:t>
            </a:r>
            <a:r>
              <a:rPr lang="en-US" dirty="0" smtClean="0"/>
              <a:t>( 0 );</a:t>
            </a:r>
          </a:p>
          <a:p>
            <a:pPr lvl="2"/>
            <a:r>
              <a:rPr lang="en-US" dirty="0" err="1" smtClean="0"/>
              <a:t>seekg</a:t>
            </a:r>
            <a:r>
              <a:rPr lang="en-US" dirty="0" smtClean="0"/>
              <a:t> (“seek get”) for </a:t>
            </a:r>
            <a:r>
              <a:rPr lang="en-US" dirty="0" err="1" smtClean="0"/>
              <a:t>istream</a:t>
            </a:r>
            <a:endParaRPr lang="en-US" dirty="0" smtClean="0"/>
          </a:p>
          <a:p>
            <a:pPr lvl="2"/>
            <a:r>
              <a:rPr lang="en-US" dirty="0" err="1" smtClean="0"/>
              <a:t>seekp</a:t>
            </a:r>
            <a:r>
              <a:rPr lang="en-US" dirty="0" smtClean="0"/>
              <a:t>(“seek put”) for </a:t>
            </a:r>
            <a:r>
              <a:rPr lang="en-US" dirty="0" err="1" smtClean="0"/>
              <a:t>ofstream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Sequential Files (P.701)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the length of each record differs, it is quite possible that you corrupt the file by updating a line.</a:t>
            </a:r>
          </a:p>
          <a:p>
            <a:pPr lvl="1"/>
            <a:r>
              <a:rPr lang="en-US" dirty="0" smtClean="0"/>
              <a:t>Alice 91</a:t>
            </a:r>
            <a:r>
              <a:rPr lang="en-US" dirty="0" smtClean="0">
                <a:solidFill>
                  <a:srgbClr val="C00000"/>
                </a:solidFill>
              </a:rPr>
              <a:t>\</a:t>
            </a:r>
            <a:r>
              <a:rPr lang="en-US" dirty="0" err="1" smtClean="0">
                <a:solidFill>
                  <a:srgbClr val="C00000"/>
                </a:solidFill>
              </a:rPr>
              <a:t>n</a:t>
            </a:r>
            <a:r>
              <a:rPr lang="en-US" dirty="0" err="1" smtClean="0"/>
              <a:t>Bob</a:t>
            </a:r>
            <a:r>
              <a:rPr lang="en-US" dirty="0" smtClean="0"/>
              <a:t> 92</a:t>
            </a:r>
            <a:r>
              <a:rPr lang="en-US" dirty="0" smtClean="0">
                <a:solidFill>
                  <a:srgbClr val="C00000"/>
                </a:solidFill>
              </a:rPr>
              <a:t>\</a:t>
            </a:r>
            <a:r>
              <a:rPr lang="en-US" dirty="0" err="1" smtClean="0">
                <a:solidFill>
                  <a:srgbClr val="C00000"/>
                </a:solidFill>
              </a:rPr>
              <a:t>n</a:t>
            </a:r>
            <a:r>
              <a:rPr lang="en-US" dirty="0" err="1" smtClean="0"/>
              <a:t>Charlie</a:t>
            </a:r>
            <a:r>
              <a:rPr lang="en-US" dirty="0" smtClean="0"/>
              <a:t> 93</a:t>
            </a:r>
            <a:r>
              <a:rPr lang="en-US" dirty="0" smtClean="0">
                <a:solidFill>
                  <a:srgbClr val="C00000"/>
                </a:solidFill>
              </a:rPr>
              <a:t>\</a:t>
            </a:r>
            <a:r>
              <a:rPr lang="en-US" dirty="0" err="1" smtClean="0">
                <a:solidFill>
                  <a:srgbClr val="C00000"/>
                </a:solidFill>
              </a:rPr>
              <a:t>n</a:t>
            </a:r>
            <a:r>
              <a:rPr lang="en-US" dirty="0" err="1" smtClean="0"/>
              <a:t>Denise</a:t>
            </a:r>
            <a:r>
              <a:rPr lang="en-US" dirty="0" smtClean="0"/>
              <a:t> 94</a:t>
            </a:r>
            <a:r>
              <a:rPr lang="en-US" dirty="0" smtClean="0">
                <a:solidFill>
                  <a:srgbClr val="C00000"/>
                </a:solidFill>
              </a:rPr>
              <a:t>\n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/>
              <a:t>Solution: When you modify a record, you do the following:</a:t>
            </a:r>
          </a:p>
          <a:p>
            <a:pPr lvl="1"/>
            <a:r>
              <a:rPr lang="en-US" dirty="0" smtClean="0"/>
              <a:t>All records before the updated record (“Bob 92”) copied to a new file.</a:t>
            </a:r>
          </a:p>
          <a:p>
            <a:pPr lvl="1"/>
            <a:r>
              <a:rPr lang="en-US" dirty="0" smtClean="0"/>
              <a:t>The updated record (“Bob 100”) written to the new file.</a:t>
            </a:r>
          </a:p>
          <a:p>
            <a:pPr lvl="1"/>
            <a:r>
              <a:rPr lang="en-US" dirty="0" smtClean="0"/>
              <a:t>All records after the record copied to the new file.</a:t>
            </a:r>
          </a:p>
          <a:p>
            <a:r>
              <a:rPr lang="en-US" dirty="0" smtClean="0"/>
              <a:t>Updating a record requires the computer to process </a:t>
            </a:r>
            <a:r>
              <a:rPr lang="en-US" i="1" dirty="0" smtClean="0"/>
              <a:t>every</a:t>
            </a:r>
            <a:r>
              <a:rPr lang="en-US" dirty="0" smtClean="0"/>
              <a:t> record in the file.  This is </a:t>
            </a:r>
            <a:r>
              <a:rPr lang="en-US" dirty="0" smtClean="0">
                <a:solidFill>
                  <a:srgbClr val="FF0000"/>
                </a:solidFill>
              </a:rPr>
              <a:t>terribly inefficient</a:t>
            </a:r>
            <a:r>
              <a:rPr lang="en-US" dirty="0" smtClean="0"/>
              <a:t>.  That’s why we’ll need </a:t>
            </a:r>
            <a:r>
              <a:rPr lang="en-US" i="1" dirty="0" smtClean="0"/>
              <a:t>random-access files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57870" y="3040912"/>
            <a:ext cx="3806456" cy="988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you re-write Bob’s grade as 100,</a:t>
            </a:r>
          </a:p>
          <a:p>
            <a:pPr algn="ctr"/>
            <a:r>
              <a:rPr lang="en-US" dirty="0" smtClean="0"/>
              <a:t>the second line will become</a:t>
            </a:r>
          </a:p>
          <a:p>
            <a:pPr algn="ctr"/>
            <a:r>
              <a:rPr lang="en-US" dirty="0" smtClean="0"/>
              <a:t>“Bob 100Charlie 93”!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338624" y="2700671"/>
            <a:ext cx="0" cy="265814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41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Random-Access Files (P.702)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all records in a file are of the same fixed length, individual record can be accessed directly without having to search other records. (L.19)</a:t>
            </a:r>
          </a:p>
          <a:p>
            <a:pPr lvl="1"/>
            <a:r>
              <a:rPr lang="en-US" dirty="0" smtClean="0"/>
              <a:t>This is normally done by grouping data in each record into a </a:t>
            </a:r>
            <a:r>
              <a:rPr lang="en-US" dirty="0" err="1" smtClean="0"/>
              <a:t>struct</a:t>
            </a:r>
            <a:r>
              <a:rPr lang="en-US" dirty="0" smtClean="0"/>
              <a:t> or a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7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Files in Binary Mode (P.703)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ofstream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ofstream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("a.dat",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::out | 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::binary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char a[] = "ABC";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0x01020304;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unsigned short c = 0xEF;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char*&gt;( &amp;a ),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a ) 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char*&gt;( &amp;b ),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b ) 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char*&gt;( &amp;c ),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c ) 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06856" y="2030819"/>
            <a:ext cx="469959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od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-t x1 a.dat</a:t>
            </a:r>
          </a:p>
          <a:p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41 42 43 00 </a:t>
            </a:r>
            <a:r>
              <a:rPr lang="fr-FR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04 03 02 01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ef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8240234" y="2955851"/>
            <a:ext cx="3466214" cy="1073889"/>
          </a:xfrm>
          <a:prstGeom prst="wedgeRectCallout">
            <a:avLst>
              <a:gd name="adj1" fmla="val -29397"/>
              <a:gd name="adj2" fmla="val -751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 Intel x86 processors, integers are stored in </a:t>
            </a:r>
            <a:r>
              <a:rPr lang="en-US" dirty="0" smtClean="0">
                <a:solidFill>
                  <a:srgbClr val="FFC000"/>
                </a:solidFill>
              </a:rPr>
              <a:t>little-endian</a:t>
            </a:r>
            <a:r>
              <a:rPr lang="en-US" dirty="0" smtClean="0"/>
              <a:t> formats.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3115341" y="1406784"/>
            <a:ext cx="3806456" cy="978196"/>
          </a:xfrm>
          <a:prstGeom prst="wedgeRectCallout">
            <a:avLst>
              <a:gd name="adj1" fmla="val -6787"/>
              <a:gd name="adj2" fmla="val 170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::out			00010000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::binary		00000100</a:t>
            </a:r>
          </a:p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::out |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ios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::binary	00010100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22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from a Random-Access File (P.710 fig17_13.cpp)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L.34 You only need to check either "</a:t>
            </a:r>
            <a:r>
              <a:rPr lang="en-US" dirty="0" err="1" smtClean="0"/>
              <a:t>inCredit</a:t>
            </a:r>
            <a:r>
              <a:rPr lang="en-US" dirty="0" smtClean="0"/>
              <a:t>" or "!</a:t>
            </a:r>
            <a:r>
              <a:rPr lang="en-US" dirty="0" err="1" smtClean="0"/>
              <a:t>inCredit.eof</a:t>
            </a:r>
            <a:r>
              <a:rPr lang="en-US" smtClean="0"/>
              <a:t>()".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5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ClientData</a:t>
            </a:r>
            <a:r>
              <a:rPr lang="en-US" dirty="0" smtClean="0"/>
              <a:t> class header (P.705 </a:t>
            </a:r>
            <a:r>
              <a:rPr lang="en-US" dirty="0" err="1" smtClean="0"/>
              <a:t>ClientData.h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50952"/>
          </a:xfrm>
        </p:spPr>
        <p:txBody>
          <a:bodyPr/>
          <a:lstStyle/>
          <a:p>
            <a:r>
              <a:rPr lang="en-US" dirty="0" smtClean="0"/>
              <a:t>L.31~L.34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accountNumber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char </a:t>
            </a:r>
            <a:r>
              <a:rPr lang="en-US" dirty="0" err="1" smtClean="0"/>
              <a:t>lastName</a:t>
            </a:r>
            <a:r>
              <a:rPr lang="en-US" dirty="0" smtClean="0"/>
              <a:t>[ 15 ];</a:t>
            </a:r>
          </a:p>
          <a:p>
            <a:pPr lvl="1"/>
            <a:r>
              <a:rPr lang="en-US" dirty="0" smtClean="0"/>
              <a:t>char </a:t>
            </a:r>
            <a:r>
              <a:rPr lang="en-US" dirty="0" err="1" smtClean="0"/>
              <a:t>firstName</a:t>
            </a:r>
            <a:r>
              <a:rPr lang="en-US" dirty="0" smtClean="0"/>
              <a:t>[ 10 ];</a:t>
            </a:r>
          </a:p>
          <a:p>
            <a:pPr lvl="1"/>
            <a:r>
              <a:rPr lang="en-US" dirty="0" smtClean="0"/>
              <a:t>double balance;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5433237" y="3274828"/>
            <a:ext cx="5071730" cy="2009553"/>
          </a:xfrm>
          <a:prstGeom prst="wedgeRectCallout">
            <a:avLst>
              <a:gd name="adj1" fmla="val -73244"/>
              <a:gd name="adj2" fmla="val -666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These data members are of fixed-size.</a:t>
            </a:r>
          </a:p>
          <a:p>
            <a:pPr algn="ctr"/>
            <a:r>
              <a:rPr lang="en-US" dirty="0" smtClean="0"/>
              <a:t>Note that it is improper to store data types with “flexible size” (such as string or vector).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52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17</a:t>
            </a:r>
            <a:br>
              <a:rPr lang="en-US" dirty="0" smtClean="0"/>
            </a:br>
            <a:r>
              <a:rPr lang="en-US" dirty="0" smtClean="0"/>
              <a:t>File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 and Streams (P.691)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views each file simply as </a:t>
            </a:r>
            <a:r>
              <a:rPr lang="en-US" i="1" dirty="0" smtClean="0">
                <a:solidFill>
                  <a:srgbClr val="00B0F0"/>
                </a:solidFill>
              </a:rPr>
              <a:t>a sequence of bytes </a:t>
            </a:r>
            <a:r>
              <a:rPr lang="en-US" altLang="zh-TW" dirty="0"/>
              <a:t>stored in secondary memory (disk drive</a:t>
            </a:r>
            <a:r>
              <a:rPr lang="en-US" altLang="zh-TW" dirty="0" smtClean="0"/>
              <a:t>)</a:t>
            </a:r>
            <a:r>
              <a:rPr lang="en-US" dirty="0" smtClean="0"/>
              <a:t>. (L.10)</a:t>
            </a:r>
          </a:p>
          <a:p>
            <a:pPr lvl="1"/>
            <a:r>
              <a:rPr lang="en-US" altLang="zh-TW" dirty="0"/>
              <a:t>Files can contain any data type, but the easiest to work with are </a:t>
            </a:r>
            <a:r>
              <a:rPr lang="en-US" altLang="zh-TW" dirty="0">
                <a:solidFill>
                  <a:srgbClr val="00B0F0"/>
                </a:solidFill>
              </a:rPr>
              <a:t>text</a:t>
            </a:r>
            <a:r>
              <a:rPr lang="en-US" altLang="zh-TW" dirty="0"/>
              <a:t>.</a:t>
            </a:r>
          </a:p>
          <a:p>
            <a:pPr lvl="1"/>
            <a:r>
              <a:rPr lang="en-US" altLang="zh-TW" dirty="0"/>
              <a:t>A file usually contains more than one line of text. </a:t>
            </a:r>
          </a:p>
          <a:p>
            <a:pPr lvl="1"/>
            <a:r>
              <a:rPr lang="en-US" altLang="zh-TW" dirty="0" smtClean="0"/>
              <a:t>Many computer languages (e.g., C++ and Python) can insert standard </a:t>
            </a:r>
            <a:r>
              <a:rPr lang="en-US" altLang="zh-TW" dirty="0">
                <a:solidFill>
                  <a:srgbClr val="00B0F0"/>
                </a:solidFill>
              </a:rPr>
              <a:t>newline character</a:t>
            </a:r>
            <a:r>
              <a:rPr lang="en-US" altLang="zh-TW" dirty="0"/>
              <a:t> (\n) to </a:t>
            </a:r>
            <a:r>
              <a:rPr lang="en-US" altLang="zh-TW" dirty="0" smtClean="0"/>
              <a:t>indicate </a:t>
            </a:r>
            <a:r>
              <a:rPr lang="en-US" altLang="zh-TW" dirty="0"/>
              <a:t>line breaks.</a:t>
            </a:r>
            <a:endParaRPr lang="en-US" dirty="0" smtClean="0"/>
          </a:p>
          <a:p>
            <a:r>
              <a:rPr lang="en-US" dirty="0" smtClean="0"/>
              <a:t>When a file is </a:t>
            </a:r>
            <a:r>
              <a:rPr lang="en-US" i="1" dirty="0" smtClean="0">
                <a:solidFill>
                  <a:srgbClr val="00B0F0"/>
                </a:solidFill>
              </a:rPr>
              <a:t>opened</a:t>
            </a:r>
            <a:r>
              <a:rPr lang="en-US" dirty="0" smtClean="0"/>
              <a:t>, an object is created, and a stream is associated with the object. (L.12)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6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1D1EEB-0C70-4AE0-B7F7-210E16D48910}" type="slidenum">
              <a:rPr lang="en-US" altLang="zh-TW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zh-TW" sz="1400"/>
          </a:p>
        </p:txBody>
      </p:sp>
      <p:sp>
        <p:nvSpPr>
          <p:cNvPr id="1126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Multi-Line Strings</a:t>
            </a:r>
          </a:p>
        </p:txBody>
      </p:sp>
      <p:sp>
        <p:nvSpPr>
          <p:cNvPr id="1126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Hello</a:t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mtClean="0">
                <a:ea typeface="新細明體" panose="02020500000000000000" pitchFamily="18" charset="-120"/>
              </a:rPr>
              <a:t>World</a:t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mtClean="0">
                <a:ea typeface="新細明體" panose="02020500000000000000" pitchFamily="18" charset="-120"/>
              </a:rPr>
              <a:t/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mtClean="0">
                <a:ea typeface="新細明體" panose="02020500000000000000" pitchFamily="18" charset="-120"/>
              </a:rPr>
              <a:t>Goodbye 32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When stored in a file:</a:t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mtClean="0">
                <a:ea typeface="新細明體" panose="02020500000000000000" pitchFamily="18" charset="-120"/>
              </a:rPr>
              <a:t>Hello\nWorld\n\nGoodbye 32\n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\n denotes a “newline” character.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The file size is 24 bytes.</a:t>
            </a:r>
          </a:p>
        </p:txBody>
      </p:sp>
    </p:spTree>
    <p:extLst>
      <p:ext uri="{BB962C8B-B14F-4D97-AF65-F5344CB8AC3E}">
        <p14:creationId xmlns:p14="http://schemas.microsoft.com/office/powerpoint/2010/main" val="36834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Sequential File </a:t>
            </a:r>
            <a:r>
              <a:rPr lang="en-US" sz="3600" dirty="0" smtClean="0"/>
              <a:t>(P.693 fig17_03.cpp)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L.5 file stream</a:t>
            </a:r>
          </a:p>
          <a:p>
            <a:pPr lvl="1"/>
            <a:r>
              <a:rPr lang="en-US" dirty="0" smtClean="0"/>
              <a:t>#include &lt;</a:t>
            </a:r>
            <a:r>
              <a:rPr lang="en-US" dirty="0" err="1" smtClean="0"/>
              <a:t>fstream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L.12 </a:t>
            </a:r>
            <a:r>
              <a:rPr lang="en-US" dirty="0" err="1" smtClean="0"/>
              <a:t>ofstream</a:t>
            </a:r>
            <a:r>
              <a:rPr lang="en-US" dirty="0" smtClean="0"/>
              <a:t> constructor opens file</a:t>
            </a:r>
          </a:p>
          <a:p>
            <a:pPr lvl="1"/>
            <a:r>
              <a:rPr lang="en-US" dirty="0" err="1" smtClean="0"/>
              <a:t>ofstream</a:t>
            </a:r>
            <a:r>
              <a:rPr lang="en-US" dirty="0" smtClean="0"/>
              <a:t> </a:t>
            </a:r>
            <a:r>
              <a:rPr lang="en-US" dirty="0" err="1" smtClean="0"/>
              <a:t>outClientFile</a:t>
            </a:r>
            <a:r>
              <a:rPr lang="en-US" dirty="0" smtClean="0"/>
              <a:t>("clients.txt", </a:t>
            </a:r>
            <a:r>
              <a:rPr lang="en-US" dirty="0" err="1" smtClean="0">
                <a:solidFill>
                  <a:srgbClr val="00B0F0"/>
                </a:solidFill>
              </a:rPr>
              <a:t>ios</a:t>
            </a:r>
            <a:r>
              <a:rPr lang="en-US" dirty="0" smtClean="0">
                <a:solidFill>
                  <a:srgbClr val="00B0F0"/>
                </a:solidFill>
              </a:rPr>
              <a:t>::out</a:t>
            </a:r>
            <a:r>
              <a:rPr lang="en-US" dirty="0" smtClean="0"/>
              <a:t> );</a:t>
            </a:r>
          </a:p>
          <a:p>
            <a:pPr lvl="2"/>
            <a:r>
              <a:rPr lang="en-US" dirty="0" err="1" smtClean="0"/>
              <a:t>ios</a:t>
            </a:r>
            <a:r>
              <a:rPr lang="en-US" dirty="0" smtClean="0"/>
              <a:t>::out can be omitted, because this is the default mode of </a:t>
            </a:r>
            <a:r>
              <a:rPr lang="en-US" dirty="0" err="1" smtClean="0"/>
              <a:t>ofstream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L.15 overloaded ! operator (P.654)</a:t>
            </a:r>
          </a:p>
          <a:p>
            <a:pPr lvl="1"/>
            <a:r>
              <a:rPr lang="en-US" dirty="0" smtClean="0"/>
              <a:t>if ( !</a:t>
            </a:r>
            <a:r>
              <a:rPr lang="en-US" dirty="0" err="1" smtClean="0"/>
              <a:t>outClientFile</a:t>
            </a:r>
            <a:r>
              <a:rPr lang="en-US" dirty="0" smtClean="0"/>
              <a:t> 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dirty="0" err="1" smtClean="0">
                <a:solidFill>
                  <a:srgbClr val="00B0F0"/>
                </a:solidFill>
              </a:rPr>
              <a:t>cerr</a:t>
            </a:r>
            <a:r>
              <a:rPr lang="en-US" dirty="0" smtClean="0"/>
              <a:t> &lt;&lt; "File could not be opened"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      exit( 1 );</a:t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3423684" y="5667153"/>
            <a:ext cx="5943600" cy="935666"/>
          </a:xfrm>
          <a:prstGeom prst="wedgeRectCallout">
            <a:avLst>
              <a:gd name="adj1" fmla="val -55538"/>
              <a:gd name="adj2" fmla="val -465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 the comparison of exit() and “return” on P.431.</a:t>
            </a:r>
          </a:p>
          <a:p>
            <a:pPr algn="ctr"/>
            <a:r>
              <a:rPr lang="en-US" dirty="0" smtClean="0"/>
              <a:t>exit() does not destroy local automatic variables.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452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Open Modes (P.694)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027054"/>
              </p:ext>
            </p:extLst>
          </p:nvPr>
        </p:nvGraphicFramePr>
        <p:xfrm>
          <a:off x="838200" y="1825625"/>
          <a:ext cx="105156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98638373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28896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010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ios</a:t>
                      </a:r>
                      <a:r>
                        <a:rPr lang="en-US" dirty="0" smtClean="0"/>
                        <a:t>::app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Append</a:t>
                      </a:r>
                      <a:r>
                        <a:rPr lang="en-US" dirty="0" smtClean="0"/>
                        <a:t> all output to the end of the file.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775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ios</a:t>
                      </a:r>
                      <a:r>
                        <a:rPr lang="en-US" dirty="0" smtClean="0"/>
                        <a:t>::ate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 a file for output and move to the end of the file (normally used to append data to a file).  Data can be written </a:t>
                      </a:r>
                      <a:r>
                        <a:rPr lang="en-US" i="1" dirty="0" smtClean="0"/>
                        <a:t>anywhere</a:t>
                      </a:r>
                      <a:r>
                        <a:rPr lang="en-US" dirty="0" smtClean="0"/>
                        <a:t> in the file.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471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ios</a:t>
                      </a:r>
                      <a:r>
                        <a:rPr lang="en-US" dirty="0" smtClean="0"/>
                        <a:t>::in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 a file for </a:t>
                      </a:r>
                      <a:r>
                        <a:rPr lang="en-US" i="1" dirty="0" smtClean="0"/>
                        <a:t>input</a:t>
                      </a:r>
                      <a:r>
                        <a:rPr lang="en-US" dirty="0" smtClean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170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ios</a:t>
                      </a:r>
                      <a:r>
                        <a:rPr lang="en-US" dirty="0" smtClean="0"/>
                        <a:t>::out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 a file for </a:t>
                      </a:r>
                      <a:r>
                        <a:rPr lang="en-US" i="1" dirty="0" smtClean="0"/>
                        <a:t>output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8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ios</a:t>
                      </a:r>
                      <a:r>
                        <a:rPr lang="en-US" dirty="0" smtClean="0"/>
                        <a:t>::</a:t>
                      </a:r>
                      <a:r>
                        <a:rPr lang="en-US" dirty="0" err="1" smtClean="0"/>
                        <a:t>trunc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Discard</a:t>
                      </a:r>
                      <a:r>
                        <a:rPr lang="en-US" dirty="0" smtClean="0"/>
                        <a:t> the file’s contents (this also is the default action for </a:t>
                      </a:r>
                      <a:r>
                        <a:rPr lang="en-US" dirty="0" err="1" smtClean="0"/>
                        <a:t>ios</a:t>
                      </a:r>
                      <a:r>
                        <a:rPr lang="en-US" dirty="0" smtClean="0"/>
                        <a:t>::out).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123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ios</a:t>
                      </a:r>
                      <a:r>
                        <a:rPr lang="en-US" dirty="0" smtClean="0"/>
                        <a:t>::binary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 a file for binary, i.e., </a:t>
                      </a:r>
                      <a:r>
                        <a:rPr lang="en-US" i="1" dirty="0" err="1" smtClean="0"/>
                        <a:t>nontext</a:t>
                      </a:r>
                      <a:r>
                        <a:rPr lang="en-US" dirty="0" smtClean="0"/>
                        <a:t>, input or output.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55711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63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a File (P.695)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main() terminates, it implicitly invokes </a:t>
            </a:r>
            <a:r>
              <a:rPr lang="en-US" dirty="0" err="1" smtClean="0"/>
              <a:t>outClientFile’s</a:t>
            </a:r>
            <a:r>
              <a:rPr lang="en-US" dirty="0" smtClean="0"/>
              <a:t> destructor, which closes the clients.txt file.</a:t>
            </a:r>
          </a:p>
          <a:p>
            <a:r>
              <a:rPr lang="en-US" dirty="0" smtClean="0"/>
              <a:t>You can also close the </a:t>
            </a:r>
            <a:r>
              <a:rPr lang="en-US" dirty="0" err="1" smtClean="0"/>
              <a:t>ofstream</a:t>
            </a:r>
            <a:r>
              <a:rPr lang="en-US" dirty="0" smtClean="0"/>
              <a:t> object explicitly, using member function close in the statement</a:t>
            </a:r>
          </a:p>
          <a:p>
            <a:pPr lvl="1"/>
            <a:r>
              <a:rPr lang="en-US" dirty="0" err="1" smtClean="0"/>
              <a:t>outClientFile.</a:t>
            </a:r>
            <a:r>
              <a:rPr lang="en-US" dirty="0" err="1" smtClean="0">
                <a:solidFill>
                  <a:srgbClr val="00B0F0"/>
                </a:solidFill>
              </a:rPr>
              <a:t>close</a:t>
            </a:r>
            <a:r>
              <a:rPr lang="en-US" dirty="0" smtClean="0">
                <a:solidFill>
                  <a:srgbClr val="00B0F0"/>
                </a:solidFill>
              </a:rPr>
              <a:t>()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09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File with Unknown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we have text file which lists the heights and weights of some students.</a:t>
            </a:r>
          </a:p>
          <a:p>
            <a:pPr lvl="1"/>
            <a:r>
              <a:rPr lang="en-US" dirty="0"/>
              <a:t>Alfa 187 54</a:t>
            </a:r>
          </a:p>
          <a:p>
            <a:pPr lvl="1"/>
            <a:r>
              <a:rPr lang="en-US" dirty="0"/>
              <a:t>Bravo 196 47</a:t>
            </a:r>
          </a:p>
          <a:p>
            <a:pPr lvl="1"/>
            <a:r>
              <a:rPr lang="en-US" dirty="0"/>
              <a:t>Charlie 170 62</a:t>
            </a:r>
          </a:p>
          <a:p>
            <a:pPr lvl="1"/>
            <a:r>
              <a:rPr lang="en-US" dirty="0"/>
              <a:t>Delta 160 77</a:t>
            </a:r>
          </a:p>
          <a:p>
            <a:pPr lvl="1"/>
            <a:r>
              <a:rPr lang="en-US" dirty="0"/>
              <a:t>Echo 174 66</a:t>
            </a:r>
          </a:p>
          <a:p>
            <a:pPr lvl="1"/>
            <a:r>
              <a:rPr lang="en-US" dirty="0"/>
              <a:t>Foxtrot 192 94</a:t>
            </a:r>
          </a:p>
          <a:p>
            <a:pPr lvl="1"/>
            <a:r>
              <a:rPr lang="en-US" dirty="0"/>
              <a:t>Golf 151 </a:t>
            </a:r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1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685" y="158297"/>
            <a:ext cx="10515600" cy="1325563"/>
          </a:xfrm>
        </p:spPr>
        <p:txBody>
          <a:bodyPr/>
          <a:lstStyle/>
          <a:p>
            <a:r>
              <a:rPr lang="en-US" dirty="0" smtClean="0"/>
              <a:t>ch17_fixed_filename.cpp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1404257"/>
            <a:ext cx="4833255" cy="5317218"/>
          </a:xfrm>
        </p:spPr>
        <p:txBody>
          <a:bodyPr>
            <a:normAutofit/>
          </a:bodyPr>
          <a:lstStyle/>
          <a:p>
            <a:r>
              <a:rPr lang="en-US" dirty="0"/>
              <a:t>Here is a sample code which read all </a:t>
            </a:r>
            <a:r>
              <a:rPr lang="en-US" dirty="0" smtClean="0"/>
              <a:t>records, </a:t>
            </a:r>
            <a:r>
              <a:rPr lang="en-US" dirty="0"/>
              <a:t>and print out only </a:t>
            </a:r>
            <a:r>
              <a:rPr lang="en-US" dirty="0" smtClean="0"/>
              <a:t>names </a:t>
            </a:r>
            <a:r>
              <a:rPr lang="en-US" dirty="0"/>
              <a:t>and </a:t>
            </a:r>
            <a:r>
              <a:rPr lang="en-US" dirty="0" smtClean="0"/>
              <a:t>heights.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Note:</a:t>
            </a:r>
            <a:r>
              <a:rPr lang="en-US" dirty="0" smtClean="0"/>
              <a:t> Store the data file in the same directory as your .</a:t>
            </a:r>
            <a:r>
              <a:rPr lang="en-US" dirty="0" err="1" smtClean="0"/>
              <a:t>cpp</a:t>
            </a:r>
            <a:r>
              <a:rPr lang="en-US" dirty="0" smtClean="0"/>
              <a:t> file.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EA93-476F-4925-8D45-B75A8CA59908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37514" y="258167"/>
            <a:ext cx="5715000" cy="526297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#include &lt;</a:t>
            </a:r>
            <a:r>
              <a:rPr lang="en-US" sz="1600" dirty="0" err="1"/>
              <a:t>iostream</a:t>
            </a:r>
            <a:r>
              <a:rPr lang="en-US" sz="1600" dirty="0"/>
              <a:t>&gt;</a:t>
            </a:r>
          </a:p>
          <a:p>
            <a:r>
              <a:rPr lang="en-US" sz="1600" dirty="0">
                <a:solidFill>
                  <a:srgbClr val="00B0F0"/>
                </a:solidFill>
              </a:rPr>
              <a:t>#include &lt;</a:t>
            </a:r>
            <a:r>
              <a:rPr lang="en-US" sz="1600" dirty="0" err="1">
                <a:solidFill>
                  <a:srgbClr val="00B0F0"/>
                </a:solidFill>
              </a:rPr>
              <a:t>fstream</a:t>
            </a:r>
            <a:r>
              <a:rPr lang="en-US" sz="1600" dirty="0">
                <a:solidFill>
                  <a:srgbClr val="00B0F0"/>
                </a:solidFill>
              </a:rPr>
              <a:t>&gt;</a:t>
            </a:r>
          </a:p>
          <a:p>
            <a:r>
              <a:rPr lang="en-US" sz="1600" dirty="0"/>
              <a:t>#include &lt;string&gt;</a:t>
            </a:r>
          </a:p>
          <a:p>
            <a:endParaRPr lang="en-US" sz="1600" dirty="0"/>
          </a:p>
          <a:p>
            <a:r>
              <a:rPr lang="en-US" sz="1600" dirty="0"/>
              <a:t>using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cout</a:t>
            </a:r>
            <a:r>
              <a:rPr lang="en-US" sz="1600" dirty="0"/>
              <a:t>;</a:t>
            </a:r>
          </a:p>
          <a:p>
            <a:r>
              <a:rPr lang="en-US" sz="1600" dirty="0"/>
              <a:t>using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en-US" sz="1600" dirty="0" err="1"/>
              <a:t>endl</a:t>
            </a:r>
            <a:r>
              <a:rPr lang="en-US" sz="1600" dirty="0"/>
              <a:t>;</a:t>
            </a:r>
          </a:p>
          <a:p>
            <a:r>
              <a:rPr lang="en-US" sz="1600" dirty="0">
                <a:solidFill>
                  <a:srgbClr val="00B0F0"/>
                </a:solidFill>
              </a:rPr>
              <a:t>using </a:t>
            </a:r>
            <a:r>
              <a:rPr lang="en-US" sz="1600" dirty="0" err="1">
                <a:solidFill>
                  <a:srgbClr val="00B0F0"/>
                </a:solidFill>
              </a:rPr>
              <a:t>std</a:t>
            </a:r>
            <a:r>
              <a:rPr lang="en-US" sz="1600" dirty="0">
                <a:solidFill>
                  <a:srgbClr val="00B0F0"/>
                </a:solidFill>
              </a:rPr>
              <a:t>::</a:t>
            </a:r>
            <a:r>
              <a:rPr lang="en-US" sz="1600" dirty="0" err="1">
                <a:solidFill>
                  <a:srgbClr val="00B0F0"/>
                </a:solidFill>
              </a:rPr>
              <a:t>ifstream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r>
              <a:rPr lang="en-US" sz="1600" dirty="0"/>
              <a:t>using </a:t>
            </a:r>
            <a:r>
              <a:rPr lang="en-US" sz="1600" dirty="0" err="1"/>
              <a:t>std</a:t>
            </a:r>
            <a:r>
              <a:rPr lang="en-US" sz="1600" dirty="0"/>
              <a:t>::string;</a:t>
            </a:r>
          </a:p>
          <a:p>
            <a:endParaRPr lang="en-US" sz="1600" dirty="0"/>
          </a:p>
          <a:p>
            <a:r>
              <a:rPr lang="en-US" sz="1600" dirty="0" err="1"/>
              <a:t>int</a:t>
            </a:r>
            <a:r>
              <a:rPr lang="en-US" sz="1600" dirty="0"/>
              <a:t> main() {</a:t>
            </a:r>
          </a:p>
          <a:p>
            <a:r>
              <a:rPr lang="en-US" sz="1600" dirty="0"/>
              <a:t>    string name;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int</a:t>
            </a:r>
            <a:r>
              <a:rPr lang="en-US" sz="1600" dirty="0"/>
              <a:t> height, weight;</a:t>
            </a:r>
          </a:p>
          <a:p>
            <a:endParaRPr lang="en-US" sz="1600" dirty="0"/>
          </a:p>
          <a:p>
            <a:r>
              <a:rPr lang="en-US" sz="1600" dirty="0"/>
              <a:t>   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 err="1">
                <a:solidFill>
                  <a:srgbClr val="00B0F0"/>
                </a:solidFill>
              </a:rPr>
              <a:t>ifstream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 err="1">
                <a:solidFill>
                  <a:srgbClr val="00B0F0"/>
                </a:solidFill>
              </a:rPr>
              <a:t>infile</a:t>
            </a:r>
            <a:r>
              <a:rPr lang="en-US" sz="1600" dirty="0">
                <a:solidFill>
                  <a:srgbClr val="00B0F0"/>
                </a:solidFill>
              </a:rPr>
              <a:t>("nato_phonetic_alphabet.txt");</a:t>
            </a:r>
          </a:p>
          <a:p>
            <a:endParaRPr lang="en-US" sz="1600" dirty="0"/>
          </a:p>
          <a:p>
            <a:r>
              <a:rPr lang="en-US" sz="1600" dirty="0"/>
              <a:t>    while (</a:t>
            </a:r>
            <a:r>
              <a:rPr lang="en-US" sz="1600" dirty="0" err="1">
                <a:solidFill>
                  <a:srgbClr val="00B0F0"/>
                </a:solidFill>
              </a:rPr>
              <a:t>infile</a:t>
            </a:r>
            <a:r>
              <a:rPr lang="en-US" sz="1600" dirty="0">
                <a:solidFill>
                  <a:srgbClr val="00B0F0"/>
                </a:solidFill>
              </a:rPr>
              <a:t> &gt;&gt; name &gt;&gt; height &gt;&gt; weight</a:t>
            </a:r>
            <a:r>
              <a:rPr lang="en-US" sz="1600" dirty="0"/>
              <a:t>) {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cout</a:t>
            </a:r>
            <a:r>
              <a:rPr lang="en-US" sz="1600" dirty="0"/>
              <a:t> &lt;&lt; name &lt;&lt; ' ' &lt;&lt; height &lt;&lt; </a:t>
            </a:r>
            <a:r>
              <a:rPr lang="en-US" sz="1600" dirty="0" err="1"/>
              <a:t>endl</a:t>
            </a:r>
            <a:r>
              <a:rPr lang="en-US" sz="1600" dirty="0"/>
              <a:t>;</a:t>
            </a:r>
          </a:p>
          <a:p>
            <a:r>
              <a:rPr lang="en-US" sz="1600" dirty="0"/>
              <a:t>    }</a:t>
            </a:r>
          </a:p>
          <a:p>
            <a:r>
              <a:rPr lang="en-US" sz="1600" dirty="0"/>
              <a:t>    </a:t>
            </a:r>
            <a:r>
              <a:rPr lang="en-US" sz="1600" dirty="0" err="1">
                <a:solidFill>
                  <a:srgbClr val="00B0F0"/>
                </a:solidFill>
              </a:rPr>
              <a:t>infile.close</a:t>
            </a:r>
            <a:r>
              <a:rPr lang="en-US" sz="1600" dirty="0">
                <a:solidFill>
                  <a:srgbClr val="00B0F0"/>
                </a:solidFill>
              </a:rPr>
              <a:t>();</a:t>
            </a:r>
          </a:p>
          <a:p>
            <a:r>
              <a:rPr lang="en-US" sz="1600" dirty="0"/>
              <a:t>    return 0;</a:t>
            </a:r>
          </a:p>
          <a:p>
            <a:r>
              <a:rPr lang="en-US" sz="1600" dirty="0"/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8610600" y="5377543"/>
            <a:ext cx="2220685" cy="978807"/>
          </a:xfrm>
          <a:prstGeom prst="wedgeRectCallout">
            <a:avLst>
              <a:gd name="adj1" fmla="val -61029"/>
              <a:gd name="adj2" fmla="val -1232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may try to add “line numbers”.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9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1196</Words>
  <Application>Microsoft Office PowerPoint</Application>
  <PresentationFormat>Widescreen</PresentationFormat>
  <Paragraphs>179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新細明體</vt:lpstr>
      <vt:lpstr>Arial</vt:lpstr>
      <vt:lpstr>Calibri</vt:lpstr>
      <vt:lpstr>Calibri Light</vt:lpstr>
      <vt:lpstr>Courier New</vt:lpstr>
      <vt:lpstr>Tahoma</vt:lpstr>
      <vt:lpstr>Times New Roman</vt:lpstr>
      <vt:lpstr>Office Theme</vt:lpstr>
      <vt:lpstr>教學意見調查</vt:lpstr>
      <vt:lpstr>Chapter 17 File Processing</vt:lpstr>
      <vt:lpstr>Files and Streams (P.691)</vt:lpstr>
      <vt:lpstr>Multi-Line Strings</vt:lpstr>
      <vt:lpstr>Creating a Sequential File (P.693 fig17_03.cpp)</vt:lpstr>
      <vt:lpstr>File Open Modes (P.694)</vt:lpstr>
      <vt:lpstr>Closing a File (P.695)</vt:lpstr>
      <vt:lpstr>Data File with Unknown Length</vt:lpstr>
      <vt:lpstr>ch17_fixed_filename.cpp</vt:lpstr>
      <vt:lpstr>Let the User Input a Filename</vt:lpstr>
      <vt:lpstr>Exercise: BMI</vt:lpstr>
      <vt:lpstr>(P.699 Fig17_07.cpp)</vt:lpstr>
      <vt:lpstr>Updating Sequential Files (P.701)</vt:lpstr>
      <vt:lpstr>Random-Access Files (P.702)</vt:lpstr>
      <vt:lpstr>Writing Files in Binary Mode (P.703)</vt:lpstr>
      <vt:lpstr>Reading from a Random-Access File (P.710 fig17_13.cpp)</vt:lpstr>
      <vt:lpstr>ClientData class header (P.705 ClientData.h)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 File Processing</dc:title>
  <dc:creator>solomon</dc:creator>
  <cp:lastModifiedBy>solomon</cp:lastModifiedBy>
  <cp:revision>17</cp:revision>
  <dcterms:created xsi:type="dcterms:W3CDTF">2019-05-06T20:22:25Z</dcterms:created>
  <dcterms:modified xsi:type="dcterms:W3CDTF">2020-06-04T00:16:38Z</dcterms:modified>
</cp:coreProperties>
</file>