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1CAC0A-21B6-4532-8B3D-FB9BB72AF364}" type="datetimeFigureOut">
              <a:rPr lang="en-US" smtClean="0"/>
              <a:t>5/1/2019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C2C71E-C290-4899-B1D4-AD6085BA26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07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CA7EE9-1684-4C35-A112-EDA64A355E2A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969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1A418-F309-4068-9470-07246982D73F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10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B8C033-A7E5-467C-8DD7-D40F1D05D850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35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8B97C-7D01-43B7-9D59-4D3A7DF25CDF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862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32545-2417-44D4-A2C8-15F80A5C7CD0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095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84374-CBD2-45F2-8080-E4692D807D74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70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B141-B80E-4300-9350-6C87D4AE7CA6}" type="datetime1">
              <a:rPr lang="en-US" smtClean="0"/>
              <a:t>5/1/2019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419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50473-2BDB-48E8-9D38-5DA7D77A24D5}" type="datetime1">
              <a:rPr lang="en-US" smtClean="0"/>
              <a:t>5/1/2019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5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37CFC-482E-4360-8353-A4E45CC4D486}" type="datetime1">
              <a:rPr lang="en-US" smtClean="0"/>
              <a:t>5/1/2019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761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67AF4-CE24-4297-9AEA-773C05D4CF9D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047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B3036-2512-4C80-B9C5-D8F1BAEDE8D1}" type="datetime1">
              <a:rPr lang="en-US" smtClean="0"/>
              <a:t>5/1/2019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52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F167D-B441-4FE6-8198-0675715F1415}" type="datetime1">
              <a:rPr lang="en-US" smtClean="0"/>
              <a:t>5/1/2019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8D61F8-BACE-45C3-8AB6-0A4C42661B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55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Chapter 15</a:t>
            </a:r>
            <a:br>
              <a:rPr lang="en-US" altLang="zh-TW" dirty="0" smtClean="0"/>
            </a:br>
            <a:r>
              <a:rPr lang="en-US" altLang="zh-TW" dirty="0" smtClean="0"/>
              <a:t>Stream </a:t>
            </a:r>
            <a:r>
              <a:rPr lang="en-US" altLang="zh-TW" dirty="0" err="1" smtClean="0"/>
              <a:t>Input/Output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265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uppercase and </a:t>
            </a:r>
            <a:r>
              <a:rPr lang="en-US" altLang="zh-TW" dirty="0" err="1" smtClean="0"/>
              <a:t>boolalpha</a:t>
            </a:r>
            <a:r>
              <a:rPr lang="en-US" altLang="zh-TW" dirty="0" smtClean="0"/>
              <a:t> (P.650)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By default, the letters for hexadecimal values and the exponents in scientific notation floating-point value appear in lowercase.</a:t>
            </a:r>
          </a:p>
          <a:p>
            <a:endParaRPr lang="en-US" dirty="0"/>
          </a:p>
          <a:p>
            <a:r>
              <a:rPr lang="en-US" altLang="zh-TW" dirty="0" smtClean="0"/>
              <a:t>A bool variable outputs as 0 or 1 by default. (L.-9)</a:t>
            </a:r>
          </a:p>
          <a:p>
            <a:pPr lvl="1"/>
            <a:r>
              <a:rPr lang="en-US" altLang="zh-TW" dirty="0" smtClean="0"/>
              <a:t>Both </a:t>
            </a:r>
            <a:r>
              <a:rPr lang="en-US" altLang="zh-TW" dirty="0" err="1" smtClean="0"/>
              <a:t>boolalpha</a:t>
            </a:r>
            <a:r>
              <a:rPr lang="en-US" altLang="zh-TW" dirty="0" smtClean="0"/>
              <a:t> and </a:t>
            </a:r>
            <a:r>
              <a:rPr lang="en-US" altLang="zh-TW" dirty="0" err="1" smtClean="0"/>
              <a:t>noboolalpha</a:t>
            </a:r>
            <a:r>
              <a:rPr lang="en-US" altLang="zh-TW" dirty="0" smtClean="0"/>
              <a:t> are “sticky” settings.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65085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Format State Flags (P.652)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1466"/>
          </a:xfrm>
        </p:spPr>
        <p:txBody>
          <a:bodyPr/>
          <a:lstStyle/>
          <a:p>
            <a:r>
              <a:rPr lang="en-US" altLang="zh-TW" dirty="0" smtClean="0"/>
              <a:t>You don’t need to memorize these.  However, if you are curious what the value of flags means: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11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7229765" y="4886036"/>
            <a:ext cx="1565562" cy="508000"/>
            <a:chOff x="9788238" y="5135418"/>
            <a:chExt cx="1565562" cy="508000"/>
          </a:xfrm>
        </p:grpSpPr>
        <p:sp>
          <p:nvSpPr>
            <p:cNvPr id="5" name="Rectangle 4"/>
            <p:cNvSpPr/>
            <p:nvPr/>
          </p:nvSpPr>
          <p:spPr>
            <a:xfrm>
              <a:off x="10834255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0310092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788238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659583" y="4886036"/>
            <a:ext cx="1565562" cy="508000"/>
            <a:chOff x="9788238" y="5135418"/>
            <a:chExt cx="1565562" cy="508000"/>
          </a:xfrm>
        </p:grpSpPr>
        <p:sp>
          <p:nvSpPr>
            <p:cNvPr id="10" name="Rectangle 9"/>
            <p:cNvSpPr/>
            <p:nvPr/>
          </p:nvSpPr>
          <p:spPr>
            <a:xfrm>
              <a:off x="10834255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0310092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9788238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098638" y="4886036"/>
            <a:ext cx="1565562" cy="508000"/>
            <a:chOff x="9788238" y="5135418"/>
            <a:chExt cx="1565562" cy="508000"/>
          </a:xfrm>
        </p:grpSpPr>
        <p:sp>
          <p:nvSpPr>
            <p:cNvPr id="14" name="Rectangle 13"/>
            <p:cNvSpPr/>
            <p:nvPr/>
          </p:nvSpPr>
          <p:spPr>
            <a:xfrm>
              <a:off x="10834255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0310092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9788238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546929" y="4886036"/>
            <a:ext cx="1565562" cy="508000"/>
            <a:chOff x="9788238" y="5135418"/>
            <a:chExt cx="1565562" cy="508000"/>
          </a:xfrm>
        </p:grpSpPr>
        <p:sp>
          <p:nvSpPr>
            <p:cNvPr id="18" name="Rectangle 17"/>
            <p:cNvSpPr/>
            <p:nvPr/>
          </p:nvSpPr>
          <p:spPr>
            <a:xfrm>
              <a:off x="10834255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0310092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9788238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976747" y="4886036"/>
            <a:ext cx="1565562" cy="508000"/>
            <a:chOff x="9788238" y="5135418"/>
            <a:chExt cx="1565562" cy="508000"/>
          </a:xfrm>
        </p:grpSpPr>
        <p:sp>
          <p:nvSpPr>
            <p:cNvPr id="22" name="Rectangle 21"/>
            <p:cNvSpPr/>
            <p:nvPr/>
          </p:nvSpPr>
          <p:spPr>
            <a:xfrm>
              <a:off x="10834255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0310092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9788238" y="5135418"/>
              <a:ext cx="519545" cy="5080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7384473" y="3779405"/>
            <a:ext cx="1579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fixed</a:t>
            </a:r>
          </a:p>
          <a:p>
            <a:r>
              <a:rPr lang="en-US" dirty="0" err="1" smtClean="0"/>
              <a:t>dec</a:t>
            </a:r>
            <a:endParaRPr lang="en-US" dirty="0" smtClean="0"/>
          </a:p>
          <a:p>
            <a:r>
              <a:rPr lang="en-US" dirty="0" err="1" smtClean="0"/>
              <a:t>boolalpha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5735782" y="3759633"/>
            <a:ext cx="138545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left</a:t>
            </a:r>
          </a:p>
          <a:p>
            <a:r>
              <a:rPr lang="en-US" dirty="0" smtClean="0"/>
              <a:t>internal</a:t>
            </a:r>
          </a:p>
          <a:p>
            <a:r>
              <a:rPr lang="en-US" dirty="0" smtClean="0"/>
              <a:t>hex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12491" y="3759633"/>
            <a:ext cx="14385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scientific</a:t>
            </a:r>
          </a:p>
          <a:p>
            <a:r>
              <a:rPr lang="en-US" dirty="0" smtClean="0"/>
              <a:t>right</a:t>
            </a:r>
          </a:p>
          <a:p>
            <a:r>
              <a:rPr lang="en-US" dirty="0" err="1" smtClean="0"/>
              <a:t>oct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2542309" y="3759633"/>
            <a:ext cx="13104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showpos</a:t>
            </a:r>
            <a:endParaRPr lang="en-US" dirty="0" smtClean="0"/>
          </a:p>
          <a:p>
            <a:r>
              <a:rPr lang="en-US" dirty="0" err="1" smtClean="0"/>
              <a:t>showpoint</a:t>
            </a:r>
            <a:endParaRPr lang="en-US" dirty="0" smtClean="0"/>
          </a:p>
          <a:p>
            <a:r>
              <a:rPr lang="en-US" dirty="0" err="1" smtClean="0"/>
              <a:t>showbase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976747" y="3759633"/>
            <a:ext cx="13969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uppercase</a:t>
            </a:r>
          </a:p>
          <a:p>
            <a:r>
              <a:rPr lang="en-US" dirty="0" err="1" smtClean="0"/>
              <a:t>unitbuf</a:t>
            </a:r>
            <a:endParaRPr lang="en-US" dirty="0" smtClean="0"/>
          </a:p>
          <a:p>
            <a:r>
              <a:rPr lang="en-US" dirty="0" err="1" smtClean="0"/>
              <a:t>skipws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128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Streams (P.629)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C++ I/O occurs in streams, which are </a:t>
            </a:r>
            <a:r>
              <a:rPr lang="en-US" altLang="zh-TW" dirty="0" smtClean="0">
                <a:solidFill>
                  <a:srgbClr val="00B0F0"/>
                </a:solidFill>
              </a:rPr>
              <a:t>sequences of bytes</a:t>
            </a:r>
            <a:r>
              <a:rPr lang="en-US" altLang="zh-TW" dirty="0" smtClean="0"/>
              <a:t>.</a:t>
            </a:r>
          </a:p>
          <a:p>
            <a:pPr lvl="1"/>
            <a:r>
              <a:rPr lang="en-US" altLang="zh-TW" dirty="0" smtClean="0"/>
              <a:t>Many I/O features in this chapter are object-oriented.</a:t>
            </a:r>
          </a:p>
          <a:p>
            <a:pPr lvl="2"/>
            <a:r>
              <a:rPr lang="en-US" altLang="zh-TW" dirty="0" smtClean="0"/>
              <a:t>References</a:t>
            </a:r>
          </a:p>
          <a:p>
            <a:pPr lvl="2"/>
            <a:r>
              <a:rPr lang="en-US" altLang="zh-TW" dirty="0" smtClean="0"/>
              <a:t>Function overloading</a:t>
            </a:r>
          </a:p>
          <a:p>
            <a:pPr lvl="2"/>
            <a:r>
              <a:rPr lang="en-US" altLang="zh-TW" dirty="0" smtClean="0"/>
              <a:t>Operator overloading</a:t>
            </a:r>
          </a:p>
          <a:p>
            <a:r>
              <a:rPr lang="en-US" altLang="zh-TW" dirty="0" smtClean="0"/>
              <a:t>You should use C++-style I/O, even though C-style I/O is still available.</a:t>
            </a:r>
          </a:p>
          <a:p>
            <a:pPr lvl="1"/>
            <a:r>
              <a:rPr lang="en-US" altLang="zh-TW" dirty="0" smtClean="0"/>
              <a:t>By overloading the stream insertion operator (</a:t>
            </a:r>
            <a:r>
              <a:rPr lang="en-US" altLang="zh-TW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&lt;&lt;</a:t>
            </a:r>
            <a:r>
              <a:rPr lang="en-US" altLang="zh-TW" dirty="0" smtClean="0"/>
              <a:t>) and the stream extraction operator (</a:t>
            </a:r>
            <a:r>
              <a:rPr lang="en-US" altLang="zh-TW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&gt;&gt;</a:t>
            </a:r>
            <a:r>
              <a:rPr lang="en-US" altLang="zh-TW" dirty="0" smtClean="0"/>
              <a:t>), you can specify how to output/input a Rational number in C++.</a:t>
            </a:r>
          </a:p>
          <a:p>
            <a:pPr lvl="1"/>
            <a:r>
              <a:rPr lang="en-US" altLang="zh-TW" dirty="0" smtClean="0"/>
              <a:t>You cannot teach “</a:t>
            </a:r>
            <a:r>
              <a:rPr lang="en-US" altLang="zh-TW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scanf</a:t>
            </a:r>
            <a:r>
              <a:rPr lang="en-US" altLang="zh-TW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altLang="zh-TW" dirty="0" smtClean="0"/>
              <a:t>” how to input Rational.</a:t>
            </a:r>
          </a:p>
          <a:p>
            <a:pPr lvl="1"/>
            <a:r>
              <a:rPr lang="en-US" altLang="zh-TW" dirty="0" smtClean="0"/>
              <a:t>Many programmers complain that “</a:t>
            </a:r>
            <a:r>
              <a:rPr lang="en-US" altLang="zh-TW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printf</a:t>
            </a:r>
            <a:r>
              <a:rPr lang="en-US" altLang="zh-TW" dirty="0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altLang="zh-TW" dirty="0" smtClean="0"/>
              <a:t>is more powerful than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”.  That’s why we need to study this chapter.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04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cin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cout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cerr</a:t>
            </a:r>
            <a:r>
              <a:rPr lang="en-US" altLang="zh-TW" dirty="0" smtClean="0"/>
              <a:t> and clog (P.631)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cin</a:t>
            </a:r>
            <a:r>
              <a:rPr lang="en-US" altLang="zh-TW" dirty="0" smtClean="0"/>
              <a:t> is connected to the standard input device (keyboard).</a:t>
            </a:r>
          </a:p>
          <a:p>
            <a:pPr lvl="1"/>
            <a:r>
              <a:rPr lang="en-US" altLang="zh-TW" dirty="0" err="1" smtClean="0"/>
              <a:t>cin</a:t>
            </a:r>
            <a:r>
              <a:rPr lang="en-US" altLang="zh-TW" dirty="0" smtClean="0"/>
              <a:t> &gt;&gt; grade;</a:t>
            </a:r>
          </a:p>
          <a:p>
            <a:pPr lvl="1"/>
            <a:r>
              <a:rPr lang="en-US" altLang="zh-TW" dirty="0" smtClean="0"/>
              <a:t>The compiler checks the data type of grade and selects the appropriate overloaded stream extraction operator (operator&gt;&gt;()).</a:t>
            </a:r>
          </a:p>
          <a:p>
            <a:r>
              <a:rPr lang="en-US" altLang="zh-TW" dirty="0" err="1" smtClean="0"/>
              <a:t>cout</a:t>
            </a:r>
            <a:r>
              <a:rPr lang="en-US" altLang="zh-TW" dirty="0" smtClean="0"/>
              <a:t> is connected to the standard output device (screen).</a:t>
            </a:r>
          </a:p>
          <a:p>
            <a:r>
              <a:rPr lang="en-US" altLang="zh-TW" dirty="0" err="1" smtClean="0"/>
              <a:t>cerr</a:t>
            </a:r>
            <a:r>
              <a:rPr lang="en-US" altLang="zh-TW" dirty="0" smtClean="0"/>
              <a:t> is connected to the standard error device (normally the screen, too).</a:t>
            </a:r>
          </a:p>
          <a:p>
            <a:pPr lvl="1"/>
            <a:r>
              <a:rPr lang="en-US" altLang="zh-TW" dirty="0" smtClean="0"/>
              <a:t>g++ main.cpp 2&gt; </a:t>
            </a:r>
            <a:r>
              <a:rPr lang="en-US" altLang="zh-TW" dirty="0" err="1" smtClean="0"/>
              <a:t>a.err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00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Output (P.633)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The &lt;&lt; operator is overloaded to output a char* as a null-terminated string (P.633 L.14).</a:t>
            </a:r>
          </a:p>
          <a:p>
            <a:pPr lvl="1"/>
            <a:r>
              <a:rPr lang="en-US" altLang="zh-TW" dirty="0" smtClean="0"/>
              <a:t>From the specified memory address, it starts printing character sequences until ‘\0’.</a:t>
            </a:r>
          </a:p>
          <a:p>
            <a:pPr lvl="1"/>
            <a:r>
              <a:rPr lang="en-US" altLang="zh-TW" dirty="0" smtClean="0"/>
              <a:t>Other types of pointers (e.g., </a:t>
            </a:r>
            <a:r>
              <a:rPr lang="en-US" altLang="zh-TW" dirty="0" err="1" smtClean="0"/>
              <a:t>int</a:t>
            </a:r>
            <a:r>
              <a:rPr lang="en-US" altLang="zh-TW" dirty="0" smtClean="0"/>
              <a:t>*, Rational*) will be simply printed as a memory address.</a:t>
            </a:r>
          </a:p>
          <a:p>
            <a:pPr lvl="1"/>
            <a:r>
              <a:rPr lang="en-US" altLang="zh-TW" dirty="0" smtClean="0"/>
              <a:t>If you can to output the address of a character array, you can cast the char* to a void*. (fig15_03.cpp)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6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Input (P.634)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C++-style</a:t>
            </a:r>
          </a:p>
          <a:p>
            <a:pPr lvl="1"/>
            <a:r>
              <a:rPr lang="en-US" altLang="zh-TW" dirty="0" err="1" smtClean="0"/>
              <a:t>cin</a:t>
            </a:r>
            <a:r>
              <a:rPr lang="en-US" altLang="zh-TW" dirty="0" smtClean="0"/>
              <a:t> &gt;&gt; a &gt;&gt; b &gt;&gt; c;</a:t>
            </a:r>
          </a:p>
          <a:p>
            <a:r>
              <a:rPr lang="en-US" altLang="zh-TW" dirty="0" smtClean="0"/>
              <a:t>C-style</a:t>
            </a:r>
          </a:p>
          <a:p>
            <a:pPr lvl="1"/>
            <a:r>
              <a:rPr lang="en-US" altLang="zh-TW" dirty="0" err="1" smtClean="0"/>
              <a:t>scanf</a:t>
            </a:r>
            <a:r>
              <a:rPr lang="en-US" altLang="zh-TW" dirty="0" smtClean="0"/>
              <a:t>(“%d %d %d”, </a:t>
            </a:r>
            <a:r>
              <a:rPr lang="en-US" altLang="zh-TW" dirty="0" smtClean="0">
                <a:solidFill>
                  <a:srgbClr val="FF0000"/>
                </a:solidFill>
              </a:rPr>
              <a:t>&amp;</a:t>
            </a:r>
            <a:r>
              <a:rPr lang="en-US" altLang="zh-TW" dirty="0" smtClean="0"/>
              <a:t>a, </a:t>
            </a:r>
            <a:r>
              <a:rPr lang="en-US" altLang="zh-TW" dirty="0" smtClean="0">
                <a:solidFill>
                  <a:srgbClr val="FF0000"/>
                </a:solidFill>
              </a:rPr>
              <a:t>&amp;</a:t>
            </a:r>
            <a:r>
              <a:rPr lang="en-US" altLang="zh-TW" dirty="0" smtClean="0"/>
              <a:t>b, </a:t>
            </a:r>
            <a:r>
              <a:rPr lang="en-US" altLang="zh-TW" dirty="0" smtClean="0">
                <a:solidFill>
                  <a:srgbClr val="FF0000"/>
                </a:solidFill>
              </a:rPr>
              <a:t>&amp;</a:t>
            </a:r>
            <a:r>
              <a:rPr lang="en-US" altLang="zh-TW" dirty="0" smtClean="0"/>
              <a:t>c);</a:t>
            </a:r>
          </a:p>
          <a:p>
            <a:pPr lvl="1"/>
            <a:endParaRPr lang="en-US" dirty="0"/>
          </a:p>
          <a:p>
            <a:r>
              <a:rPr lang="en-US" altLang="zh-TW" dirty="0" smtClean="0"/>
              <a:t>Loop until EOF (end-of-file):</a:t>
            </a:r>
          </a:p>
          <a:p>
            <a:pPr lvl="1"/>
            <a:r>
              <a:rPr lang="en-US" altLang="zh-TW" dirty="0" smtClean="0"/>
              <a:t>while (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word)</a:t>
            </a:r>
            <a:br>
              <a:rPr lang="en-US" altLang="zh-TW" dirty="0" smtClean="0"/>
            </a:br>
            <a:r>
              <a:rPr lang="en-US" altLang="zh-TW" dirty="0" smtClean="0"/>
              <a:t>{ … }</a:t>
            </a:r>
          </a:p>
          <a:p>
            <a:pPr lvl="1"/>
            <a:r>
              <a:rPr lang="en-US" altLang="zh-TW" dirty="0" smtClean="0"/>
              <a:t>Ctrl-D on UNIX</a:t>
            </a:r>
          </a:p>
          <a:p>
            <a:pPr lvl="1"/>
            <a:r>
              <a:rPr lang="en-US" altLang="zh-TW" dirty="0" smtClean="0"/>
              <a:t>Ctrl-Z + ENTER on Microsoft Windows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448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getline</a:t>
            </a:r>
            <a:r>
              <a:rPr lang="en-US" altLang="zh-TW" dirty="0" smtClean="0"/>
              <a:t> (P.636)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cin</a:t>
            </a:r>
            <a:r>
              <a:rPr lang="en-US" altLang="zh-TW" dirty="0" smtClean="0"/>
              <a:t> reads characters until a white-space is encountered.</a:t>
            </a:r>
          </a:p>
          <a:p>
            <a:pPr lvl="1"/>
            <a:r>
              <a:rPr lang="en-US" altLang="zh-TW" dirty="0" smtClean="0"/>
              <a:t>If the input is “Visual C++”, you get “Visual” only.</a:t>
            </a:r>
          </a:p>
          <a:p>
            <a:pPr lvl="1"/>
            <a:endParaRPr lang="en-US" dirty="0"/>
          </a:p>
          <a:p>
            <a:r>
              <a:rPr lang="en-US" altLang="zh-TW" dirty="0" smtClean="0"/>
              <a:t>fig15_06.cpp</a:t>
            </a:r>
          </a:p>
          <a:p>
            <a:r>
              <a:rPr lang="en-US" altLang="zh-TW" dirty="0" err="1" smtClean="0"/>
              <a:t>cin.getline</a:t>
            </a:r>
            <a:r>
              <a:rPr lang="en-US" altLang="zh-TW" dirty="0" smtClean="0"/>
              <a:t>( buffer, SIZE);</a:t>
            </a:r>
          </a:p>
          <a:p>
            <a:pPr lvl="1"/>
            <a:r>
              <a:rPr lang="en-US" altLang="zh-TW" dirty="0" smtClean="0"/>
              <a:t>The delimiter is removed from the stream, but not stored in the buffer.</a:t>
            </a:r>
          </a:p>
          <a:p>
            <a:pPr lvl="1"/>
            <a:r>
              <a:rPr lang="en-US" altLang="zh-TW" dirty="0" err="1" smtClean="0"/>
              <a:t>getline</a:t>
            </a:r>
            <a:r>
              <a:rPr lang="en-US" altLang="zh-TW" dirty="0" smtClean="0"/>
              <a:t>() reads at most SIZE-1 character, and append a null character at the end of the string.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7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Manipulators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dec</a:t>
            </a:r>
            <a:r>
              <a:rPr lang="en-US" altLang="zh-TW" dirty="0" smtClean="0"/>
              <a:t>, </a:t>
            </a:r>
            <a:r>
              <a:rPr lang="en-US" altLang="zh-TW" dirty="0" err="1" smtClean="0"/>
              <a:t>oct</a:t>
            </a:r>
            <a:r>
              <a:rPr lang="en-US" altLang="zh-TW" dirty="0" smtClean="0"/>
              <a:t>, hex (P.639, fig15_08.cpp)</a:t>
            </a:r>
          </a:p>
          <a:p>
            <a:r>
              <a:rPr lang="en-US" altLang="zh-TW" dirty="0" smtClean="0"/>
              <a:t>precision, fixed (P.640, fig15_09.cpp)</a:t>
            </a:r>
          </a:p>
          <a:p>
            <a:pPr lvl="1"/>
            <a:r>
              <a:rPr lang="en-US" altLang="zh-TW" dirty="0" smtClean="0"/>
              <a:t>these are “sticky” settings (P.640 L.2)</a:t>
            </a:r>
          </a:p>
          <a:p>
            <a:r>
              <a:rPr lang="en-US" altLang="zh-TW" dirty="0" smtClean="0"/>
              <a:t>width, </a:t>
            </a:r>
            <a:r>
              <a:rPr lang="en-US" altLang="zh-TW" dirty="0" err="1" smtClean="0"/>
              <a:t>setw</a:t>
            </a:r>
            <a:r>
              <a:rPr lang="en-US" altLang="zh-TW" dirty="0" smtClean="0"/>
              <a:t> (P.641, fig15_10.cpp)</a:t>
            </a:r>
          </a:p>
          <a:p>
            <a:pPr lvl="1"/>
            <a:r>
              <a:rPr lang="en-US" altLang="zh-TW" dirty="0" smtClean="0"/>
              <a:t>these are “non-sticky” setting, which only applies once.</a:t>
            </a:r>
          </a:p>
          <a:p>
            <a:pPr lvl="1"/>
            <a:r>
              <a:rPr lang="en-US" altLang="zh-TW" dirty="0" smtClean="0"/>
              <a:t>One fewer characters than the width will be read. (P.641 L.-7)</a:t>
            </a:r>
          </a:p>
          <a:p>
            <a:pPr lvl="1"/>
            <a:r>
              <a:rPr lang="en-US" altLang="zh-TW" dirty="0" smtClean="0"/>
              <a:t>The reading stops when </a:t>
            </a:r>
            <a:r>
              <a:rPr lang="en-US" altLang="zh-TW" dirty="0" smtClean="0">
                <a:solidFill>
                  <a:srgbClr val="00B0F0"/>
                </a:solidFill>
              </a:rPr>
              <a:t>non-leading  white space</a:t>
            </a:r>
            <a:r>
              <a:rPr lang="en-US" altLang="zh-TW" dirty="0" smtClean="0"/>
              <a:t> is encountered.</a:t>
            </a:r>
          </a:p>
          <a:p>
            <a:pPr lvl="2"/>
            <a:r>
              <a:rPr lang="en-US" altLang="zh-TW" dirty="0" smtClean="0"/>
              <a:t>Leading white spaces are always ignored.</a:t>
            </a:r>
          </a:p>
          <a:p>
            <a:pPr lvl="1"/>
            <a:r>
              <a:rPr lang="en-US" altLang="zh-TW" dirty="0" smtClean="0"/>
              <a:t>Try to delete L.19 in fig15_10.cpp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91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Stream Format States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err="1" smtClean="0"/>
              <a:t>showpoint</a:t>
            </a:r>
            <a:r>
              <a:rPr lang="en-US" altLang="zh-TW" dirty="0" smtClean="0"/>
              <a:t> (P.645, fig15_13.cpp)</a:t>
            </a:r>
          </a:p>
          <a:p>
            <a:pPr lvl="1"/>
            <a:r>
              <a:rPr lang="en-US" altLang="zh-TW" dirty="0" smtClean="0"/>
              <a:t>The default </a:t>
            </a:r>
            <a:r>
              <a:rPr lang="en-US" altLang="zh-TW" dirty="0" smtClean="0">
                <a:solidFill>
                  <a:srgbClr val="00B0F0"/>
                </a:solidFill>
              </a:rPr>
              <a:t>precision</a:t>
            </a:r>
            <a:r>
              <a:rPr lang="en-US" altLang="zh-TW" dirty="0" smtClean="0"/>
              <a:t> of a floating-point number is 6 (P.645 L.5)</a:t>
            </a:r>
          </a:p>
          <a:p>
            <a:pPr lvl="2"/>
            <a:r>
              <a:rPr lang="en-US" altLang="zh-TW" dirty="0" smtClean="0"/>
              <a:t>The number of significant digits to display.</a:t>
            </a:r>
          </a:p>
          <a:p>
            <a:pPr lvl="2"/>
            <a:r>
              <a:rPr lang="en-US" altLang="zh-TW" dirty="0" smtClean="0"/>
              <a:t>123.4 prints as: 123.400</a:t>
            </a:r>
          </a:p>
          <a:p>
            <a:r>
              <a:rPr lang="en-US" altLang="zh-TW" dirty="0" smtClean="0"/>
              <a:t>Justification – left, right, internal, </a:t>
            </a:r>
            <a:r>
              <a:rPr lang="en-US" altLang="zh-TW" dirty="0" err="1" smtClean="0"/>
              <a:t>showpos</a:t>
            </a:r>
            <a:endParaRPr lang="en-US" altLang="zh-TW" dirty="0" smtClean="0"/>
          </a:p>
          <a:p>
            <a:r>
              <a:rPr lang="en-US" altLang="zh-TW" dirty="0" smtClean="0"/>
              <a:t>Padding - </a:t>
            </a:r>
            <a:r>
              <a:rPr lang="en-US" altLang="zh-TW" dirty="0" err="1" smtClean="0"/>
              <a:t>setfill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385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err="1" smtClean="0"/>
              <a:t>showbase</a:t>
            </a:r>
            <a:r>
              <a:rPr lang="en-US" altLang="zh-TW" dirty="0" smtClean="0"/>
              <a:t> (P.648)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Without “</a:t>
            </a:r>
            <a:r>
              <a:rPr lang="en-US" altLang="zh-TW" dirty="0" err="1" smtClean="0"/>
              <a:t>showbase</a:t>
            </a:r>
            <a:r>
              <a:rPr lang="en-US" altLang="zh-TW" dirty="0" smtClean="0"/>
              <a:t>”, fig15_17.cpp will output</a:t>
            </a:r>
          </a:p>
          <a:p>
            <a:pPr lvl="1"/>
            <a:r>
              <a:rPr lang="en-US" altLang="zh-TW" dirty="0" smtClean="0"/>
              <a:t>100</a:t>
            </a:r>
            <a:br>
              <a:rPr lang="en-US" altLang="zh-TW" dirty="0" smtClean="0"/>
            </a:br>
            <a:r>
              <a:rPr lang="en-US" altLang="zh-TW" dirty="0" smtClean="0"/>
              <a:t>144</a:t>
            </a:r>
            <a:br>
              <a:rPr lang="en-US" altLang="zh-TW" dirty="0" smtClean="0"/>
            </a:br>
            <a:r>
              <a:rPr lang="en-US" altLang="zh-TW" dirty="0" smtClean="0"/>
              <a:t>64</a:t>
            </a:r>
          </a:p>
          <a:p>
            <a:endParaRPr lang="en-US" dirty="0" smtClean="0"/>
          </a:p>
          <a:p>
            <a:r>
              <a:rPr lang="en-US" altLang="zh-TW" dirty="0" smtClean="0"/>
              <a:t>For input command:</a:t>
            </a:r>
          </a:p>
          <a:p>
            <a:pPr lvl="1"/>
            <a:r>
              <a:rPr lang="en-US" altLang="zh-TW" dirty="0" err="1" smtClean="0"/>
              <a:t>cin</a:t>
            </a:r>
            <a:r>
              <a:rPr lang="en-US" altLang="zh-TW" dirty="0" smtClean="0"/>
              <a:t> &gt;&gt; a    &gt;&gt; hex &gt;&gt; b    &gt;&gt; </a:t>
            </a:r>
            <a:r>
              <a:rPr lang="en-US" altLang="zh-TW" dirty="0" err="1" smtClean="0"/>
              <a:t>oct</a:t>
            </a:r>
            <a:r>
              <a:rPr lang="en-US" altLang="zh-TW" dirty="0" smtClean="0"/>
              <a:t> &gt;&gt; c;</a:t>
            </a:r>
          </a:p>
          <a:p>
            <a:pPr lvl="1"/>
            <a:r>
              <a:rPr lang="en-US" altLang="zh-TW" dirty="0" smtClean="0"/>
              <a:t>You may type “32 0x20 040”.</a:t>
            </a:r>
          </a:p>
          <a:p>
            <a:pPr lvl="1"/>
            <a:r>
              <a:rPr lang="en-US" altLang="zh-TW" dirty="0" smtClean="0"/>
              <a:t>For command “</a:t>
            </a:r>
            <a:r>
              <a:rPr lang="en-US" altLang="zh-TW" dirty="0" err="1" smtClean="0"/>
              <a:t>cin</a:t>
            </a:r>
            <a:r>
              <a:rPr lang="en-US" altLang="zh-TW" dirty="0" smtClean="0"/>
              <a:t> &gt;&gt; a &gt;&gt; b &gt;&gt; c”, the input “32 0x20 040” will get a=32, b=0 c=0.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D61F8-BACE-45C3-8AB6-0A4C42661B9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35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634</Words>
  <Application>Microsoft Office PowerPoint</Application>
  <PresentationFormat>Widescreen</PresentationFormat>
  <Paragraphs>99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新細明體</vt:lpstr>
      <vt:lpstr>Arial</vt:lpstr>
      <vt:lpstr>Calibri</vt:lpstr>
      <vt:lpstr>Calibri Light</vt:lpstr>
      <vt:lpstr>Courier New</vt:lpstr>
      <vt:lpstr>Office Theme</vt:lpstr>
      <vt:lpstr>Chapter 15 Stream Input/Output</vt:lpstr>
      <vt:lpstr>Streams (P.629)</vt:lpstr>
      <vt:lpstr>cin, cout, cerr and clog (P.631)</vt:lpstr>
      <vt:lpstr>Stream Output (P.633)</vt:lpstr>
      <vt:lpstr>Stream Input (P.634)</vt:lpstr>
      <vt:lpstr>getline (P.636)</vt:lpstr>
      <vt:lpstr>Stream Manipulators</vt:lpstr>
      <vt:lpstr>Stream Format States</vt:lpstr>
      <vt:lpstr>showbase (P.648)</vt:lpstr>
      <vt:lpstr>uppercase and boolalpha (P.650)</vt:lpstr>
      <vt:lpstr>Format State Flags (P.652)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Stream Input/Output</dc:title>
  <dc:creator>坤熹 吳</dc:creator>
  <cp:lastModifiedBy>坤熹 吳</cp:lastModifiedBy>
  <cp:revision>8</cp:revision>
  <dcterms:created xsi:type="dcterms:W3CDTF">2019-04-30T21:56:24Z</dcterms:created>
  <dcterms:modified xsi:type="dcterms:W3CDTF">2019-04-30T22:54:17Z</dcterms:modified>
</cp:coreProperties>
</file>