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D330B9-7656-4424-8319-41132C7F79AA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9D589-8DC9-4386-8EA5-E3BD4E4FD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418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D9C9-8B3A-486E-859E-3B5EA6C4A688}" type="datetime1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ED9B-9A21-473C-9BCC-5AE303C37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65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5630C-3072-44B9-8620-E23AF7C732DE}" type="datetime1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ED9B-9A21-473C-9BCC-5AE303C37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3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3B40B-8B82-4669-B0B6-BA215A6130E8}" type="datetime1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ED9B-9A21-473C-9BCC-5AE303C37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0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A6E5B-2D65-4BD6-8081-EE6DF0198A25}" type="datetime1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ED9B-9A21-473C-9BCC-5AE303C37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227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45138-709B-4995-8507-A90235F761E1}" type="datetime1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ED9B-9A21-473C-9BCC-5AE303C37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45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53C3C-4780-493B-B6B2-BA8B18DCDCE3}" type="datetime1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ED9B-9A21-473C-9BCC-5AE303C37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695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B1EA-1142-4664-93AE-E7AB18EB42C3}" type="datetime1">
              <a:rPr lang="en-US" smtClean="0"/>
              <a:t>4/21/2019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ED9B-9A21-473C-9BCC-5AE303C37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8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5D54-8EDE-4319-BACB-EFE85FE719C4}" type="datetime1">
              <a:rPr lang="en-US" smtClean="0"/>
              <a:t>4/21/2019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ED9B-9A21-473C-9BCC-5AE303C37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61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4E1B-F917-434F-A692-2C16C3C80759}" type="datetime1">
              <a:rPr lang="en-US" smtClean="0"/>
              <a:t>4/21/2019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ED9B-9A21-473C-9BCC-5AE303C37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7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8E139-1FF1-47C1-80CD-B741900F9A44}" type="datetime1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ED9B-9A21-473C-9BCC-5AE303C37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8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A9D05-E1C1-4DF4-BCE6-39F5D8C38172}" type="datetime1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ED9B-9A21-473C-9BCC-5AE303C37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5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35BB4-C747-4DA4-861A-8B66E2DEA5A3}" type="datetime1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FED9B-9A21-473C-9BCC-5AE303C37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11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oodle.ncnu.edu.tw/mod/assign/view.php?id=517486" TargetMode="External"/><Relationship Id="rId2" Type="http://schemas.openxmlformats.org/officeDocument/2006/relationships/hyperlink" Target="https://moodle.ncnu.edu.tw/mod/assign/view.php?id=52158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ipv6.ncnu.org/Course/C_Programming/Exercise/matrix_int.cp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14</a:t>
            </a:r>
            <a:br>
              <a:rPr lang="en-US" dirty="0" smtClean="0"/>
            </a:br>
            <a:r>
              <a:rPr lang="en-US" dirty="0" smtClean="0"/>
              <a:t>Templates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ED9B-9A21-473C-9BCC-5AE303C37D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4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3208" y="365125"/>
            <a:ext cx="5080591" cy="1325563"/>
          </a:xfrm>
        </p:spPr>
        <p:txBody>
          <a:bodyPr/>
          <a:lstStyle/>
          <a:p>
            <a:r>
              <a:rPr lang="en-US" dirty="0" smtClean="0"/>
              <a:t>Function Templates (Chapter 6, P.268)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276447"/>
            <a:ext cx="5181600" cy="5900516"/>
          </a:xfrm>
          <a:ln>
            <a:solidFill>
              <a:schemeClr val="accent1"/>
            </a:solidFill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maximum( </a:t>
            </a:r>
            <a:r>
              <a:rPr lang="en-US" dirty="0" err="1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value1, </a:t>
            </a:r>
            <a:r>
              <a:rPr lang="en-US" dirty="0" err="1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value2, </a:t>
            </a:r>
            <a:r>
              <a:rPr lang="en-US" dirty="0" err="1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value3 ) // P.270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maximumValue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value1;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( value2 &gt;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maximumValue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maximumValue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value2;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( value3 &gt;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maximumValue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maximumValue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value3;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maximumValue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maximum( </a:t>
            </a:r>
            <a:r>
              <a:rPr lang="en-US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value1, </a:t>
            </a:r>
            <a:r>
              <a:rPr lang="en-US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value2, </a:t>
            </a:r>
            <a:r>
              <a:rPr lang="en-US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value3 )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maximumValue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value1;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( value2 &gt;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maximumValue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maximumValue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value2;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( value3 &gt;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maximumValue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maximumValue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value3;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maximumValue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 maximum( </a:t>
            </a:r>
            <a:r>
              <a:rPr lang="en-US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value1, </a:t>
            </a:r>
            <a:r>
              <a:rPr lang="en-US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value2, </a:t>
            </a:r>
            <a:r>
              <a:rPr lang="en-US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value3 )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maximumValue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value1;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( value2 &gt;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maximumValue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maximumValue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value2;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( value3 &gt;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maximumValue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maximumValue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value3;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maximumValue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985120"/>
            <a:ext cx="5181600" cy="2002096"/>
          </a:xfrm>
          <a:ln>
            <a:solidFill>
              <a:schemeClr val="accent1"/>
            </a:solidFill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template &lt; class </a:t>
            </a:r>
            <a:r>
              <a:rPr lang="en-US" b="1" dirty="0" smtClean="0">
                <a:solidFill>
                  <a:srgbClr val="66CC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 // or template&lt;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 &gt;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66CC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maximum( </a:t>
            </a:r>
            <a:r>
              <a:rPr lang="en-US" b="1" dirty="0" smtClean="0">
                <a:solidFill>
                  <a:srgbClr val="66CC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value1, </a:t>
            </a:r>
            <a:r>
              <a:rPr lang="en-US" b="1" dirty="0" smtClean="0">
                <a:solidFill>
                  <a:srgbClr val="66CC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value2, </a:t>
            </a:r>
            <a:r>
              <a:rPr lang="en-US" b="1" dirty="0" smtClean="0">
                <a:solidFill>
                  <a:srgbClr val="66CC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value3 )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66CC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maximumValue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value1;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( value2 &gt;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maximumValue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maximumValue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value2;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( value3 &gt;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maximumValue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maximumValue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value3;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maximumValue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ED9B-9A21-473C-9BCC-5AE303C37DB4}" type="slidenum">
              <a:rPr lang="en-US" smtClean="0"/>
              <a:t>2</a:t>
            </a:fld>
            <a:endParaRPr lang="en-US"/>
          </a:p>
        </p:txBody>
      </p:sp>
      <p:sp>
        <p:nvSpPr>
          <p:cNvPr id="8" name="Rectangular Callout 7"/>
          <p:cNvSpPr/>
          <p:nvPr/>
        </p:nvSpPr>
        <p:spPr>
          <a:xfrm>
            <a:off x="6172200" y="4476307"/>
            <a:ext cx="5853223" cy="1616149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Overloaded functions normally perform similar or identical operations on different types of data. </a:t>
            </a:r>
            <a:r>
              <a:rPr lang="en-US" sz="1600" dirty="0" smtClean="0"/>
              <a:t>(P.612, L.-6)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With </a:t>
            </a:r>
            <a:r>
              <a:rPr lang="en-US" dirty="0" smtClean="0">
                <a:solidFill>
                  <a:srgbClr val="FFC000"/>
                </a:solidFill>
              </a:rPr>
              <a:t>function templates</a:t>
            </a:r>
            <a:r>
              <a:rPr lang="en-US" dirty="0" smtClean="0"/>
              <a:t>, the compiler generates separate source-code functions. (L.-2)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487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</a:t>
            </a:r>
            <a:r>
              <a:rPr lang="en-US" dirty="0" smtClean="0">
                <a:hlinkClick r:id="rId2"/>
              </a:rPr>
              <a:t>Function Templates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exercise requires you to enhance the code in Figure 14.1 (P.613) so that it can print an array of rational numbers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Re-use the Rational class which you developed in a </a:t>
            </a:r>
            <a:r>
              <a:rPr lang="en-US" dirty="0">
                <a:hlinkClick r:id="rId3"/>
              </a:rPr>
              <a:t>previous exercise</a:t>
            </a:r>
            <a:r>
              <a:rPr lang="en-US" dirty="0"/>
              <a:t>.  Make sure you have implemented the stream insertion operator (&lt;&lt;).  Save the class definition as "</a:t>
            </a:r>
            <a:r>
              <a:rPr lang="en-US" dirty="0" err="1"/>
              <a:t>Rational.h</a:t>
            </a:r>
            <a:r>
              <a:rPr lang="en-US" dirty="0"/>
              <a:t>".</a:t>
            </a:r>
          </a:p>
          <a:p>
            <a:pPr lvl="1"/>
            <a:r>
              <a:rPr lang="en-US" dirty="0"/>
              <a:t>Carefully inspect fig14_01.cpp and check what you need to modify to support the new data type Rational.  Save the function template in "</a:t>
            </a:r>
            <a:r>
              <a:rPr lang="en-US" dirty="0" err="1"/>
              <a:t>printArray.h</a:t>
            </a:r>
            <a:r>
              <a:rPr lang="en-US" dirty="0"/>
              <a:t>".  </a:t>
            </a:r>
            <a:r>
              <a:rPr lang="en-US" b="1" dirty="0"/>
              <a:t>This will be the file you must submit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Test your code with the following main </a:t>
            </a:r>
            <a:r>
              <a:rPr lang="en-US" dirty="0" smtClean="0"/>
              <a:t>function, which outputs both </a:t>
            </a:r>
            <a:r>
              <a:rPr lang="en-US" dirty="0" err="1" smtClean="0">
                <a:solidFill>
                  <a:srgbClr val="FF00FF"/>
                </a:solidFill>
              </a:rPr>
              <a:t>int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FF"/>
                </a:solidFill>
              </a:rPr>
              <a:t>Rational</a:t>
            </a:r>
            <a:r>
              <a:rPr lang="en-US" dirty="0" smtClean="0"/>
              <a:t> matrices.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ED9B-9A21-473C-9BCC-5AE303C37D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91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14.4 Class Templates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template&lt; class </a:t>
            </a:r>
            <a:r>
              <a:rPr lang="en-US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Stack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explicit Stack(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10 );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~Stack()   { delete []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stackPtr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bool push(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T&amp; 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bool pop( T&amp; );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bool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 return top == -1; }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bool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 return top == size - 1; }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size; // # of elements in the stack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top; // (-1 means empty)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stackPtr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template&lt;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Stack&lt; T &gt;::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Stack(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 )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Constructor template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: size( s &gt; 0 ? s : 10 ), // validate size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top( -1 ), // Stack initially empty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stackPtr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new </a:t>
            </a:r>
            <a:r>
              <a:rPr lang="en-US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 size ] ) // allocate memory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 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template&lt;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 </a:t>
            </a:r>
            <a:r>
              <a:rPr lang="en-US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Stack&lt; T &gt;::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push(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pushValue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( !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stackPtr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 ++top ]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pushValue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// place item on Stack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return true; // push successful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return false; // push unsuccessful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ED9B-9A21-473C-9BCC-5AE303C37DB4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ular Callout 6"/>
          <p:cNvSpPr/>
          <p:nvPr/>
        </p:nvSpPr>
        <p:spPr>
          <a:xfrm>
            <a:off x="2828260" y="1297171"/>
            <a:ext cx="3191540" cy="893135"/>
          </a:xfrm>
          <a:prstGeom prst="wedgeRectCallout">
            <a:avLst>
              <a:gd name="adj1" fmla="val -57488"/>
              <a:gd name="adj2" fmla="val 199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 may also write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template&lt; </a:t>
            </a:r>
            <a:r>
              <a:rPr lang="en-US" dirty="0" err="1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typename</a:t>
            </a:r>
            <a:r>
              <a:rPr lang="en-US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 &gt;</a:t>
            </a:r>
          </a:p>
          <a:p>
            <a:pPr algn="ctr"/>
            <a:r>
              <a:rPr lang="en-US" dirty="0" smtClean="0"/>
              <a:t>They are interchangeable.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89567" y="5571461"/>
            <a:ext cx="3678865" cy="1150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Now can you have a stack of </a:t>
            </a:r>
            <a:r>
              <a:rPr lang="en-US" dirty="0" err="1" smtClean="0">
                <a:solidFill>
                  <a:srgbClr val="FFC000"/>
                </a:solidFill>
              </a:rPr>
              <a:t>int</a:t>
            </a:r>
            <a:r>
              <a:rPr lang="en-US" dirty="0" smtClean="0"/>
              <a:t>, a stack of </a:t>
            </a:r>
            <a:r>
              <a:rPr lang="en-US" dirty="0" smtClean="0">
                <a:solidFill>
                  <a:srgbClr val="FFC000"/>
                </a:solidFill>
              </a:rPr>
              <a:t>double</a:t>
            </a:r>
            <a:r>
              <a:rPr lang="en-US" dirty="0" smtClean="0"/>
              <a:t>, a stack of </a:t>
            </a:r>
            <a:r>
              <a:rPr lang="en-US" dirty="0" smtClean="0">
                <a:solidFill>
                  <a:srgbClr val="FFC000"/>
                </a:solidFill>
              </a:rPr>
              <a:t>char</a:t>
            </a:r>
            <a:r>
              <a:rPr lang="en-US" dirty="0" smtClean="0"/>
              <a:t>, a stack of </a:t>
            </a:r>
            <a:r>
              <a:rPr lang="en-US" dirty="0" smtClean="0">
                <a:solidFill>
                  <a:srgbClr val="FFC000"/>
                </a:solidFill>
              </a:rPr>
              <a:t>string</a:t>
            </a:r>
            <a:r>
              <a:rPr lang="en-US" dirty="0" smtClean="0"/>
              <a:t>, or even a stack of </a:t>
            </a:r>
            <a:r>
              <a:rPr lang="en-US" dirty="0" smtClean="0">
                <a:solidFill>
                  <a:srgbClr val="FFC000"/>
                </a:solidFill>
              </a:rPr>
              <a:t>Rational</a:t>
            </a:r>
            <a:r>
              <a:rPr lang="en-US" dirty="0" smtClean="0"/>
              <a:t> (your down data type).</a:t>
            </a:r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7347098" y="365125"/>
            <a:ext cx="3817088" cy="932046"/>
          </a:xfrm>
          <a:prstGeom prst="wedgeRectCallout">
            <a:avLst>
              <a:gd name="adj1" fmla="val -56209"/>
              <a:gd name="adj2" fmla="val 1038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P.618 L.-9  The member-function definitions of a class template are </a:t>
            </a:r>
            <a:r>
              <a:rPr lang="en-US" dirty="0" smtClean="0">
                <a:solidFill>
                  <a:srgbClr val="FFC000"/>
                </a:solidFill>
              </a:rPr>
              <a:t>function templates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" name="Rectangular Callout 9"/>
          <p:cNvSpPr/>
          <p:nvPr/>
        </p:nvSpPr>
        <p:spPr>
          <a:xfrm>
            <a:off x="7953153" y="4040372"/>
            <a:ext cx="3891517" cy="659219"/>
          </a:xfrm>
          <a:prstGeom prst="wedgeRectCallout">
            <a:avLst>
              <a:gd name="adj1" fmla="val -63183"/>
              <a:gd name="adj2" fmla="val -616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P.618 L.-3  The</a:t>
            </a:r>
            <a:r>
              <a:rPr lang="en-US" sz="1400" dirty="0" smtClean="0">
                <a:solidFill>
                  <a:srgbClr val="FFC000"/>
                </a:solidFill>
              </a:rPr>
              <a:t> scope resolution operator</a:t>
            </a:r>
            <a:r>
              <a:rPr lang="en-US" sz="1400" dirty="0" smtClean="0"/>
              <a:t> is used with the class-template name </a:t>
            </a:r>
            <a:r>
              <a:rPr lang="en-US" sz="1400" dirty="0" smtClean="0">
                <a:solidFill>
                  <a:srgbClr val="FFC000"/>
                </a:solidFill>
              </a:rPr>
              <a:t>Stack&lt;T&gt;</a:t>
            </a:r>
            <a:r>
              <a:rPr lang="en-US" sz="1400" dirty="0" smtClean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67868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Class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Matrix class defined in this </a:t>
            </a:r>
            <a:r>
              <a:rPr lang="en-US" dirty="0">
                <a:hlinkClick r:id="rId2"/>
              </a:rPr>
              <a:t>sample code</a:t>
            </a:r>
            <a:r>
              <a:rPr lang="en-US" dirty="0"/>
              <a:t>, which allows you to create an integer matrix of arbitrary size and perform matrix addition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 your “midterm feedback”, please let me know you prefer this kind of exercises by modifying existing code.</a:t>
            </a:r>
          </a:p>
          <a:p>
            <a:pPr lvl="1"/>
            <a:r>
              <a:rPr lang="en-US" dirty="0" smtClean="0"/>
              <a:t>Let me know if you have any suggestion about exercises, quiz, </a:t>
            </a:r>
            <a:r>
              <a:rPr lang="en-US" smtClean="0"/>
              <a:t>and exams.</a:t>
            </a:r>
            <a:endParaRPr lang="en-US" dirty="0"/>
          </a:p>
          <a:p>
            <a:r>
              <a:rPr lang="en-US" dirty="0"/>
              <a:t>Re-write the Matrix class as a class template, so that it works for </a:t>
            </a:r>
            <a:r>
              <a:rPr lang="en-US" dirty="0">
                <a:solidFill>
                  <a:srgbClr val="FF00FF"/>
                </a:solidFill>
              </a:rPr>
              <a:t>integer</a:t>
            </a:r>
            <a:r>
              <a:rPr lang="en-US" dirty="0"/>
              <a:t> matrices as well as </a:t>
            </a:r>
            <a:r>
              <a:rPr lang="en-US" dirty="0">
                <a:solidFill>
                  <a:srgbClr val="FF00FF"/>
                </a:solidFill>
              </a:rPr>
              <a:t>rational</a:t>
            </a:r>
            <a:r>
              <a:rPr lang="en-US" dirty="0"/>
              <a:t> matrices.  Save it in "</a:t>
            </a:r>
            <a:r>
              <a:rPr lang="en-US" dirty="0" err="1"/>
              <a:t>Matrix.h</a:t>
            </a:r>
            <a:r>
              <a:rPr lang="en-US" dirty="0"/>
              <a:t>".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ED9B-9A21-473C-9BCC-5AE303C37D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378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571</Words>
  <Application>Microsoft Office PowerPoint</Application>
  <PresentationFormat>Widescreen</PresentationFormat>
  <Paragraphs>90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Office Theme</vt:lpstr>
      <vt:lpstr>Chapter 14 Templates</vt:lpstr>
      <vt:lpstr>Function Templates (Chapter 6, P.268)</vt:lpstr>
      <vt:lpstr>Exercise: Function Templates</vt:lpstr>
      <vt:lpstr>14.4 Class Templates</vt:lpstr>
      <vt:lpstr>Exercise: Class Templates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14 Templates</dc:title>
  <dc:creator>solomon</dc:creator>
  <cp:lastModifiedBy>solomon</cp:lastModifiedBy>
  <cp:revision>7</cp:revision>
  <dcterms:created xsi:type="dcterms:W3CDTF">2019-04-21T08:30:47Z</dcterms:created>
  <dcterms:modified xsi:type="dcterms:W3CDTF">2019-04-21T09:52:54Z</dcterms:modified>
</cp:coreProperties>
</file>