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A10E7-0487-49B2-B1BB-A7D42B815520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D6231-3FE6-4970-88F5-E6BA438E0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8B85B-6983-4AA9-8B50-D1F51ACDB5B1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1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76550-0E55-4BA4-B071-E873AA9C8E4C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4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47033-D299-4391-B118-C946445ED8C8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50F0-14B9-48DF-949A-9530B908A58F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1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8E7D-6F0E-470C-AF8B-A72174CE02F9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4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534D0-61BC-4EEF-A29A-DCD7372B543F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DECE-8C64-45DB-AE7E-576C835DF017}" type="datetime1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5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32466-46FB-4CED-AEB4-1289E84B93E7}" type="datetime1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0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BC35-53F7-4BD6-93BB-30EBC055D6B7}" type="datetime1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45C2B-2E08-4455-BC05-887FDE4AC542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4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82B4-C6F4-4BD8-BABA-EE86557230AB}" type="datetime1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4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9810-29A1-4FBA-AF48-14781161FA6D}" type="datetime1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F09B-6B6B-45C4-85A0-27E5E850F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.ipv6.club.tw/C_Programming/Deitel/Code/Ch13/Fig13_04_06/CommissionEmployee.h" TargetMode="External"/><Relationship Id="rId2" Type="http://schemas.openxmlformats.org/officeDocument/2006/relationships/hyperlink" Target="http://course.ipv6.club.tw/C_Programming/Deitel/Code/Ch13/Fig13_04_06/fig13_06.c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urse.ipv6.club.tw/C_Programming/Deitel/Code/Ch13/Fig13_04_06/BasePlusCommissionEmployee.h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13</a:t>
            </a:r>
            <a:br>
              <a:rPr lang="en-US" dirty="0" smtClean="0"/>
            </a:br>
            <a:r>
              <a:rPr lang="en-US" dirty="0" smtClean="0"/>
              <a:t>Object-Oriented Programming:</a:t>
            </a:r>
            <a:br>
              <a:rPr lang="en-US" dirty="0" smtClean="0"/>
            </a:br>
            <a:r>
              <a:rPr lang="en-US" dirty="0" smtClean="0">
                <a:solidFill>
                  <a:srgbClr val="FF00FF"/>
                </a:solidFill>
              </a:rPr>
              <a:t>Polymorphism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0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Polymorphic Video Game (P.568)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8871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OOP, the main program sends </a:t>
            </a:r>
            <a:r>
              <a:rPr lang="en-US" dirty="0" smtClean="0">
                <a:solidFill>
                  <a:srgbClr val="00B0F0"/>
                </a:solidFill>
              </a:rPr>
              <a:t>messages</a:t>
            </a:r>
            <a:r>
              <a:rPr lang="en-US" dirty="0" smtClean="0"/>
              <a:t> (calling member functions) to an object.</a:t>
            </a:r>
          </a:p>
          <a:p>
            <a:pPr lvl="1"/>
            <a:r>
              <a:rPr lang="en-US" dirty="0" smtClean="0"/>
              <a:t>How an object will react to a message is defined inside the object.</a:t>
            </a:r>
          </a:p>
          <a:p>
            <a:r>
              <a:rPr lang="en-US" dirty="0" smtClean="0"/>
              <a:t>Polymorphism is the ability to send the same message (calling the </a:t>
            </a:r>
            <a:r>
              <a:rPr lang="en-US" dirty="0" smtClean="0">
                <a:solidFill>
                  <a:srgbClr val="00B0F0"/>
                </a:solidFill>
              </a:rPr>
              <a:t>same</a:t>
            </a:r>
            <a:r>
              <a:rPr lang="en-US" dirty="0" smtClean="0"/>
              <a:t> function name) to a vector of objects, which each may take different actions.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740" y="2147777"/>
            <a:ext cx="5052222" cy="402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48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13.3.1 Invoking Base-Class Functions from Derived-Class </a:t>
            </a:r>
            <a:r>
              <a:rPr lang="en-US" dirty="0" smtClean="0"/>
              <a:t>Objects (P.570)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L.36 Aiming base-class pointer at base-class object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commissionEmployeePtr</a:t>
            </a:r>
            <a:r>
              <a:rPr lang="en-US" dirty="0"/>
              <a:t> = &amp;</a:t>
            </a:r>
            <a:r>
              <a:rPr lang="en-US" dirty="0" err="1"/>
              <a:t>commissionEmployee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/>
              <a:t>commissionEmployeePtr</a:t>
            </a:r>
            <a:r>
              <a:rPr lang="en-US" dirty="0"/>
              <a:t>-&gt;print();</a:t>
            </a:r>
            <a:endParaRPr lang="en-US" dirty="0"/>
          </a:p>
          <a:p>
            <a:r>
              <a:rPr lang="en-US" dirty="0"/>
              <a:t>L.42 Aiming derived-class pointer at derived-class object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basePlusCommissionEmployeePtr</a:t>
            </a:r>
            <a:r>
              <a:rPr lang="en-US" dirty="0"/>
              <a:t> = &amp;</a:t>
            </a:r>
            <a:r>
              <a:rPr lang="en-US" dirty="0" err="1"/>
              <a:t>basePlusCommissionEmployee</a:t>
            </a:r>
            <a:r>
              <a:rPr lang="en-US" dirty="0"/>
              <a:t>;</a:t>
            </a:r>
            <a:endParaRPr lang="en-US" dirty="0"/>
          </a:p>
          <a:p>
            <a:r>
              <a:rPr lang="en-US" dirty="0"/>
              <a:t>L.49 </a:t>
            </a:r>
            <a:r>
              <a:rPr lang="en-US" i="1" dirty="0">
                <a:solidFill>
                  <a:srgbClr val="00B0F0"/>
                </a:solidFill>
              </a:rPr>
              <a:t>Aiming base-class pointer at derived-class </a:t>
            </a:r>
            <a:r>
              <a:rPr lang="en-US" i="1" dirty="0" smtClean="0">
                <a:solidFill>
                  <a:srgbClr val="00B0F0"/>
                </a:solidFill>
              </a:rPr>
              <a:t>object.</a:t>
            </a:r>
            <a:r>
              <a:rPr lang="en-US" i="1" dirty="0" smtClean="0"/>
              <a:t> </a:t>
            </a:r>
          </a:p>
          <a:p>
            <a:pPr lvl="1"/>
            <a:r>
              <a:rPr lang="en-US" dirty="0" err="1"/>
              <a:t>commissionEmployeePtr</a:t>
            </a:r>
            <a:r>
              <a:rPr lang="en-US" dirty="0"/>
              <a:t> = &amp;</a:t>
            </a:r>
            <a:r>
              <a:rPr lang="en-US" dirty="0" err="1"/>
              <a:t>basePlusCommissionEmployee</a:t>
            </a:r>
            <a:r>
              <a:rPr lang="en-US" dirty="0"/>
              <a:t>;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valid, because an object in a derived class also belongs to the base class.</a:t>
            </a:r>
          </a:p>
          <a:p>
            <a:pPr lvl="2"/>
            <a:r>
              <a:rPr lang="en-US" dirty="0" smtClean="0"/>
              <a:t>base class: car</a:t>
            </a:r>
          </a:p>
          <a:p>
            <a:pPr lvl="2"/>
            <a:r>
              <a:rPr lang="en-US" dirty="0" smtClean="0"/>
              <a:t>derived class: sports car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13.3.2 Aiming Derived-Class Pointers at Base-Class </a:t>
            </a:r>
            <a:r>
              <a:rPr lang="en-US" dirty="0" smtClean="0"/>
              <a:t>Objects (P.572) </a:t>
            </a:r>
            <a:r>
              <a:rPr lang="en-US" dirty="0"/>
              <a:t>- </a:t>
            </a:r>
            <a:r>
              <a:rPr lang="en-US" dirty="0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pointer</a:t>
            </a:r>
            <a:r>
              <a:rPr lang="zh-TW" altLang="en-US" dirty="0" smtClean="0"/>
              <a:t>時出錯</a:t>
            </a:r>
            <a:endParaRPr lang="en-US" altLang="zh-TW" dirty="0" smtClean="0"/>
          </a:p>
          <a:p>
            <a:pPr lvl="1"/>
            <a:r>
              <a:rPr lang="en-US" dirty="0" smtClean="0"/>
              <a:t>L.14 </a:t>
            </a:r>
            <a:r>
              <a:rPr lang="en-US" dirty="0"/>
              <a:t>Assigning </a:t>
            </a:r>
            <a:r>
              <a:rPr lang="en-US" dirty="0" err="1"/>
              <a:t>CommissionEmployee</a:t>
            </a:r>
            <a:r>
              <a:rPr lang="en-US" dirty="0"/>
              <a:t>* to </a:t>
            </a:r>
            <a:r>
              <a:rPr lang="en-US" dirty="0" err="1"/>
              <a:t>BasePlusCommissionEmployee</a:t>
            </a:r>
            <a:r>
              <a:rPr lang="en-US" dirty="0"/>
              <a:t>*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7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13.3.3 Derived-Class Member-Function Calls via Base-Class Pointers </a:t>
            </a:r>
            <a:r>
              <a:rPr lang="en-US" dirty="0" smtClean="0"/>
              <a:t>(P.574) - </a:t>
            </a:r>
            <a:r>
              <a:rPr lang="en-US" dirty="0">
                <a:solidFill>
                  <a:srgbClr val="FF0000"/>
                </a:solidFill>
              </a:rPr>
              <a:t>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aim a base-class pointer to </a:t>
            </a:r>
            <a:r>
              <a:rPr lang="en-US" dirty="0" smtClean="0">
                <a:solidFill>
                  <a:srgbClr val="00B0F0"/>
                </a:solidFill>
              </a:rPr>
              <a:t>a derived-class object</a:t>
            </a:r>
            <a:r>
              <a:rPr lang="en-US" dirty="0" smtClean="0"/>
              <a:t>. (13.3.1)</a:t>
            </a:r>
          </a:p>
          <a:p>
            <a:r>
              <a:rPr lang="en-US" dirty="0" smtClean="0"/>
              <a:t>However, if you tried to invoke a member function of the derive class via this base-class pointer, the compiler generate an error (L.26).</a:t>
            </a:r>
          </a:p>
          <a:p>
            <a:r>
              <a:rPr lang="en-US" dirty="0" smtClean="0"/>
              <a:t>If the derived class re-defines a member function of the base class, via the base-class pointer, what you invoke is the </a:t>
            </a:r>
            <a:r>
              <a:rPr lang="en-US" dirty="0" smtClean="0">
                <a:solidFill>
                  <a:srgbClr val="00B0F0"/>
                </a:solidFill>
              </a:rPr>
              <a:t>member function defined in the base class</a:t>
            </a:r>
            <a:r>
              <a:rPr lang="en-US" dirty="0" smtClean="0"/>
              <a:t>, not the one in the derived class.</a:t>
            </a:r>
          </a:p>
          <a:p>
            <a:pPr lvl="1"/>
            <a:r>
              <a:rPr lang="en-US" dirty="0" smtClean="0"/>
              <a:t>This is called </a:t>
            </a:r>
            <a:r>
              <a:rPr lang="en-US" dirty="0" smtClean="0">
                <a:solidFill>
                  <a:srgbClr val="00B0F0"/>
                </a:solidFill>
              </a:rPr>
              <a:t>static binding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F0"/>
                </a:solidFill>
              </a:rPr>
              <a:t>early binding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8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13.3.4 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Declaring a member function is the base class as a virtual function will let the program </a:t>
            </a:r>
            <a:r>
              <a:rPr lang="en-US" dirty="0" smtClean="0">
                <a:solidFill>
                  <a:srgbClr val="00B0F0"/>
                </a:solidFill>
              </a:rPr>
              <a:t>dynamically</a:t>
            </a:r>
            <a:r>
              <a:rPr lang="en-US" dirty="0" smtClean="0"/>
              <a:t> (i.e., at runtime</a:t>
            </a:r>
            <a:r>
              <a:rPr lang="en-US" dirty="0" smtClean="0"/>
              <a:t>) choose </a:t>
            </a:r>
            <a:r>
              <a:rPr lang="en-US" dirty="0" smtClean="0"/>
              <a:t>which derived-class member function to use, based on the type of the object pointed by the base-class pointer at that time.</a:t>
            </a:r>
          </a:p>
          <a:p>
            <a:pPr lvl="1"/>
            <a:r>
              <a:rPr lang="en-US" dirty="0" smtClean="0"/>
              <a:t>This is known as </a:t>
            </a:r>
            <a:r>
              <a:rPr lang="en-US" dirty="0" smtClean="0">
                <a:solidFill>
                  <a:srgbClr val="00B0F0"/>
                </a:solidFill>
              </a:rPr>
              <a:t>dynamic binding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B0F0"/>
                </a:solidFill>
              </a:rPr>
              <a:t>late binding</a:t>
            </a:r>
            <a:r>
              <a:rPr lang="en-US" dirty="0" smtClean="0"/>
              <a:t>.  (P.576 L.-17)</a:t>
            </a:r>
          </a:p>
          <a:p>
            <a:r>
              <a:rPr lang="en-US" dirty="0" smtClean="0">
                <a:hlinkClick r:id="rId2"/>
              </a:rPr>
              <a:t>fig13_06.cpp</a:t>
            </a:r>
            <a:endParaRPr lang="en-US" dirty="0" smtClean="0"/>
          </a:p>
          <a:p>
            <a:pPr lvl="1"/>
            <a:r>
              <a:rPr lang="en-US" dirty="0" smtClean="0"/>
              <a:t>L.54 </a:t>
            </a:r>
            <a:r>
              <a:rPr lang="en-US" dirty="0"/>
              <a:t>Aim base-class pointer at derived-class </a:t>
            </a:r>
            <a:r>
              <a:rPr lang="en-US" dirty="0" smtClean="0"/>
              <a:t>object</a:t>
            </a:r>
          </a:p>
          <a:p>
            <a:pPr lvl="2"/>
            <a:r>
              <a:rPr lang="en-US" dirty="0" err="1"/>
              <a:t>commissionEmployeePtr</a:t>
            </a:r>
            <a:r>
              <a:rPr lang="en-US" dirty="0"/>
              <a:t> = &amp;</a:t>
            </a:r>
            <a:r>
              <a:rPr lang="en-US" dirty="0" err="1"/>
              <a:t>basePlusCommissionEmployee</a:t>
            </a:r>
            <a:r>
              <a:rPr lang="en-US" dirty="0"/>
              <a:t>;</a:t>
            </a:r>
            <a:endParaRPr lang="en-US" dirty="0"/>
          </a:p>
          <a:p>
            <a:pPr lvl="1"/>
            <a:r>
              <a:rPr lang="en-US" dirty="0"/>
              <a:t>L.61 </a:t>
            </a:r>
            <a:r>
              <a:rPr lang="en-US" i="1" dirty="0"/>
              <a:t>Polymorphism</a:t>
            </a:r>
            <a:r>
              <a:rPr lang="en-US" dirty="0"/>
              <a:t>; invokes </a:t>
            </a:r>
            <a:r>
              <a:rPr lang="en-US" dirty="0" err="1"/>
              <a:t>BasePlusCommissionEmployee's</a:t>
            </a:r>
            <a:r>
              <a:rPr lang="en-US" dirty="0"/>
              <a:t> print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/>
              <a:t>commissionEmployeePtr</a:t>
            </a:r>
            <a:r>
              <a:rPr lang="en-US" dirty="0"/>
              <a:t>-&gt;print();</a:t>
            </a:r>
            <a:endParaRPr lang="en-US" dirty="0"/>
          </a:p>
          <a:p>
            <a:r>
              <a:rPr lang="en-US" dirty="0" err="1" smtClean="0">
                <a:hlinkClick r:id="rId3"/>
              </a:rPr>
              <a:t>CommissionEmployee.h</a:t>
            </a:r>
            <a:endParaRPr lang="en-US" dirty="0" smtClean="0"/>
          </a:p>
          <a:p>
            <a:pPr lvl="1"/>
            <a:r>
              <a:rPr lang="en-US" dirty="0" smtClean="0"/>
              <a:t>L.30 </a:t>
            </a:r>
            <a:r>
              <a:rPr lang="en-US" dirty="0"/>
              <a:t>Declare earnings() as a </a:t>
            </a:r>
            <a:r>
              <a:rPr lang="en-US" dirty="0">
                <a:solidFill>
                  <a:srgbClr val="FF00FF"/>
                </a:solidFill>
              </a:rPr>
              <a:t>virtual</a:t>
            </a:r>
            <a:r>
              <a:rPr lang="en-US" dirty="0"/>
              <a:t> function.</a:t>
            </a:r>
          </a:p>
          <a:p>
            <a:pPr lvl="1"/>
            <a:r>
              <a:rPr lang="en-US" dirty="0"/>
              <a:t>L.31 Declare print() as a </a:t>
            </a:r>
            <a:r>
              <a:rPr lang="en-US" dirty="0">
                <a:solidFill>
                  <a:srgbClr val="FF00FF"/>
                </a:solidFill>
              </a:rPr>
              <a:t>virtual</a:t>
            </a:r>
            <a:r>
              <a:rPr lang="en-US" dirty="0"/>
              <a:t> function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hlinkClick r:id="rId4"/>
              </a:rPr>
              <a:t>BasePlusCommissionEmployee.h</a:t>
            </a:r>
            <a:endParaRPr lang="en-US" dirty="0" smtClean="0"/>
          </a:p>
          <a:p>
            <a:pPr lvl="1"/>
            <a:r>
              <a:rPr lang="en-US" dirty="0" smtClean="0"/>
              <a:t>L.20 </a:t>
            </a:r>
            <a:r>
              <a:rPr lang="en-US" dirty="0"/>
              <a:t>Declare earnings() as a virtual function.</a:t>
            </a:r>
          </a:p>
          <a:p>
            <a:pPr lvl="1"/>
            <a:r>
              <a:rPr lang="en-US" dirty="0"/>
              <a:t>L.21 Declare print() as a virtual function.</a:t>
            </a:r>
          </a:p>
          <a:p>
            <a:pPr lvl="1"/>
            <a:r>
              <a:rPr lang="en-US" dirty="0"/>
              <a:t>Although this keyword (virtual) can be omitted in derived classes, you should include them for clarity.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20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13.5 Abstract Classes and Pure </a:t>
            </a:r>
            <a:r>
              <a:rPr lang="en-US" sz="3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</a:t>
            </a:r>
            <a:r>
              <a:rPr lang="en-US" sz="3600" dirty="0" smtClean="0"/>
              <a:t> Functions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pure virtual function does not provide an implementation.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virtual void draw()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 // P.582 L.8</a:t>
            </a:r>
          </a:p>
          <a:p>
            <a:r>
              <a:rPr lang="en-US" dirty="0" smtClean="0"/>
              <a:t>If a class has one or more pure virtual functions, it is an abstract class.</a:t>
            </a:r>
          </a:p>
          <a:p>
            <a:r>
              <a:rPr lang="en-US" dirty="0" smtClean="0"/>
              <a:t>You cannot instantiate objects of an abstract class.</a:t>
            </a:r>
          </a:p>
          <a:p>
            <a:endParaRPr lang="en-US" dirty="0"/>
          </a:p>
          <a:p>
            <a:r>
              <a:rPr lang="en-US" dirty="0" smtClean="0"/>
              <a:t>You can use the abstract base class to declare pointers referring to objects of all concrete classes derived from this abstract class.</a:t>
            </a:r>
          </a:p>
          <a:p>
            <a:pPr lvl="1"/>
            <a:r>
              <a:rPr lang="en-US" dirty="0" smtClean="0"/>
              <a:t>Programs typically use such pointers and references to manipulate derived-class objects </a:t>
            </a:r>
            <a:r>
              <a:rPr lang="en-US" dirty="0" err="1" smtClean="0"/>
              <a:t>polymorphically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45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13.9 Virtual Destructors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derived-class object with a </a:t>
            </a:r>
            <a:r>
              <a:rPr lang="en-US" dirty="0" err="1" smtClean="0"/>
              <a:t>nonvirtual</a:t>
            </a:r>
            <a:r>
              <a:rPr lang="en-US" dirty="0" smtClean="0"/>
              <a:t> destructor is destroyed explicitly by applying 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dirty="0" smtClean="0"/>
              <a:t> operator to a base-class pointer to the object, you had to create a virtual destructor in the base class. (P.605 L.9)</a:t>
            </a:r>
          </a:p>
          <a:p>
            <a:r>
              <a:rPr lang="en-US" dirty="0" smtClean="0"/>
              <a:t>When you compile Fig. 13.19, you see a warning: “Employee is abstract but has non-virtual destructor”.</a:t>
            </a:r>
          </a:p>
          <a:p>
            <a:r>
              <a:rPr lang="en-US" dirty="0" smtClean="0"/>
              <a:t>Solution: In </a:t>
            </a:r>
            <a:r>
              <a:rPr lang="en-US" dirty="0" err="1" smtClean="0"/>
              <a:t>Employee.h</a:t>
            </a:r>
            <a:r>
              <a:rPr lang="en-US" dirty="0" smtClean="0"/>
              <a:t>, add a line</a:t>
            </a:r>
          </a:p>
          <a:p>
            <a:pPr lvl="1"/>
            <a:r>
              <a:rPr lang="en-US" dirty="0" smtClean="0"/>
              <a:t>virtual ~Employee() {}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4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Pointers?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Why do we use a vector of pointers (to base class) in this chapter, instead of simply a vector of base-class objects?</a:t>
            </a:r>
          </a:p>
          <a:p>
            <a:r>
              <a:rPr lang="en-US" dirty="0" smtClean="0"/>
              <a:t>A: If you </a:t>
            </a:r>
            <a:r>
              <a:rPr lang="en-US" dirty="0" err="1" smtClean="0"/>
              <a:t>push_back</a:t>
            </a:r>
            <a:r>
              <a:rPr lang="en-US" dirty="0"/>
              <a:t> </a:t>
            </a:r>
            <a:r>
              <a:rPr lang="en-US" dirty="0" smtClean="0"/>
              <a:t>a derived-class object into a vector of base class, the object is cast to a base class object.  (New features become lost.)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5F09B-6B6B-45C4-85A0-27E5E850F7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6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552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新細明體</vt:lpstr>
      <vt:lpstr>Arial</vt:lpstr>
      <vt:lpstr>Calibri</vt:lpstr>
      <vt:lpstr>Calibri Light</vt:lpstr>
      <vt:lpstr>Courier New</vt:lpstr>
      <vt:lpstr>Office Theme</vt:lpstr>
      <vt:lpstr>Chapter 13 Object-Oriented Programming: Polymorphism</vt:lpstr>
      <vt:lpstr>Polymorphic Video Game (P.568)</vt:lpstr>
      <vt:lpstr>13.3.1 Invoking Base-Class Functions from Derived-Class Objects (P.570)</vt:lpstr>
      <vt:lpstr>13.3.2 Aiming Derived-Class Pointers at Base-Class Objects (P.572) - Error</vt:lpstr>
      <vt:lpstr>13.3.3 Derived-Class Member-Function Calls via Base-Class Pointers (P.574) - Error</vt:lpstr>
      <vt:lpstr>13.3.4 Virtual Functions</vt:lpstr>
      <vt:lpstr>13.5 Abstract Classes and Pure virtual Functions</vt:lpstr>
      <vt:lpstr>13.9 Virtual Destructors</vt:lpstr>
      <vt:lpstr>Why Pointers?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Object-Oriented Programming: Polymorphism</dc:title>
  <dc:creator>solomon</dc:creator>
  <cp:lastModifiedBy>solomon</cp:lastModifiedBy>
  <cp:revision>8</cp:revision>
  <dcterms:created xsi:type="dcterms:W3CDTF">2019-04-08T15:55:28Z</dcterms:created>
  <dcterms:modified xsi:type="dcterms:W3CDTF">2020-04-15T16:09:34Z</dcterms:modified>
</cp:coreProperties>
</file>