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  <p:sldId id="265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73E45-5E7A-4FCF-9175-1B13692E835E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96E52-3909-46A6-A9AE-1F188E709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0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00E7-989A-4444-8BB6-2A882C724A2F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9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8A17-DBF8-4019-B036-E977FE974A4B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0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1A5D-3FAF-45A3-8A45-9219DCDE1280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6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D7A68-A827-4387-A3FC-BB73F01826F9}" type="datetime1">
              <a:rPr lang="en-US" altLang="zh-TW" smtClean="0"/>
              <a:t>3/23/2019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510D5-CB5D-4BCE-8BAC-799CA9C81C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501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6B3A-C5B9-447A-AEE4-B9C745A45974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4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C2E-8DDF-42D5-997A-B9B69F245940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9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9160-B599-4FC4-8371-B27339676DE9}" type="datetime1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7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B48E-A6AE-4075-9814-3CB5430878F6}" type="datetime1">
              <a:rPr lang="en-US" smtClean="0"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6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19EA-B9E5-40DE-92EB-8DF0171C02D4}" type="datetime1">
              <a:rPr lang="en-US" smtClean="0"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2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63B1-0864-49C9-A08C-0A6BAAA21068}" type="datetime1">
              <a:rPr lang="en-US" smtClean="0"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0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A01-B3F7-4495-A7ED-74F9B023AF0C}" type="datetime1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1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4DF8-E12B-4093-8B12-1FA24CE0E438}" type="datetime1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6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2D6A-D8A9-4E8C-90F0-40A06B131DBC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D147-2672-42D6-8946-081A1A18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0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.ipv6.club.tw/C_Programming/Deitel/Code/Ch12/p559.cp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217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Object-Oriented Programming:</a:t>
            </a:r>
            <a:br>
              <a:rPr lang="en-US" dirty="0" smtClean="0"/>
            </a:br>
            <a:r>
              <a:rPr lang="en-US" sz="7300" dirty="0" smtClean="0">
                <a:solidFill>
                  <a:srgbClr val="00B0F0"/>
                </a:solidFill>
              </a:rPr>
              <a:t>Inheritance</a:t>
            </a:r>
            <a:endParaRPr lang="en-US" sz="73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44139"/>
            <a:ext cx="9144000" cy="16557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46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484" y="365125"/>
            <a:ext cx="10673316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3600" dirty="0" smtClean="0"/>
              <a:t>, </a:t>
            </a:r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3600" dirty="0" smtClean="0"/>
              <a:t> and </a:t>
            </a:r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3600" dirty="0" smtClean="0"/>
              <a:t> Inheritance </a:t>
            </a:r>
            <a:r>
              <a:rPr lang="en-US" sz="2800" dirty="0" smtClean="0"/>
              <a:t>(P.559)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795" y="1825625"/>
            <a:ext cx="4432004" cy="3426859"/>
          </a:xfrm>
        </p:spPr>
        <p:txBody>
          <a:bodyPr/>
          <a:lstStyle/>
          <a:p>
            <a:pPr marL="342900" indent="-342900"/>
            <a:r>
              <a:rPr lang="en-US" dirty="0" smtClean="0"/>
              <a:t>We normally use </a:t>
            </a:r>
            <a:r>
              <a:rPr lang="en-US" dirty="0" smtClean="0">
                <a:solidFill>
                  <a:srgbClr val="00B0F0"/>
                </a:solidFill>
              </a:rPr>
              <a:t>public</a:t>
            </a:r>
            <a:r>
              <a:rPr lang="en-US" dirty="0" smtClean="0"/>
              <a:t> inheritance in this book.</a:t>
            </a:r>
          </a:p>
          <a:p>
            <a:pPr marL="342900" indent="-342900"/>
            <a:r>
              <a:rPr lang="en-US" dirty="0" smtClean="0"/>
              <a:t>Use of </a:t>
            </a:r>
            <a:r>
              <a:rPr lang="en-US" dirty="0" smtClean="0">
                <a:solidFill>
                  <a:srgbClr val="00B0F0"/>
                </a:solidFill>
              </a:rPr>
              <a:t>protected</a:t>
            </a:r>
            <a:r>
              <a:rPr lang="en-US" dirty="0" smtClean="0"/>
              <a:t> inheritance is rare.</a:t>
            </a:r>
          </a:p>
          <a:p>
            <a:pPr marL="342900" indent="-342900"/>
            <a:r>
              <a:rPr lang="en-US" dirty="0" smtClean="0"/>
              <a:t>Chapter 20 demonstrates </a:t>
            </a:r>
            <a:r>
              <a:rPr lang="en-US" dirty="0" smtClean="0">
                <a:solidFill>
                  <a:srgbClr val="00B0F0"/>
                </a:solidFill>
              </a:rPr>
              <a:t>private</a:t>
            </a:r>
            <a:r>
              <a:rPr lang="en-US" dirty="0" smtClean="0"/>
              <a:t> inheritance as an alternative to composition.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1" descr="ch12imageslides_Page_62.png"/>
          <p:cNvPicPr>
            <a:picLocks noGrp="1" noChangeAspect="1"/>
          </p:cNvPicPr>
          <p:nvPr isPhoto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0" t="8166" r="22442"/>
          <a:stretch/>
        </p:blipFill>
        <p:spPr bwMode="auto">
          <a:xfrm>
            <a:off x="478465" y="1690688"/>
            <a:ext cx="6719776" cy="509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6400800" y="5975498"/>
            <a:ext cx="2445488" cy="595423"/>
          </a:xfrm>
          <a:prstGeom prst="wedgeRectCallout">
            <a:avLst>
              <a:gd name="adj1" fmla="val -114746"/>
              <a:gd name="adj2" fmla="val -246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Hidden, not private.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2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Constructs and Destructors in Derived Classes (P.559)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57484" cy="4351338"/>
          </a:xfrm>
        </p:spPr>
        <p:txBody>
          <a:bodyPr/>
          <a:lstStyle/>
          <a:p>
            <a:r>
              <a:rPr lang="en-US" dirty="0" smtClean="0"/>
              <a:t>Software Engineering Observation 12.7</a:t>
            </a:r>
          </a:p>
          <a:p>
            <a:pPr lvl="1"/>
            <a:r>
              <a:rPr lang="en-US" dirty="0" smtClean="0"/>
              <a:t>When an object of a derived class is created, it will sequentially invoke</a:t>
            </a:r>
          </a:p>
          <a:p>
            <a:pPr lvl="2"/>
            <a:r>
              <a:rPr lang="en-US" dirty="0" smtClean="0"/>
              <a:t>the constructor for the base class’s </a:t>
            </a:r>
            <a:r>
              <a:rPr lang="en-US" dirty="0" smtClean="0">
                <a:solidFill>
                  <a:srgbClr val="00B0F0"/>
                </a:solidFill>
              </a:rPr>
              <a:t>member objects</a:t>
            </a:r>
          </a:p>
          <a:p>
            <a:pPr lvl="2"/>
            <a:r>
              <a:rPr lang="en-US" dirty="0" smtClean="0"/>
              <a:t>the constructor body of the </a:t>
            </a:r>
            <a:r>
              <a:rPr lang="en-US" dirty="0" smtClean="0">
                <a:solidFill>
                  <a:srgbClr val="00B0F0"/>
                </a:solidFill>
              </a:rPr>
              <a:t>base class</a:t>
            </a:r>
          </a:p>
          <a:p>
            <a:pPr lvl="2"/>
            <a:r>
              <a:rPr lang="en-US" dirty="0" smtClean="0"/>
              <a:t>the constructors for the derived class’s </a:t>
            </a:r>
            <a:r>
              <a:rPr lang="en-US" dirty="0" smtClean="0">
                <a:solidFill>
                  <a:srgbClr val="00B0F0"/>
                </a:solidFill>
              </a:rPr>
              <a:t>member objects</a:t>
            </a:r>
          </a:p>
          <a:p>
            <a:pPr lvl="2"/>
            <a:r>
              <a:rPr lang="en-US" dirty="0" smtClean="0"/>
              <a:t>the constructor body of the </a:t>
            </a:r>
            <a:r>
              <a:rPr lang="en-US" dirty="0" smtClean="0">
                <a:solidFill>
                  <a:srgbClr val="00B0F0"/>
                </a:solidFill>
              </a:rPr>
              <a:t>derived class</a:t>
            </a:r>
          </a:p>
          <a:p>
            <a:pPr lvl="1"/>
            <a:r>
              <a:rPr lang="en-US" dirty="0" smtClean="0"/>
              <a:t>When an object is destroyed, destructors are called in the reverse order.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this example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69349" y="2573337"/>
            <a:ext cx="3625702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Alice constructor.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Human Alice constructor.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Human Alice destructor.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Alice destructor.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======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Emmy constructor.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Human Emmy constructor.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CSIE constructor.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Employee constructor.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Employee destructor.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CSIE destructor.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Human Emmy destructor.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Emmy destructor.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1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5A02B13-CFE1-4E1B-83C5-154F14839626}" type="slidenum">
              <a:rPr kumimoji="0" lang="en-US" altLang="zh-TW"/>
              <a:pPr eaLnBrk="1" hangingPunct="1"/>
              <a:t>2</a:t>
            </a:fld>
            <a:endParaRPr kumimoji="0" lang="en-US" altLang="zh-TW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Classes &amp; Windows Programming</a:t>
            </a:r>
          </a:p>
        </p:txBody>
      </p:sp>
      <p:pic>
        <p:nvPicPr>
          <p:cNvPr id="512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48"/>
          <a:stretch/>
        </p:blipFill>
        <p:spPr bwMode="auto">
          <a:xfrm>
            <a:off x="5100639" y="1844675"/>
            <a:ext cx="5534025" cy="386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36726" y="1668464"/>
            <a:ext cx="3495675" cy="4530725"/>
          </a:xfrm>
        </p:spPr>
        <p:txBody>
          <a:bodyPr/>
          <a:lstStyle/>
          <a:p>
            <a:pPr eaLnBrk="1" hangingPunct="1"/>
            <a:r>
              <a:rPr lang="en-US" altLang="zh-TW" sz="2000"/>
              <a:t>The concept of </a:t>
            </a:r>
            <a:r>
              <a:rPr lang="en-US" altLang="zh-TW" sz="2000">
                <a:latin typeface="Arial" panose="020B0604020202020204" pitchFamily="34" charset="0"/>
              </a:rPr>
              <a:t>“</a:t>
            </a:r>
            <a:r>
              <a:rPr lang="en-US" altLang="zh-TW" sz="2000"/>
              <a:t>class</a:t>
            </a:r>
            <a:r>
              <a:rPr lang="en-US" altLang="zh-TW" sz="2000">
                <a:latin typeface="Arial" panose="020B0604020202020204" pitchFamily="34" charset="0"/>
              </a:rPr>
              <a:t>”</a:t>
            </a:r>
            <a:r>
              <a:rPr lang="en-US" altLang="zh-TW" sz="2000"/>
              <a:t> is essential to Windows programming.</a:t>
            </a:r>
          </a:p>
          <a:p>
            <a:pPr lvl="1" eaLnBrk="1" hangingPunct="1"/>
            <a:r>
              <a:rPr lang="en-US" altLang="zh-TW" sz="1800"/>
              <a:t>We have several objects in Windows programming.  Each of them belongs to different classes.</a:t>
            </a:r>
          </a:p>
          <a:p>
            <a:pPr lvl="1" eaLnBrk="1" hangingPunct="1"/>
            <a:r>
              <a:rPr lang="en-US" altLang="zh-TW" sz="1800"/>
              <a:t>You need to master the concept of classes to utilize these classes in Windows programming.</a:t>
            </a:r>
          </a:p>
        </p:txBody>
      </p:sp>
    </p:spTree>
    <p:extLst>
      <p:ext uri="{BB962C8B-B14F-4D97-AF65-F5344CB8AC3E}">
        <p14:creationId xmlns:p14="http://schemas.microsoft.com/office/powerpoint/2010/main" val="10939419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5B1BE51-9E8C-477A-BC78-5046765CE8E6}" type="slidenum">
              <a:rPr kumimoji="0" lang="en-US" altLang="zh-TW"/>
              <a:pPr eaLnBrk="1" hangingPunct="1"/>
              <a:t>3</a:t>
            </a:fld>
            <a:endParaRPr kumimoji="0" lang="en-US" altLang="zh-TW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Object-Oriented Programming (P.533)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Real-world objects belongs to a particular class, which are specified by a common set of </a:t>
            </a:r>
            <a:r>
              <a:rPr lang="en-US" altLang="zh-TW" sz="2400" dirty="0">
                <a:solidFill>
                  <a:srgbClr val="FF00FF"/>
                </a:solidFill>
              </a:rPr>
              <a:t>parameters</a:t>
            </a:r>
            <a:r>
              <a:rPr lang="en-US" altLang="zh-TW" sz="2400" dirty="0"/>
              <a:t> (data members) and share a common set of </a:t>
            </a:r>
            <a:r>
              <a:rPr lang="en-US" altLang="zh-TW" sz="2400" dirty="0">
                <a:solidFill>
                  <a:srgbClr val="FF00FF"/>
                </a:solidFill>
              </a:rPr>
              <a:t>operations</a:t>
            </a:r>
            <a:r>
              <a:rPr lang="en-US" altLang="zh-TW" sz="2400" dirty="0"/>
              <a:t> (member functions).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Take the </a:t>
            </a:r>
            <a:r>
              <a:rPr lang="en-US" altLang="zh-TW" sz="2400" dirty="0" smtClean="0">
                <a:latin typeface="Arial" panose="020B0604020202020204" pitchFamily="34" charset="0"/>
              </a:rPr>
              <a:t>“</a:t>
            </a:r>
            <a:r>
              <a:rPr lang="en-US" altLang="zh-TW" sz="2400" dirty="0" err="1" smtClean="0"/>
              <a:t>CommunityMember</a:t>
            </a:r>
            <a:r>
              <a:rPr lang="en-US" altLang="zh-TW" sz="2400" dirty="0" smtClean="0">
                <a:latin typeface="Arial" panose="020B0604020202020204" pitchFamily="34" charset="0"/>
              </a:rPr>
              <a:t>”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class for example.  There may be different kinds of </a:t>
            </a:r>
            <a:r>
              <a:rPr lang="en-US" altLang="zh-TW" sz="2400" dirty="0" smtClean="0"/>
              <a:t>community members:</a:t>
            </a:r>
            <a:endParaRPr lang="en-US" altLang="zh-TW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 smtClean="0"/>
              <a:t>Employee, Student, </a:t>
            </a:r>
            <a:r>
              <a:rPr lang="en-US" altLang="zh-TW" sz="2000" dirty="0" err="1" smtClean="0"/>
              <a:t>Alumus</a:t>
            </a:r>
            <a:r>
              <a:rPr lang="en-US" altLang="zh-TW" sz="2000" dirty="0" smtClean="0"/>
              <a:t>, </a:t>
            </a:r>
            <a:r>
              <a:rPr lang="en-US" altLang="zh-TW" sz="2000" dirty="0" smtClean="0">
                <a:latin typeface="Arial" panose="020B0604020202020204" pitchFamily="34" charset="0"/>
              </a:rPr>
              <a:t>…</a:t>
            </a:r>
            <a:endParaRPr lang="en-US" altLang="zh-TW" sz="2000" dirty="0"/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You may define a class </a:t>
            </a:r>
            <a:r>
              <a:rPr lang="en-US" altLang="zh-TW" sz="2400" dirty="0" err="1" smtClean="0"/>
              <a:t>CommunityMember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with common attributes,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And add some additional attributes to obtain new classes.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solidFill>
                  <a:srgbClr val="3333FF"/>
                </a:solidFill>
              </a:rPr>
              <a:t>Re-use</a:t>
            </a:r>
            <a:r>
              <a:rPr lang="en-US" altLang="zh-TW" sz="2400" dirty="0"/>
              <a:t> is the fundamental philosophy of OOP.</a:t>
            </a:r>
          </a:p>
        </p:txBody>
      </p:sp>
      <p:pic>
        <p:nvPicPr>
          <p:cNvPr id="5" name="Picture 1" descr="ch12imageslides_Page_06.png"/>
          <p:cNvPicPr>
            <a:picLocks noGrp="1" noChangeAspect="1"/>
          </p:cNvPicPr>
          <p:nvPr isPhoto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2" t="7208" r="24535" b="29396"/>
          <a:stretch/>
        </p:blipFill>
        <p:spPr bwMode="auto">
          <a:xfrm>
            <a:off x="7134446" y="4727359"/>
            <a:ext cx="3572540" cy="199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40076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Class and Derived Class (P.535)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07465" cy="3873426"/>
          </a:xfrm>
        </p:spPr>
        <p:txBody>
          <a:bodyPr/>
          <a:lstStyle/>
          <a:p>
            <a:r>
              <a:rPr lang="en-US" dirty="0" smtClean="0"/>
              <a:t>Let’s consider an example.  (L.-3)</a:t>
            </a:r>
          </a:p>
          <a:p>
            <a:pPr lvl="1"/>
            <a:r>
              <a:rPr lang="en-US" dirty="0" smtClean="0"/>
              <a:t>Commission employees are paid a percentage of their sales.</a:t>
            </a:r>
          </a:p>
          <a:p>
            <a:pPr lvl="1"/>
            <a:r>
              <a:rPr lang="en-US" dirty="0" smtClean="0"/>
              <a:t>Base-salaried commission employees receive a </a:t>
            </a:r>
            <a:r>
              <a:rPr lang="en-US" dirty="0" smtClean="0">
                <a:solidFill>
                  <a:srgbClr val="00B0F0"/>
                </a:solidFill>
              </a:rPr>
              <a:t>base salary</a:t>
            </a:r>
            <a:r>
              <a:rPr lang="en-US" dirty="0" smtClean="0"/>
              <a:t> plus a percentage of their sales.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71167" y="1825625"/>
            <a:ext cx="270067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CommissionEmployee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firstName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lastName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socialSecurityNumber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gorssSales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commissionRate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4690150"/>
            <a:ext cx="3526465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BasePlusCommissionEmployee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firstName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lastName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socialSecurityNumber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gorssSales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commissionRate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baseSalary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  <a:endCxn id="5" idx="2"/>
          </p:cNvCxnSpPr>
          <p:nvPr/>
        </p:nvCxnSpPr>
        <p:spPr>
          <a:xfrm flipV="1">
            <a:off x="7859233" y="3579951"/>
            <a:ext cx="262269" cy="1110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2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CommissionEmployee.h</a:t>
            </a:r>
            <a:r>
              <a:rPr lang="en-US" dirty="0" smtClean="0"/>
              <a:t> (P.536)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public:</a:t>
            </a:r>
          </a:p>
          <a:p>
            <a:pPr lvl="1"/>
            <a:r>
              <a:rPr lang="en-US" dirty="0" err="1" smtClean="0"/>
              <a:t>CommissionEmployee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setFirstName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setLastName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setSocialSecurityNumber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setGrossSales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setCommissionRate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earnings()</a:t>
            </a:r>
          </a:p>
          <a:p>
            <a:pPr lvl="1"/>
            <a:r>
              <a:rPr lang="en-US" dirty="0" smtClean="0"/>
              <a:t>print()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private: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firstName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lastName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socialSecurityNumber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grossSales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commissionRate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err="1" smtClean="0"/>
              <a:t>BasePlusCommissionEmployee</a:t>
            </a:r>
            <a:r>
              <a:rPr lang="en-US" dirty="0" smtClean="0"/>
              <a:t> Class </a:t>
            </a:r>
            <a:r>
              <a:rPr lang="en-US" dirty="0" smtClean="0">
                <a:solidFill>
                  <a:srgbClr val="FF0000"/>
                </a:solidFill>
              </a:rPr>
              <a:t>Without Using Inheritance</a:t>
            </a:r>
            <a:r>
              <a:rPr lang="en-US" dirty="0" smtClean="0"/>
              <a:t> (P.540)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public:</a:t>
            </a:r>
          </a:p>
          <a:p>
            <a:pPr lvl="1"/>
            <a:r>
              <a:rPr lang="en-US" dirty="0" err="1" smtClean="0"/>
              <a:t>CommissionEmployee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setFirstName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setLastName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setSocialSecurityNumber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setGrossSales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setCommissionRate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>
                <a:solidFill>
                  <a:srgbClr val="00B0F0"/>
                </a:solidFill>
              </a:rPr>
              <a:t>setBaseSalary</a:t>
            </a:r>
            <a:r>
              <a:rPr lang="en-US" dirty="0" smtClean="0">
                <a:solidFill>
                  <a:srgbClr val="00B0F0"/>
                </a:solidFill>
              </a:rPr>
              <a:t>()</a:t>
            </a:r>
          </a:p>
          <a:p>
            <a:pPr lvl="1"/>
            <a:r>
              <a:rPr lang="en-US" dirty="0" smtClean="0"/>
              <a:t>earnings()</a:t>
            </a:r>
          </a:p>
          <a:p>
            <a:pPr lvl="1"/>
            <a:r>
              <a:rPr lang="en-US" dirty="0" smtClean="0"/>
              <a:t>print()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private: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firstName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lastName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socialSecurityNumber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grossSales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commissionRate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double </a:t>
            </a:r>
            <a:r>
              <a:rPr lang="en-US" dirty="0" err="1" smtClean="0">
                <a:solidFill>
                  <a:srgbClr val="00B0F0"/>
                </a:solidFill>
              </a:rPr>
              <a:t>baseSalary</a:t>
            </a:r>
            <a:r>
              <a:rPr lang="en-US" dirty="0" smtClean="0">
                <a:solidFill>
                  <a:srgbClr val="00B0F0"/>
                </a:solidFill>
              </a:rPr>
              <a:t>;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32698" y="4837814"/>
            <a:ext cx="5284381" cy="1518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Inspect </a:t>
            </a:r>
            <a:r>
              <a:rPr lang="en-US" dirty="0" err="1" smtClean="0">
                <a:solidFill>
                  <a:srgbClr val="FFFF00"/>
                </a:solidFill>
              </a:rPr>
              <a:t>BasePlusCommissionEmployee.h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BasePlusCommissionEmployee.cpp</a:t>
            </a:r>
            <a:r>
              <a:rPr lang="en-US" dirty="0" smtClean="0"/>
              <a:t>, you will notice the similarity between this class and class </a:t>
            </a:r>
            <a:r>
              <a:rPr lang="en-US" dirty="0" err="1" smtClean="0">
                <a:solidFill>
                  <a:srgbClr val="FFFF00"/>
                </a:solidFill>
              </a:rPr>
              <a:t>CommissionEmployee</a:t>
            </a:r>
            <a:r>
              <a:rPr lang="en-US" dirty="0" smtClean="0"/>
              <a:t>.  Most of the code is similar.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0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Creating a </a:t>
            </a:r>
            <a:r>
              <a:rPr lang="en-US" sz="3600" dirty="0" err="1" smtClean="0"/>
              <a:t>CommissionEmployee-BasePlusCommissionEmployee</a:t>
            </a:r>
            <a:r>
              <a:rPr lang="en-US" sz="3600" dirty="0" smtClean="0"/>
              <a:t> Inheritance Hierarchy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5"/>
            <a:ext cx="8592879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BasePlusCommissionEmployee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public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CommissionEmployee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BasePlusCommissionEmployee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&amp;,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&amp;,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&amp;, double = 0.0, double = 0.0, double = 0.0 );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setBaseSalary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double ); // set base salary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double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getBaseSalary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return base salary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double earnings()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calculate earnings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print()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print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BasePlusCommissionEmployee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double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baseSalary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base salary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// end 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BasePlusCommissionEmployee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43191" y="1027906"/>
            <a:ext cx="114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(P.546)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9048307" y="2456121"/>
            <a:ext cx="2860158" cy="2307265"/>
          </a:xfrm>
          <a:prstGeom prst="wedgeRectCallout">
            <a:avLst>
              <a:gd name="adj1" fmla="val -81428"/>
              <a:gd name="adj2" fmla="val 72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Compare Fig12.10 (P.547) with Fig12.7 (P.540).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26 lines vs. 45 lines</a:t>
            </a:r>
          </a:p>
          <a:p>
            <a:pPr algn="ctr"/>
            <a:r>
              <a:rPr lang="en-US" dirty="0" smtClean="0"/>
              <a:t>Compare Fig12.11 with Fig12.8.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48 lines vs. 116 lines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7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6"/>
          <a:stretch/>
        </p:blipFill>
        <p:spPr>
          <a:xfrm>
            <a:off x="838200" y="1825625"/>
            <a:ext cx="8654083" cy="44475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16549" y="6356350"/>
            <a:ext cx="56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P.535 L.6 </a:t>
            </a:r>
            <a:r>
              <a:rPr lang="en-US" dirty="0" smtClean="0">
                <a:solidFill>
                  <a:srgbClr val="00B0F0"/>
                </a:solidFill>
              </a:rPr>
              <a:t>friend functions </a:t>
            </a:r>
            <a:r>
              <a:rPr lang="en-US" dirty="0" smtClean="0"/>
              <a:t>are NOT inherited.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2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members (P.551 L.32)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Private members cannot be accessed from member functions in derived classes.</a:t>
            </a:r>
          </a:p>
          <a:p>
            <a:pPr lvl="1"/>
            <a:r>
              <a:rPr lang="en-US" dirty="0" smtClean="0"/>
              <a:t>They should be accessed via public </a:t>
            </a:r>
            <a:r>
              <a:rPr lang="en-US" dirty="0" smtClean="0">
                <a:solidFill>
                  <a:srgbClr val="FF00FF"/>
                </a:solidFill>
              </a:rPr>
              <a:t>set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FF"/>
                </a:solidFill>
              </a:rPr>
              <a:t>get</a:t>
            </a:r>
            <a:r>
              <a:rPr lang="en-US" dirty="0" smtClean="0"/>
              <a:t> member functions of the base class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Calling extra functions introduces overhead, so an alternative is to declare your data members as “protected”.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Protected </a:t>
            </a:r>
            <a:r>
              <a:rPr lang="en-US" dirty="0" smtClean="0"/>
              <a:t>members can be accessed by derived classes, but not by other ordinary global function.</a:t>
            </a:r>
          </a:p>
          <a:p>
            <a:pPr lvl="1"/>
            <a:r>
              <a:rPr lang="en-US" dirty="0" smtClean="0"/>
              <a:t>This offers an intermediate level of protection between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access.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147-2672-42D6-8946-081A1A1820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2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695</Words>
  <Application>Microsoft Office PowerPoint</Application>
  <PresentationFormat>Widescreen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Courier New</vt:lpstr>
      <vt:lpstr>Verdana</vt:lpstr>
      <vt:lpstr>Office Theme</vt:lpstr>
      <vt:lpstr>Chapter 12  Object-Oriented Programming: Inheritance</vt:lpstr>
      <vt:lpstr>Classes &amp; Windows Programming</vt:lpstr>
      <vt:lpstr>Object-Oriented Programming (P.533)</vt:lpstr>
      <vt:lpstr>Base Class and Derived Class (P.535)</vt:lpstr>
      <vt:lpstr>CommissionEmployee.h (P.536)</vt:lpstr>
      <vt:lpstr>Creating a BasePlusCommissionEmployee Class Without Using Inheritance (P.540)</vt:lpstr>
      <vt:lpstr>Creating a CommissionEmployee-BasePlusCommissionEmployee Inheritance Hierarchy</vt:lpstr>
      <vt:lpstr>Inheritance</vt:lpstr>
      <vt:lpstr>protected members (P.551 L.32)</vt:lpstr>
      <vt:lpstr>public, protected and private Inheritance (P.559)</vt:lpstr>
      <vt:lpstr>Constructs and Destructors in Derived Classes (P.559)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 Object-Oriented Programming: Inheritance</dc:title>
  <dc:creator>solomon</dc:creator>
  <cp:lastModifiedBy>solomon</cp:lastModifiedBy>
  <cp:revision>14</cp:revision>
  <dcterms:created xsi:type="dcterms:W3CDTF">2019-03-23T13:13:12Z</dcterms:created>
  <dcterms:modified xsi:type="dcterms:W3CDTF">2019-03-23T15:19:04Z</dcterms:modified>
</cp:coreProperties>
</file>