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9" r:id="rId12"/>
    <p:sldId id="270" r:id="rId13"/>
    <p:sldId id="272" r:id="rId14"/>
    <p:sldId id="273" r:id="rId15"/>
    <p:sldId id="280" r:id="rId16"/>
    <p:sldId id="268" r:id="rId17"/>
    <p:sldId id="271" r:id="rId18"/>
    <p:sldId id="274" r:id="rId19"/>
    <p:sldId id="278" r:id="rId20"/>
    <p:sldId id="276" r:id="rId21"/>
    <p:sldId id="266" r:id="rId22"/>
    <p:sldId id="267" r:id="rId23"/>
    <p:sldId id="277" r:id="rId24"/>
    <p:sldId id="275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2308" autoAdjust="0"/>
  </p:normalViewPr>
  <p:slideViewPr>
    <p:cSldViewPr snapToGrid="0">
      <p:cViewPr varScale="1">
        <p:scale>
          <a:sx n="80" d="100"/>
          <a:sy n="80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0551-70BE-493F-8FD8-99C669E1AE76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9A6F6-46CF-4D0F-BD55-20F51F44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0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9A6F6-46CF-4D0F-BD55-20F51F4426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6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A59-3BAF-438A-AA4F-0961128E4BA0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6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9032-E22B-47D6-83C0-BFCE42B6C16A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C286-7621-42AC-AF36-E53E1C4807F5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C525-2575-46A8-9EF1-A560E5B3C955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E914-D366-47EA-B9B0-550DFAC06214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1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9BEB-66DE-4878-BB50-5866F1F68D6D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5233-FB95-47C9-B3A9-501E4B78A58D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C53B-0769-41B1-A914-32A0788BE491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2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1135-2AAC-4733-A1ED-3850E3AE1AE5}" type="datetime1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18FE-E381-497E-B084-7A7972E4475A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059B-9CEE-4A61-BE13-9482CD9AC8A5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3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26A1-0F6E-4BD9-8CE9-EAA0A830C7D4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8BED2-E2FE-4348-86DD-562A24EB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8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br>
              <a:rPr lang="en-US" dirty="0" smtClean="0"/>
            </a:b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11.5 Overloading the Binary Stream Insertion (&lt;&lt;)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5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&amp; operator&lt;&lt;( </a:t>
            </a:r>
            <a:r>
              <a:rPr lang="en-US" dirty="0" err="1" smtClean="0"/>
              <a:t>ostream</a:t>
            </a:r>
            <a:r>
              <a:rPr lang="en-US" dirty="0" smtClean="0"/>
              <a:t>&amp; output, </a:t>
            </a:r>
            <a:r>
              <a:rPr lang="en-US" dirty="0" err="1" smtClean="0"/>
              <a:t>const</a:t>
            </a:r>
            <a:r>
              <a:rPr lang="en-US" dirty="0" smtClean="0"/>
              <a:t> Rational&amp; b ) {</a:t>
            </a:r>
          </a:p>
          <a:p>
            <a:pPr marL="0" indent="0">
              <a:buNone/>
            </a:pPr>
            <a:r>
              <a:rPr lang="en-US" dirty="0" smtClean="0"/>
              <a:t>        output &lt;&lt; </a:t>
            </a:r>
            <a:r>
              <a:rPr lang="en-US" dirty="0" err="1" smtClean="0"/>
              <a:t>b.numerator</a:t>
            </a:r>
            <a:r>
              <a:rPr lang="en-US" dirty="0" smtClean="0"/>
              <a:t> &lt;&lt; '/' &lt;&lt; </a:t>
            </a:r>
            <a:r>
              <a:rPr lang="en-US" dirty="0" err="1" smtClean="0"/>
              <a:t>b.denominator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return output;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7958" y="4285562"/>
            <a:ext cx="2291508" cy="1949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a.print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cout &lt;&lt; " = ";</a:t>
            </a:r>
          </a:p>
          <a:p>
            <a:r>
              <a:rPr lang="fr-FR" dirty="0" err="1" smtClean="0"/>
              <a:t>b.print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cout &lt;&lt; " + ";</a:t>
            </a:r>
          </a:p>
          <a:p>
            <a:r>
              <a:rPr lang="fr-FR" dirty="0" err="1" smtClean="0"/>
              <a:t>c.print</a:t>
            </a:r>
            <a:r>
              <a:rPr lang="fr-FR" dirty="0" smtClean="0"/>
              <a:t>();</a:t>
            </a:r>
          </a:p>
          <a:p>
            <a:r>
              <a:rPr lang="fr-FR" smtClean="0"/>
              <a:t>cout </a:t>
            </a:r>
            <a:r>
              <a:rPr lang="fr-FR" dirty="0" smtClean="0"/>
              <a:t>&lt;&lt; </a:t>
            </a:r>
            <a:r>
              <a:rPr lang="fr-FR" dirty="0" err="1" smtClean="0"/>
              <a:t>endl</a:t>
            </a:r>
            <a:r>
              <a:rPr lang="fr-FR" dirty="0" smtClean="0"/>
              <a:t>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8945" y="4285563"/>
            <a:ext cx="5067759" cy="1949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cout</a:t>
            </a:r>
            <a:r>
              <a:rPr lang="en-US" dirty="0" smtClean="0"/>
              <a:t> &lt;&lt; a &lt;&lt; " = " &lt;&lt; b &lt;&lt; " + " &lt;&lt; c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Insertion Operator (&lt;&lt;)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one we defined for Rational: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operator&lt;&lt;(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output,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b)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&lt;&lt;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b.numerator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b.denominator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1)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output &lt;&lt; '/'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b.denominator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output;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Actually, it has some alignment problem: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setw</a:t>
            </a:r>
            <a:r>
              <a:rPr lang="en-US" dirty="0" smtClean="0"/>
              <a:t>() in &lt;</a:t>
            </a:r>
            <a:r>
              <a:rPr lang="en-US" dirty="0" err="1" smtClean="0"/>
              <a:t>iomanip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55735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Consider the following code: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a(1, 3);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b(11, 3);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c(1, 33);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a &lt;&lt; '\n'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b &lt;&lt; '\n'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c &lt;&lt; '\n';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 smtClean="0"/>
              <a:t>setw</a:t>
            </a:r>
            <a:r>
              <a:rPr lang="en-US" dirty="0" smtClean="0"/>
              <a:t>() only affects the next output item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numerator</a:t>
            </a:r>
            <a:r>
              <a:rPr lang="en-US" dirty="0" smtClean="0"/>
              <a:t>)!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29870" y="4433777"/>
            <a:ext cx="248801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1/3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1/3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11/3   11/3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1/33    1/33</a:t>
            </a:r>
          </a:p>
        </p:txBody>
      </p:sp>
    </p:spTree>
    <p:extLst>
      <p:ext uri="{BB962C8B-B14F-4D97-AF65-F5344CB8AC3E}">
        <p14:creationId xmlns:p14="http://schemas.microsoft.com/office/powerpoint/2010/main" val="51579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11.6 Overloading </a:t>
            </a:r>
            <a:r>
              <a:rPr lang="en-US" dirty="0" smtClean="0">
                <a:solidFill>
                  <a:srgbClr val="00B0F0"/>
                </a:solidFill>
              </a:rPr>
              <a:t>Unary Operators</a:t>
            </a:r>
            <a:r>
              <a:rPr lang="en-US" dirty="0" smtClean="0"/>
              <a:t> (P.494)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825625"/>
            <a:ext cx="1088456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Rational operator~(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Rational(denominator, numerator);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Rational(numerator+1, denominator);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10663" y="5060616"/>
            <a:ext cx="4776537" cy="1231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Rational a(1, 3);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cout &lt;&lt; a &lt;&lt; endl;		# 1/3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cout &lt;&lt; ~a &lt;&lt; endl;		# 3/1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cout &lt;&lt; +a &lt;&lt; endl;		# 2/3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328611" y="120316"/>
            <a:ext cx="2574758" cy="438318"/>
          </a:xfrm>
          <a:prstGeom prst="wedgeRectCallout">
            <a:avLst>
              <a:gd name="adj1" fmla="val -52141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 * -a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09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11.7 Overloading the Unary Prefix and Postfix (++ and --) Operators (P.495)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prefix versions are overloaded exactly as any other prefix unary operator would be: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Rational&amp; operator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	// prefix version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++numerator;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*this;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 post-incrementing expression a++ is interpreted as </a:t>
            </a:r>
            <a:r>
              <a:rPr lang="en-US" dirty="0" err="1" smtClean="0"/>
              <a:t>a.operator</a:t>
            </a:r>
            <a:r>
              <a:rPr lang="en-US" dirty="0" smtClean="0"/>
              <a:t>++(0), so the corresponding member function should be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 operator</a:t>
            </a:r>
            <a:r>
              <a:rPr lang="en-US" sz="20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 // postfix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Rational(numerator++, denominator);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11.8 Case Study: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P.498 L.59</a:t>
            </a:r>
            <a:br>
              <a:rPr lang="en-US" dirty="0" smtClean="0"/>
            </a:br>
            <a:r>
              <a:rPr lang="en-US" dirty="0" smtClean="0"/>
              <a:t>Q: I understand that we must return a reference to enable </a:t>
            </a:r>
            <a:r>
              <a:rPr lang="en-US" dirty="0" smtClean="0">
                <a:solidFill>
                  <a:srgbClr val="00B0F0"/>
                </a:solidFill>
              </a:rPr>
              <a:t>cascaded member-function calls</a:t>
            </a:r>
            <a:r>
              <a:rPr lang="en-US" dirty="0" smtClean="0"/>
              <a:t> (P.465), but why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A: The effect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 qualifier is to disallow the returned object to be modified.</a:t>
            </a:r>
          </a:p>
          <a:p>
            <a:r>
              <a:rPr lang="en-US" dirty="0" smtClean="0"/>
              <a:t>In the example in Fig 11.8, you see no difference for specifying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 or not.</a:t>
            </a:r>
          </a:p>
          <a:p>
            <a:r>
              <a:rPr lang="en-US" dirty="0" smtClean="0"/>
              <a:t>However, if you consider an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(d3 += 3) += 3,</a:t>
            </a:r>
            <a:r>
              <a:rPr lang="en-US" dirty="0" smtClean="0"/>
              <a:t>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 qualifier will disallow this expression and the compiler will issue an error.</a:t>
            </a:r>
          </a:p>
          <a:p>
            <a:pPr lvl="1"/>
            <a:r>
              <a:rPr lang="en-US" dirty="0" smtClean="0"/>
              <a:t>The parenthesis cannot be omitted, because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operator+= </a:t>
            </a:r>
            <a:r>
              <a:rPr lang="en-US" dirty="0" smtClean="0"/>
              <a:t>is right-associative.</a:t>
            </a:r>
          </a:p>
          <a:p>
            <a:r>
              <a:rPr lang="en-US" dirty="0" smtClean="0"/>
              <a:t>This is certainly a mistake by the author.  For other data types (such as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),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+= 3) += 3</a:t>
            </a:r>
            <a:r>
              <a:rPr lang="en-US" dirty="0" smtClean="0"/>
              <a:t> is allowed by C++.</a:t>
            </a:r>
          </a:p>
          <a:p>
            <a:r>
              <a:rPr lang="en-US" dirty="0" smtClean="0"/>
              <a:t>Therefore,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 qualifier should be removed from Date.cpp</a:t>
            </a:r>
          </a:p>
          <a:p>
            <a:pPr lvl="1"/>
            <a:r>
              <a:rPr lang="en-US" dirty="0" smtClean="0"/>
              <a:t>Also in </a:t>
            </a:r>
            <a:r>
              <a:rPr lang="en-US" dirty="0" err="1" smtClean="0"/>
              <a:t>Date.h</a:t>
            </a:r>
            <a:r>
              <a:rPr lang="en-US" dirty="0" smtClean="0"/>
              <a:t> (P.497 L.17)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15</a:t>
            </a:fld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10178715" y="156411"/>
            <a:ext cx="1672389" cy="72189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Errara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43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11.12 Overloading the Conversion Operator (P.515)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operator</a:t>
            </a:r>
          </a:p>
          <a:p>
            <a:pPr lvl="1"/>
            <a:r>
              <a:rPr lang="en-US" dirty="0" smtClean="0"/>
              <a:t>Also known as “cast operator”</a:t>
            </a:r>
          </a:p>
          <a:p>
            <a:pPr lvl="1"/>
            <a:r>
              <a:rPr lang="en-US" dirty="0" smtClean="0"/>
              <a:t>Used to convert an object of one class to an object of another class (usually a fundamental data type) (P.516 L.10)</a:t>
            </a:r>
          </a:p>
          <a:p>
            <a:pPr lvl="1"/>
            <a:r>
              <a:rPr lang="en-US" dirty="0" smtClean="0"/>
              <a:t>As other overloading operators, this is achieved by defining a member function: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CLASS::operator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CLASS::operator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CLASS::operator char*()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With this cast operator (char*), you can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/>
              <a:t> without overloading the operator&lt;&lt;.  (L.-7)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92"/>
            <a:ext cx="10515600" cy="916441"/>
          </a:xfrm>
        </p:spPr>
        <p:txBody>
          <a:bodyPr/>
          <a:lstStyle/>
          <a:p>
            <a:r>
              <a:rPr lang="en-US" dirty="0" smtClean="0"/>
              <a:t>Cast Operator for Class 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 char*()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ostringstream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(denominator &gt; 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numerator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'/'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&lt;&lt;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numerator;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oss.str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char* p = new char[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+ 1];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s.c_str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419600" y="1334155"/>
            <a:ext cx="7655442" cy="2174589"/>
          </a:xfrm>
          <a:prstGeom prst="wedgeRectCallout">
            <a:avLst>
              <a:gd name="adj1" fmla="val -54305"/>
              <a:gd name="adj2" fmla="val 88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cs typeface="Courier New" panose="02070309020205020404" pitchFamily="49" charset="0"/>
              </a:rPr>
              <a:t>If you don’t know </a:t>
            </a:r>
            <a:r>
              <a:rPr lang="en-US" sz="1400" dirty="0" err="1" smtClean="0">
                <a:cs typeface="Courier New" panose="02070309020205020404" pitchFamily="49" charset="0"/>
              </a:rPr>
              <a:t>ostringstream</a:t>
            </a:r>
            <a:r>
              <a:rPr lang="en-US" sz="1400" dirty="0" smtClean="0">
                <a:cs typeface="Courier New" panose="02070309020205020404" pitchFamily="49" charset="0"/>
              </a:rPr>
              <a:t> (Ch18, P.746), try this:</a:t>
            </a:r>
          </a:p>
          <a:p>
            <a:endParaRPr lang="en-US" sz="1400" dirty="0" smtClean="0"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char*()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// Conversion operator (a.k.a. cast operator)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(numerator) + "/"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(denominator);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 p = new char[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+ 1];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s.c_str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g++ (GCC) 4.8.2 does not support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yet.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p;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6977" y="4603898"/>
            <a:ext cx="173310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1/3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1/3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11/3 11/3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1/33 1/33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16958" y="810336"/>
            <a:ext cx="3976577" cy="606167"/>
          </a:xfrm>
          <a:prstGeom prst="wedgeRectCallout">
            <a:avLst>
              <a:gd name="adj1" fmla="val -30726"/>
              <a:gd name="adj2" fmla="val 1221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need not specify the return type.</a:t>
            </a:r>
          </a:p>
          <a:p>
            <a:pPr algn="ctr"/>
            <a:r>
              <a:rPr lang="en-US" dirty="0" smtClean="0"/>
              <a:t>The return type is “char*”!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11.13 explicit Constructors (P.517)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8" y="1690688"/>
            <a:ext cx="7523747" cy="4351338"/>
          </a:xfrm>
        </p:spPr>
        <p:txBody>
          <a:bodyPr>
            <a:noAutofit/>
          </a:bodyPr>
          <a:lstStyle/>
          <a:p>
            <a:r>
              <a:rPr lang="en-US" sz="1600" dirty="0" smtClean="0"/>
              <a:t>Many students ask the “explicit” keyword before the constructor.</a:t>
            </a:r>
          </a:p>
          <a:p>
            <a:r>
              <a:rPr lang="en-US" sz="1600" dirty="0" smtClean="0"/>
              <a:t>Suppose we have a class: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 {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numerator;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denominator;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n=0,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d=1): numerator(n), denominator(d) {}</a:t>
            </a: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bool operator==(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b) {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numerator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b.denominator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denominator *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b.numerator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dirty="0"/>
              <a:t>;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00737" y="2705309"/>
            <a:ext cx="4162926" cy="2817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Predict the output of the following code: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a(1, 3);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Rational b(2, 6);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Rational c(2,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d(6, 2);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= 2;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boolalpha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(a == b)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</a:t>
            </a:r>
            <a:r>
              <a:rPr lang="en-US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== 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411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Compiler can detect this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class has a constructor which can be called with </a:t>
            </a:r>
            <a:r>
              <a:rPr lang="en-US" dirty="0">
                <a:solidFill>
                  <a:srgbClr val="00B0F0"/>
                </a:solidFill>
              </a:rPr>
              <a:t>a single argument</a:t>
            </a:r>
            <a:r>
              <a:rPr lang="en-US" dirty="0"/>
              <a:t>, then this constructor becomes </a:t>
            </a:r>
            <a:r>
              <a:rPr lang="en-US" dirty="0">
                <a:solidFill>
                  <a:srgbClr val="00B0F0"/>
                </a:solidFill>
              </a:rPr>
              <a:t>conversion constructor </a:t>
            </a:r>
            <a:r>
              <a:rPr lang="en-US" dirty="0" smtClean="0"/>
              <a:t>which automatically converts the </a:t>
            </a:r>
            <a:r>
              <a:rPr lang="en-US" dirty="0"/>
              <a:t>single argument to </a:t>
            </a:r>
            <a:r>
              <a:rPr lang="en-US" dirty="0" smtClean="0"/>
              <a:t>that class.</a:t>
            </a:r>
          </a:p>
          <a:p>
            <a:r>
              <a:rPr lang="en-US" dirty="0" smtClean="0"/>
              <a:t>If this is not what you want, add a keyword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 smtClean="0"/>
              <a:t> before the constructor.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explicit</a:t>
            </a:r>
            <a:r>
              <a:rPr lang="en-US" dirty="0" smtClean="0"/>
              <a:t> </a:t>
            </a:r>
            <a:r>
              <a:rPr lang="en-US" dirty="0"/>
              <a:t>Rational(</a:t>
            </a:r>
            <a:r>
              <a:rPr lang="en-US" dirty="0" err="1"/>
              <a:t>int</a:t>
            </a:r>
            <a:r>
              <a:rPr lang="en-US" dirty="0"/>
              <a:t> n=0, </a:t>
            </a:r>
            <a:r>
              <a:rPr lang="en-US" dirty="0" err="1"/>
              <a:t>int</a:t>
            </a:r>
            <a:r>
              <a:rPr lang="en-US" dirty="0"/>
              <a:t> d=1): numerator(n), denominator(d) </a:t>
            </a:r>
            <a:r>
              <a:rPr lang="en-US" dirty="0" smtClean="0"/>
              <a:t>{}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compiler will detect this error:</a:t>
            </a:r>
          </a:p>
          <a:p>
            <a:pPr lvl="2"/>
            <a:r>
              <a:rPr lang="en-US" dirty="0"/>
              <a:t>no match for ‘operator==’ (operand types are ‘Rational’ and ‘</a:t>
            </a:r>
            <a:r>
              <a:rPr lang="en-US" dirty="0" err="1"/>
              <a:t>int</a:t>
            </a:r>
            <a:r>
              <a:rPr lang="en-US" dirty="0" smtClean="0"/>
              <a:t>’)</a:t>
            </a:r>
          </a:p>
          <a:p>
            <a:pPr lvl="2"/>
            <a:r>
              <a:rPr lang="en-US" dirty="0" err="1"/>
              <a:t>cout</a:t>
            </a:r>
            <a:r>
              <a:rPr lang="en-US" dirty="0"/>
              <a:t> &lt;&lt; (c == n)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0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 (P.266)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77010" cy="4351338"/>
          </a:xfrm>
        </p:spPr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square( </a:t>
            </a:r>
            <a:r>
              <a:rPr lang="en-US" dirty="0" err="1" smtClean="0"/>
              <a:t>int</a:t>
            </a:r>
            <a:r>
              <a:rPr lang="en-US" dirty="0" smtClean="0"/>
              <a:t> x );</a:t>
            </a:r>
          </a:p>
          <a:p>
            <a:r>
              <a:rPr lang="en-US" dirty="0" smtClean="0"/>
              <a:t>double square( double x );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max( </a:t>
            </a:r>
            <a:r>
              <a:rPr lang="en-US" dirty="0" err="1" smtClean="0"/>
              <a:t>int</a:t>
            </a:r>
            <a:r>
              <a:rPr lang="en-US" dirty="0" smtClean="0"/>
              <a:t> x , </a:t>
            </a:r>
            <a:r>
              <a:rPr lang="en-US" dirty="0" err="1" smtClean="0"/>
              <a:t>int</a:t>
            </a:r>
            <a:r>
              <a:rPr lang="en-US" dirty="0" smtClean="0"/>
              <a:t> y 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max( </a:t>
            </a:r>
            <a:r>
              <a:rPr lang="en-US" dirty="0" err="1" smtClean="0"/>
              <a:t>int</a:t>
            </a:r>
            <a:r>
              <a:rPr lang="en-US" dirty="0" smtClean="0"/>
              <a:t> x , </a:t>
            </a:r>
            <a:r>
              <a:rPr lang="en-US" dirty="0" err="1" smtClean="0"/>
              <a:t>int</a:t>
            </a:r>
            <a:r>
              <a:rPr lang="en-US" dirty="0" smtClean="0"/>
              <a:t> y , </a:t>
            </a:r>
            <a:r>
              <a:rPr lang="en-US" dirty="0" err="1" smtClean="0"/>
              <a:t>int</a:t>
            </a:r>
            <a:r>
              <a:rPr lang="en-US" dirty="0" smtClean="0"/>
              <a:t> z 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38930" y="2005070"/>
            <a:ext cx="3690651" cy="1773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L.5 Several functions of the </a:t>
            </a:r>
            <a:r>
              <a:rPr lang="en-US" dirty="0" smtClean="0">
                <a:solidFill>
                  <a:srgbClr val="FFC000"/>
                </a:solidFill>
              </a:rPr>
              <a:t>same</a:t>
            </a:r>
            <a:r>
              <a:rPr lang="en-US" dirty="0" smtClean="0"/>
              <a:t> name that perform similar tasks, but on </a:t>
            </a:r>
            <a:r>
              <a:rPr lang="en-US" dirty="0" smtClean="0">
                <a:solidFill>
                  <a:srgbClr val="FFC000"/>
                </a:solidFill>
              </a:rPr>
              <a:t>different</a:t>
            </a:r>
            <a:r>
              <a:rPr lang="en-US" dirty="0" smtClean="0"/>
              <a:t> data 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7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11.9 Dynamic Memory Management (P.501)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dynamic memory management is performed with operators </a:t>
            </a:r>
            <a:r>
              <a:rPr lang="en-US" dirty="0" smtClean="0">
                <a:solidFill>
                  <a:srgbClr val="00B0F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delete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older C language, it is performed with functions </a:t>
            </a:r>
            <a:r>
              <a:rPr lang="en-US" dirty="0" err="1" smtClean="0">
                <a:solidFill>
                  <a:srgbClr val="00B0F0"/>
                </a:solidFill>
              </a:rPr>
              <a:t>malloc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free()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Rational</a:t>
            </a:r>
            <a:r>
              <a:rPr lang="en-US" dirty="0"/>
              <a:t>* p = new Rational(1, 4);</a:t>
            </a:r>
          </a:p>
          <a:p>
            <a:r>
              <a:rPr lang="en-US" dirty="0" smtClean="0"/>
              <a:t>Rational* p = new Rational;</a:t>
            </a:r>
          </a:p>
          <a:p>
            <a:pPr lvl="1"/>
            <a:r>
              <a:rPr lang="en-US" dirty="0" smtClean="0"/>
              <a:t>If no initial value is specified, the default constructor will be called.</a:t>
            </a:r>
          </a:p>
          <a:p>
            <a:r>
              <a:rPr lang="en-US" dirty="0" smtClean="0"/>
              <a:t>delete p;</a:t>
            </a:r>
            <a:br>
              <a:rPr lang="en-US" dirty="0" smtClean="0"/>
            </a:br>
            <a:r>
              <a:rPr lang="en-US" dirty="0" smtClean="0"/>
              <a:t>p = NULL;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1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11.9 Dynamic Memory Management (P.501)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4803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>
                <a:solidFill>
                  <a:srgbClr val="CC00CC"/>
                </a:solidFill>
              </a:rPr>
              <a:t>Section 14.1.8 Stack vs Heap Allocation</a:t>
            </a:r>
            <a:r>
              <a:rPr lang="en-US" dirty="0" smtClean="0"/>
              <a:t> in last semester.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817628"/>
            <a:ext cx="5243623" cy="3827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3256" y="3009014"/>
            <a:ext cx="4805916" cy="97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57053" y="5468679"/>
            <a:ext cx="4805916" cy="97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57053" y="4238846"/>
            <a:ext cx="4805916" cy="97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453963" y="5390596"/>
            <a:ext cx="3721395" cy="1130595"/>
          </a:xfrm>
          <a:prstGeom prst="wedgeRectCallout">
            <a:avLst>
              <a:gd name="adj1" fmla="val -64262"/>
              <a:gd name="adj2" fmla="val -21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Storing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local variables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parameters passed (by value)</a:t>
            </a:r>
            <a:br>
              <a:rPr lang="en-US" dirty="0" smtClean="0"/>
            </a:br>
            <a:r>
              <a:rPr lang="en-US" dirty="0" smtClean="0"/>
              <a:t>to the function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453963" y="3009014"/>
            <a:ext cx="3721395" cy="1130595"/>
          </a:xfrm>
          <a:prstGeom prst="wedgeRectCallout">
            <a:avLst>
              <a:gd name="adj1" fmla="val -64262"/>
              <a:gd name="adj2" fmla="val -21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Memory space for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static variables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dynamically allocated by the </a:t>
            </a:r>
            <a:r>
              <a:rPr lang="en-US" dirty="0" smtClean="0">
                <a:solidFill>
                  <a:srgbClr val="FFFF00"/>
                </a:solidFill>
              </a:rPr>
              <a:t>new</a:t>
            </a:r>
            <a:r>
              <a:rPr lang="en-US" dirty="0" smtClean="0"/>
              <a:t>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vs. Stack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5435"/>
          </a:xfrm>
        </p:spPr>
        <p:txBody>
          <a:bodyPr/>
          <a:lstStyle/>
          <a:p>
            <a:r>
              <a:rPr lang="en-US" dirty="0"/>
              <a:t>http://ipv6.ncnu.org/Lang/C++/heap_vs_stack.cpp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3888" y="2913321"/>
            <a:ext cx="1477926" cy="361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88" y="5865628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44186" y="2913321"/>
            <a:ext cx="1477926" cy="361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44186" y="5865628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44186" y="5202865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14484" y="2913321"/>
            <a:ext cx="1477926" cy="361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4484" y="5865628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14484" y="5202865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81239" y="2913321"/>
            <a:ext cx="1477926" cy="3615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81239" y="5865628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481239" y="5202865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f2()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14484" y="4540102"/>
            <a:ext cx="1477926" cy="6627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f2()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73888" y="2505997"/>
            <a:ext cx="1477926" cy="407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44186" y="2495492"/>
            <a:ext cx="1477926" cy="407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14484" y="2492333"/>
            <a:ext cx="1477926" cy="407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481239" y="2492333"/>
            <a:ext cx="1477926" cy="407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Allocating Arrays with new []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* pa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r>
              <a:rPr lang="en-US" dirty="0" smtClean="0"/>
              <a:t>Rational* </a:t>
            </a:r>
            <a:r>
              <a:rPr lang="en-US" dirty="0" err="1" smtClean="0"/>
              <a:t>pr</a:t>
            </a:r>
            <a:r>
              <a:rPr lang="en-US" dirty="0" smtClean="0"/>
              <a:t> = new Rational[10];</a:t>
            </a:r>
          </a:p>
          <a:p>
            <a:pPr lvl="1"/>
            <a:r>
              <a:rPr lang="en-US" dirty="0" smtClean="0"/>
              <a:t>When allocating an array of objects dynamically, each object is initialized by its default constructor.</a:t>
            </a:r>
          </a:p>
          <a:p>
            <a:pPr lvl="1"/>
            <a:r>
              <a:rPr lang="en-US" dirty="0" smtClean="0"/>
              <a:t>For fundamental types, the value will be 0 or the equivalent of 0.</a:t>
            </a:r>
          </a:p>
          <a:p>
            <a:pPr lvl="2"/>
            <a:r>
              <a:rPr lang="en-US" dirty="0" smtClean="0"/>
              <a:t>e.g., chars are initialized to the null character \0</a:t>
            </a:r>
          </a:p>
          <a:p>
            <a:pPr lvl="2"/>
            <a:endParaRPr lang="en-US" dirty="0"/>
          </a:p>
          <a:p>
            <a:r>
              <a:rPr lang="en-US" dirty="0" smtClean="0"/>
              <a:t>delete [] pa;</a:t>
            </a:r>
          </a:p>
          <a:p>
            <a:r>
              <a:rPr lang="en-US" dirty="0" smtClean="0"/>
              <a:t>delete [] </a:t>
            </a:r>
            <a:r>
              <a:rPr lang="en-US" dirty="0" err="1" smtClean="0"/>
              <a:t>pr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This statement first calls the destructor for each object in the array,</a:t>
            </a:r>
          </a:p>
          <a:p>
            <a:pPr lvl="1"/>
            <a:r>
              <a:rPr lang="en-US" dirty="0" smtClean="0"/>
              <a:t>then deallocates the memory (returning the memory to the heap).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71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11.14 </a:t>
            </a:r>
            <a:r>
              <a:rPr lang="en-US" sz="4000" dirty="0"/>
              <a:t>Overloading the function call operator ()</a:t>
            </a:r>
            <a:r>
              <a:rPr lang="en-US" sz="4000" dirty="0" smtClean="0"/>
              <a:t>  (P.519)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Callable objects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v=0): value(v) {}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{ return value*n; 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f(3);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f(4)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4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6737" y="0"/>
            <a:ext cx="2005263" cy="1325563"/>
          </a:xfrm>
        </p:spPr>
        <p:txBody>
          <a:bodyPr/>
          <a:lstStyle/>
          <a:p>
            <a:r>
              <a:rPr lang="en-US" dirty="0" smtClean="0"/>
              <a:t>f vs. f(4)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" y="156411"/>
            <a:ext cx="9276348" cy="5991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v=0): value(v) {}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operator()(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n) { return value*n; }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friend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operator&lt;&lt;(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 output,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&amp; b 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output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output;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05337" y="4415589"/>
            <a:ext cx="5149516" cy="1940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f(3);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f(4)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8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11.3 Operator Overloading (P.488)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a, b, c;</a:t>
            </a:r>
          </a:p>
          <a:p>
            <a:r>
              <a:rPr lang="en-US" dirty="0" smtClean="0"/>
              <a:t>string x, y, z;</a:t>
            </a:r>
          </a:p>
          <a:p>
            <a:endParaRPr lang="en-US" dirty="0"/>
          </a:p>
          <a:p>
            <a:r>
              <a:rPr lang="en-US" dirty="0" smtClean="0"/>
              <a:t>a = b </a:t>
            </a:r>
            <a:r>
              <a:rPr lang="en-US" dirty="0" smtClean="0">
                <a:solidFill>
                  <a:srgbClr val="FF00FF"/>
                </a:solidFill>
              </a:rPr>
              <a:t>+</a:t>
            </a:r>
            <a:r>
              <a:rPr lang="en-US" dirty="0" smtClean="0"/>
              <a:t> c;	// integer addition</a:t>
            </a:r>
          </a:p>
          <a:p>
            <a:r>
              <a:rPr lang="en-US" dirty="0" smtClean="0"/>
              <a:t>x = y </a:t>
            </a:r>
            <a:r>
              <a:rPr lang="en-US" dirty="0" smtClean="0">
                <a:solidFill>
                  <a:srgbClr val="FF00FF"/>
                </a:solidFill>
              </a:rPr>
              <a:t>+</a:t>
            </a:r>
            <a:r>
              <a:rPr lang="en-US" dirty="0" smtClean="0"/>
              <a:t> z;	// string catenation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11.4 Overloading Binary Operators (P.489)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consider the class Rational: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Rational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Rational(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d):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numerator(n), denominator(d) {};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numerator;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denominator;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/>
            <a:endParaRPr lang="en-US" dirty="0"/>
          </a:p>
          <a:p>
            <a:r>
              <a:rPr lang="en-US" dirty="0" smtClean="0"/>
              <a:t>How do we perform addition on two rational numbers?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of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a, b, c;</a:t>
            </a:r>
          </a:p>
          <a:p>
            <a:endParaRPr lang="en-US" dirty="0"/>
          </a:p>
          <a:p>
            <a:r>
              <a:rPr lang="en-US" dirty="0" err="1" smtClean="0"/>
              <a:t>a.denominator</a:t>
            </a:r>
            <a:r>
              <a:rPr lang="en-US" dirty="0" smtClean="0"/>
              <a:t> = </a:t>
            </a:r>
            <a:r>
              <a:rPr lang="en-US" dirty="0" err="1" smtClean="0"/>
              <a:t>b.denominator</a:t>
            </a:r>
            <a:r>
              <a:rPr lang="en-US" dirty="0" smtClean="0"/>
              <a:t> * </a:t>
            </a:r>
            <a:r>
              <a:rPr lang="en-US" dirty="0" err="1" smtClean="0"/>
              <a:t>c.denominator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a.numerator</a:t>
            </a:r>
            <a:r>
              <a:rPr lang="en-US" dirty="0" smtClean="0"/>
              <a:t> = </a:t>
            </a:r>
            <a:r>
              <a:rPr lang="en-US" dirty="0" err="1" smtClean="0"/>
              <a:t>b.numerator</a:t>
            </a:r>
            <a:r>
              <a:rPr lang="en-US" dirty="0" smtClean="0"/>
              <a:t> * </a:t>
            </a:r>
            <a:r>
              <a:rPr lang="en-US" dirty="0" err="1" smtClean="0"/>
              <a:t>c.denominator</a:t>
            </a:r>
            <a:r>
              <a:rPr lang="en-US" dirty="0" smtClean="0"/>
              <a:t> + </a:t>
            </a:r>
            <a:r>
              <a:rPr lang="en-US" dirty="0" err="1" smtClean="0"/>
              <a:t>b.denominator</a:t>
            </a:r>
            <a:r>
              <a:rPr lang="en-US" dirty="0" smtClean="0"/>
              <a:t> * </a:t>
            </a:r>
            <a:r>
              <a:rPr lang="en-US" dirty="0" err="1" smtClean="0"/>
              <a:t>c.numerator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a.numerator</a:t>
            </a:r>
            <a:r>
              <a:rPr lang="en-US" dirty="0" smtClean="0"/>
              <a:t> &lt;&lt; '/' &lt;&lt; </a:t>
            </a:r>
            <a:r>
              <a:rPr lang="en-US" dirty="0" err="1" smtClean="0"/>
              <a:t>a.denominator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1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Functions add() and 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Rational </a:t>
            </a:r>
            <a:r>
              <a:rPr lang="en-US" dirty="0" smtClean="0">
                <a:solidFill>
                  <a:srgbClr val="FF00FF"/>
                </a:solidFill>
              </a:rPr>
              <a:t>add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Rational&amp; c)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Rational result(0, 1);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result.denominator</a:t>
            </a:r>
            <a:r>
              <a:rPr lang="en-US" dirty="0" smtClean="0"/>
              <a:t> = denominator * </a:t>
            </a:r>
            <a:r>
              <a:rPr lang="en-US" dirty="0" err="1" smtClean="0"/>
              <a:t>c.denominator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result.numerator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            numerator * </a:t>
            </a:r>
            <a:r>
              <a:rPr lang="en-US" dirty="0" err="1" smtClean="0"/>
              <a:t>c.denominator</a:t>
            </a:r>
            <a:r>
              <a:rPr lang="en-US" dirty="0" smtClean="0"/>
              <a:t> + denominator * </a:t>
            </a:r>
            <a:r>
              <a:rPr lang="en-US" dirty="0" err="1"/>
              <a:t>c</a:t>
            </a:r>
            <a:r>
              <a:rPr lang="en-US" dirty="0" err="1" smtClean="0"/>
              <a:t>.numerator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return result;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void </a:t>
            </a:r>
            <a:r>
              <a:rPr lang="en-US" dirty="0" smtClean="0">
                <a:solidFill>
                  <a:srgbClr val="FF00FF"/>
                </a:solidFill>
              </a:rPr>
              <a:t>print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numerator &lt;&lt; '/' &lt;&lt; denominator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82200" y="5056742"/>
            <a:ext cx="1663547" cy="991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 = </a:t>
            </a:r>
            <a:r>
              <a:rPr lang="en-US" dirty="0" err="1" smtClean="0"/>
              <a:t>b.add</a:t>
            </a:r>
            <a:r>
              <a:rPr lang="en-US" dirty="0" smtClean="0"/>
              <a:t>(c);</a:t>
            </a:r>
          </a:p>
          <a:p>
            <a:r>
              <a:rPr lang="en-US" dirty="0" err="1" smtClean="0"/>
              <a:t>a.print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5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operator+()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70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Rational operator+(</a:t>
            </a:r>
            <a:r>
              <a:rPr lang="en-US" dirty="0" err="1" smtClean="0"/>
              <a:t>const</a:t>
            </a:r>
            <a:r>
              <a:rPr lang="en-US" dirty="0" smtClean="0"/>
              <a:t> Rational&amp; b)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Rational result(0, 1);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result.denominator</a:t>
            </a:r>
            <a:r>
              <a:rPr lang="en-US" dirty="0" smtClean="0"/>
              <a:t> = denominator * </a:t>
            </a:r>
            <a:r>
              <a:rPr lang="en-US" dirty="0" err="1" smtClean="0"/>
              <a:t>b.denominator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result.numerator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            numerator * </a:t>
            </a:r>
            <a:r>
              <a:rPr lang="en-US" dirty="0" err="1" smtClean="0"/>
              <a:t>b.denominator</a:t>
            </a:r>
            <a:r>
              <a:rPr lang="en-US" dirty="0" smtClean="0"/>
              <a:t> + denominator * </a:t>
            </a:r>
            <a:r>
              <a:rPr lang="en-US" dirty="0" err="1" smtClean="0"/>
              <a:t>b.numerator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return result;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23682" y="5045725"/>
            <a:ext cx="3294043" cy="1310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C++ knows how to perform</a:t>
            </a:r>
          </a:p>
          <a:p>
            <a:pPr algn="ctr"/>
            <a:r>
              <a:rPr lang="en-US" dirty="0" smtClean="0"/>
              <a:t>a = b + c;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4202" y="198304"/>
            <a:ext cx="7216049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★★★</a:t>
            </a:r>
            <a:r>
              <a:rPr lang="en-US" sz="2400" dirty="0" smtClean="0"/>
              <a:t> In OOP, you can define the operator + by yourself.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56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operator+() and add()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Rational add(</a:t>
            </a:r>
            <a:r>
              <a:rPr lang="en-US" dirty="0" err="1" smtClean="0"/>
              <a:t>const</a:t>
            </a:r>
            <a:r>
              <a:rPr lang="en-US" dirty="0" smtClean="0"/>
              <a:t> Rational&amp; b)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Rational result(0, 1);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result.denominator</a:t>
            </a:r>
            <a:r>
              <a:rPr lang="en-US" dirty="0" smtClean="0"/>
              <a:t> = denominator * </a:t>
            </a:r>
            <a:r>
              <a:rPr lang="en-US" dirty="0" err="1" smtClean="0"/>
              <a:t>b.denominator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result.numerator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            numerator * </a:t>
            </a:r>
            <a:r>
              <a:rPr lang="en-US" dirty="0" err="1" smtClean="0"/>
              <a:t>b.denominator</a:t>
            </a:r>
            <a:r>
              <a:rPr lang="en-US" dirty="0" smtClean="0"/>
              <a:t> + denominator * </a:t>
            </a:r>
            <a:r>
              <a:rPr lang="en-US" dirty="0" err="1" smtClean="0"/>
              <a:t>b.numerator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return result;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Rational operator+(</a:t>
            </a:r>
            <a:r>
              <a:rPr lang="en-US" dirty="0" err="1" smtClean="0"/>
              <a:t>const</a:t>
            </a:r>
            <a:r>
              <a:rPr lang="en-US" dirty="0" smtClean="0"/>
              <a:t> Rational&amp; b)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 return </a:t>
            </a:r>
            <a:r>
              <a:rPr lang="en-US" dirty="0" smtClean="0">
                <a:solidFill>
                  <a:srgbClr val="FF00FF"/>
                </a:solidFill>
              </a:rPr>
              <a:t>this-&gt;add(b)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82200" y="5056742"/>
            <a:ext cx="1663547" cy="991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You may re-use the member function add().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4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Operators - * 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 the subtraction, multiplication and division operators of class Rational.  (P.530 Ex 11.10)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8BED2-E2FE-4348-86DD-562A24EB5F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1957</Words>
  <Application>Microsoft Office PowerPoint</Application>
  <PresentationFormat>Widescreen</PresentationFormat>
  <Paragraphs>326</Paragraphs>
  <Slides>25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Office Theme</vt:lpstr>
      <vt:lpstr>Chapter 11 Operator Overloading</vt:lpstr>
      <vt:lpstr>Function Overloading (P.266)</vt:lpstr>
      <vt:lpstr>11.3 Operator Overloading (P.488)</vt:lpstr>
      <vt:lpstr>11.4 Overloading Binary Operators (P.489)</vt:lpstr>
      <vt:lpstr>Addition of Rational Numbers</vt:lpstr>
      <vt:lpstr>Member Functions add() and print()</vt:lpstr>
      <vt:lpstr>operator+()</vt:lpstr>
      <vt:lpstr>operator+() and add()</vt:lpstr>
      <vt:lpstr>Exercise: Operators - * /</vt:lpstr>
      <vt:lpstr>11.5 Overloading the Binary Stream Insertion (&lt;&lt;)</vt:lpstr>
      <vt:lpstr>Stream Insertion Operator (&lt;&lt;)</vt:lpstr>
      <vt:lpstr>setw() in &lt;iomanip&gt;</vt:lpstr>
      <vt:lpstr>11.6 Overloading Unary Operators (P.494)</vt:lpstr>
      <vt:lpstr>11.7 Overloading the Unary Prefix and Postfix (++ and --) Operators (P.495)</vt:lpstr>
      <vt:lpstr>11.8 Case Study: A Date Class</vt:lpstr>
      <vt:lpstr>11.12 Overloading the Conversion Operator (P.515)</vt:lpstr>
      <vt:lpstr>Cast Operator for Class Rational</vt:lpstr>
      <vt:lpstr>11.13 explicit Constructors (P.517)</vt:lpstr>
      <vt:lpstr>C++ Compiler can detect this for you</vt:lpstr>
      <vt:lpstr>11.9 Dynamic Memory Management (P.501)</vt:lpstr>
      <vt:lpstr>11.9 Dynamic Memory Management (P.501)</vt:lpstr>
      <vt:lpstr>Heap vs. Stack Allocation</vt:lpstr>
      <vt:lpstr>Dynamically Allocating Arrays with new []</vt:lpstr>
      <vt:lpstr>11.14 Overloading the function call operator ()  (P.519)</vt:lpstr>
      <vt:lpstr>f vs. f(4)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Operator Overloading</dc:title>
  <dc:creator>solomon</dc:creator>
  <cp:lastModifiedBy>solomon</cp:lastModifiedBy>
  <cp:revision>29</cp:revision>
  <dcterms:created xsi:type="dcterms:W3CDTF">2019-03-19T23:54:38Z</dcterms:created>
  <dcterms:modified xsi:type="dcterms:W3CDTF">2020-04-11T04:15:25Z</dcterms:modified>
</cp:coreProperties>
</file>