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C4944-4074-414C-AB8A-7031E25CC62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4198D-694C-411B-A068-46D91897A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11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FE5A-1461-4844-A9F8-BD36E2772703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97A0-1BB7-4AC3-A2FB-E45D0685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7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3BE7-41E0-4D9C-8A95-9506E48B823D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97A0-1BB7-4AC3-A2FB-E45D0685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5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F108-F74A-4426-877B-4715099E882A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97A0-1BB7-4AC3-A2FB-E45D0685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94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0012-2627-4081-9170-A3CC7B9E6ECD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97A0-1BB7-4AC3-A2FB-E45D0685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87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CD48-D0AC-4EA8-9247-7EEECD33FB61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97A0-1BB7-4AC3-A2FB-E45D0685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93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0624-8B21-43E2-B8AB-53615B2C6E0A}" type="datetime1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97A0-1BB7-4AC3-A2FB-E45D0685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23158-457F-4BE9-A4DA-C5CBC2A4C993}" type="datetime1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97A0-1BB7-4AC3-A2FB-E45D0685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7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29DB-F248-4224-A916-6070DFEAF4D0}" type="datetime1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97A0-1BB7-4AC3-A2FB-E45D0685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9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64A3-50A8-4D34-B695-ED502CC97B3B}" type="datetime1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97A0-1BB7-4AC3-A2FB-E45D0685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3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D9C8-5940-4B0D-B9D2-17A67FDCE54E}" type="datetime1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97A0-1BB7-4AC3-A2FB-E45D0685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01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B54E-C765-43A4-BDDC-D4B94E997BD7}" type="datetime1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97A0-1BB7-4AC3-A2FB-E45D0685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78DC2-B7E8-44B0-B159-3EB63EA5CCA2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197A0-1BB7-4AC3-A2FB-E45D0685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5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9 &amp; 10</a:t>
            </a:r>
            <a:br>
              <a:rPr lang="en-US" dirty="0" smtClean="0"/>
            </a:br>
            <a:r>
              <a:rPr lang="en-US" dirty="0" smtClean="0"/>
              <a:t>Classes: A Deeper Look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(</a:t>
            </a:r>
            <a:r>
              <a:rPr lang="en-US" dirty="0" smtClean="0"/>
              <a:t>To be continued …) </a:t>
            </a:r>
          </a:p>
          <a:p>
            <a:r>
              <a:rPr lang="en-US" dirty="0" smtClean="0"/>
              <a:t>Chapter 11: Operator Overloading; Class string</a:t>
            </a:r>
          </a:p>
          <a:p>
            <a:r>
              <a:rPr lang="en-US" dirty="0" smtClean="0"/>
              <a:t>Chapter 12: Object-Oriented Programming: Inheritance</a:t>
            </a:r>
          </a:p>
          <a:p>
            <a:r>
              <a:rPr lang="en-US" dirty="0" smtClean="0"/>
              <a:t>Chapter 13: Object-Oriented Programming: Polymorphism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97A0-1BB7-4AC3-A2FB-E45D068535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7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FF"/>
                </a:solidFill>
              </a:rPr>
              <a:t>Exercise</a:t>
            </a:r>
            <a:r>
              <a:rPr lang="en-US" dirty="0" smtClean="0"/>
              <a:t> 9.14 – </a:t>
            </a:r>
            <a:r>
              <a:rPr lang="en-US" dirty="0" err="1" smtClean="0"/>
              <a:t>HugeInteger</a:t>
            </a:r>
            <a:r>
              <a:rPr lang="en-US" dirty="0" smtClean="0"/>
              <a:t> Class (P.445)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97A0-1BB7-4AC3-A2FB-E45D0685350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6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10.2 </a:t>
            </a:r>
            <a:r>
              <a:rPr lang="en-US" dirty="0" err="1" smtClean="0"/>
              <a:t>const</a:t>
            </a:r>
            <a:r>
              <a:rPr lang="en-US" dirty="0" smtClean="0"/>
              <a:t> Member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401291" cy="3633066"/>
          </a:xfrm>
        </p:spPr>
        <p:txBody>
          <a:bodyPr>
            <a:normAutofit/>
          </a:bodyPr>
          <a:lstStyle/>
          <a:p>
            <a:r>
              <a:rPr lang="en-US" dirty="0" smtClean="0"/>
              <a:t>C++ disallows member function calls for </a:t>
            </a:r>
            <a:r>
              <a:rPr lang="en-US" dirty="0" err="1" smtClean="0"/>
              <a:t>const</a:t>
            </a:r>
            <a:r>
              <a:rPr lang="en-US" dirty="0" smtClean="0"/>
              <a:t> objects, unless the member function is also declared const. (P.447 L.-3)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97A0-1BB7-4AC3-A2FB-E45D06853507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39491" y="1573942"/>
            <a:ext cx="764770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Student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void show() 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name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::string name;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show_student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(Student s) 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s.show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Student one;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one.name = "Alpha";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show_student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(one);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4451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401291" cy="3633066"/>
          </a:xfrm>
        </p:spPr>
        <p:txBody>
          <a:bodyPr>
            <a:normAutofit/>
          </a:bodyPr>
          <a:lstStyle/>
          <a:p>
            <a:r>
              <a:rPr lang="en-US" dirty="0"/>
              <a:t>error: member function 'show' not viable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97A0-1BB7-4AC3-A2FB-E45D06853507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39491" y="1573942"/>
            <a:ext cx="764770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Student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void show() 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name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::string name;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show_student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Student s) 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s.show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Student one;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one.name = "Alpha";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show_student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(one);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2607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401291" cy="3633066"/>
          </a:xfrm>
        </p:spPr>
        <p:txBody>
          <a:bodyPr>
            <a:normAutofit/>
          </a:bodyPr>
          <a:lstStyle/>
          <a:p>
            <a:r>
              <a:rPr lang="en-US" dirty="0" smtClean="0"/>
              <a:t>Ok.  The member function show() is declared as const.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97A0-1BB7-4AC3-A2FB-E45D06853507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39491" y="1573942"/>
            <a:ext cx="764770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Student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void show() </a:t>
            </a:r>
            <a:r>
              <a:rPr lang="en-US" dirty="0" err="1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name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::string name;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show_student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Student s) 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s.show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Student one;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one.name = "Alpha";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show_student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(one);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656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Initializer List (P.453 L.10)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Increment::Increment(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count(c), increment(</a:t>
            </a:r>
            <a:r>
              <a:rPr lang="en-US" dirty="0" err="1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{}</a:t>
            </a:r>
          </a:p>
          <a:p>
            <a:pPr lvl="1"/>
            <a:r>
              <a:rPr lang="en-US" dirty="0" smtClean="0"/>
              <a:t>You may also write this is the function body as</a:t>
            </a:r>
            <a:br>
              <a:rPr lang="en-US" dirty="0" smtClean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Increment::Increment(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 count = c; increment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97A0-1BB7-4AC3-A2FB-E45D0685350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0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10.4 friend Function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P.462 fig10_13.cpp L.9, </a:t>
            </a:r>
            <a:r>
              <a:rPr lang="en-US" dirty="0" err="1" smtClean="0"/>
              <a:t>setX</a:t>
            </a:r>
            <a:r>
              <a:rPr lang="en-US" dirty="0" smtClean="0"/>
              <a:t>() is declared as a </a:t>
            </a:r>
            <a:r>
              <a:rPr lang="en-US" dirty="0" smtClean="0">
                <a:solidFill>
                  <a:srgbClr val="00B0F0"/>
                </a:solidFill>
              </a:rPr>
              <a:t>friend function</a:t>
            </a:r>
            <a:r>
              <a:rPr lang="en-US" dirty="0" smtClean="0"/>
              <a:t>, so it can access the private data member x.</a:t>
            </a:r>
          </a:p>
          <a:p>
            <a:endParaRPr lang="en-US" dirty="0"/>
          </a:p>
          <a:p>
            <a:r>
              <a:rPr lang="en-US" dirty="0" smtClean="0"/>
              <a:t>Although friendship declaration can appear anywhere in the class, conventionally it will appear first, even </a:t>
            </a:r>
            <a:r>
              <a:rPr lang="en-US" dirty="0" smtClean="0">
                <a:solidFill>
                  <a:srgbClr val="00B0F0"/>
                </a:solidFill>
              </a:rPr>
              <a:t>before the public specifier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Conventionally “public” appears before “private”.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97A0-1BB7-4AC3-A2FB-E45D0685350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2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10.5 this (P.463)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pointer “this” points to an object itself.</a:t>
            </a:r>
          </a:p>
          <a:p>
            <a:pPr lvl="1"/>
            <a:r>
              <a:rPr lang="en-US" dirty="0" smtClean="0"/>
              <a:t>x</a:t>
            </a:r>
          </a:p>
          <a:p>
            <a:pPr lvl="1"/>
            <a:r>
              <a:rPr lang="en-US" dirty="0" smtClean="0"/>
              <a:t>this-&gt;x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*</a:t>
            </a:r>
            <a:r>
              <a:rPr lang="en-US" dirty="0" smtClean="0"/>
              <a:t>this).x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 smtClean="0"/>
              <a:t>Yes, but this doesn’t look very useful.</a:t>
            </a:r>
          </a:p>
          <a:p>
            <a:r>
              <a:rPr lang="en-US" dirty="0" smtClean="0"/>
              <a:t>Let’s see the next use case, which is very interesting.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97A0-1BB7-4AC3-A2FB-E45D0685350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0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Cascaded Member-Function Calls.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754091" cy="4351338"/>
          </a:xfrm>
        </p:spPr>
        <p:txBody>
          <a:bodyPr/>
          <a:lstStyle/>
          <a:p>
            <a:r>
              <a:rPr lang="en-US" dirty="0" smtClean="0"/>
              <a:t>P.465 </a:t>
            </a:r>
            <a:r>
              <a:rPr lang="en-US" dirty="0" err="1" smtClean="0"/>
              <a:t>Time.h</a:t>
            </a:r>
            <a:r>
              <a:rPr lang="en-US" dirty="0" smtClean="0"/>
              <a:t> L.15</a:t>
            </a:r>
          </a:p>
          <a:p>
            <a:pPr lvl="1"/>
            <a:r>
              <a:rPr lang="en-US" dirty="0" smtClean="0">
                <a:solidFill>
                  <a:srgbClr val="FF00FF"/>
                </a:solidFill>
              </a:rPr>
              <a:t>Time&amp;</a:t>
            </a:r>
            <a:r>
              <a:rPr lang="en-US" dirty="0" smtClean="0"/>
              <a:t> </a:t>
            </a:r>
            <a:r>
              <a:rPr lang="en-US" dirty="0" err="1" smtClean="0"/>
              <a:t>setTime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Compare with P.449, which return void.</a:t>
            </a:r>
          </a:p>
          <a:p>
            <a:r>
              <a:rPr lang="en-US" dirty="0" smtClean="0"/>
              <a:t>P.466 Time.cpp L.22</a:t>
            </a:r>
          </a:p>
          <a:p>
            <a:pPr lvl="1"/>
            <a:r>
              <a:rPr lang="en-US" dirty="0" smtClean="0"/>
              <a:t>return </a:t>
            </a:r>
            <a:r>
              <a:rPr lang="en-US" dirty="0" smtClean="0">
                <a:solidFill>
                  <a:srgbClr val="FF00FF"/>
                </a:solidFill>
              </a:rPr>
              <a:t>*this</a:t>
            </a:r>
            <a:r>
              <a:rPr lang="en-US" dirty="0" smtClean="0"/>
              <a:t>;</a:t>
            </a:r>
          </a:p>
          <a:p>
            <a:pPr lvl="1"/>
            <a:endParaRPr lang="en-US" dirty="0"/>
          </a:p>
          <a:p>
            <a:r>
              <a:rPr lang="en-US" dirty="0" smtClean="0"/>
              <a:t>P.468 fig10_17.cpp L.12</a:t>
            </a:r>
          </a:p>
          <a:p>
            <a:pPr lvl="1"/>
            <a:r>
              <a:rPr lang="en-US" dirty="0" err="1" smtClean="0"/>
              <a:t>t.setHour</a:t>
            </a:r>
            <a:r>
              <a:rPr lang="en-US" dirty="0" smtClean="0"/>
              <a:t>( 18 ).</a:t>
            </a:r>
            <a:r>
              <a:rPr lang="en-US" dirty="0" err="1" smtClean="0"/>
              <a:t>setMinute</a:t>
            </a:r>
            <a:r>
              <a:rPr lang="en-US" dirty="0" smtClean="0"/>
              <a:t>( 30 ).</a:t>
            </a:r>
            <a:r>
              <a:rPr lang="en-US" dirty="0" err="1" smtClean="0"/>
              <a:t>setSecond</a:t>
            </a:r>
            <a:r>
              <a:rPr lang="en-US" dirty="0" smtClean="0"/>
              <a:t>( 22 );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97A0-1BB7-4AC3-A2FB-E45D06853507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7934036" y="2964873"/>
            <a:ext cx="3629891" cy="1496291"/>
          </a:xfrm>
          <a:prstGeom prst="wedgeRectCallout">
            <a:avLst>
              <a:gd name="adj1" fmla="val -64345"/>
              <a:gd name="adj2" fmla="val 723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Without cascading, you need to do this with three statements:</a:t>
            </a:r>
          </a:p>
          <a:p>
            <a:pPr algn="ctr"/>
            <a:r>
              <a:rPr lang="en-US" dirty="0" err="1" smtClean="0"/>
              <a:t>t.setHour</a:t>
            </a:r>
            <a:r>
              <a:rPr lang="en-US" dirty="0" smtClean="0"/>
              <a:t>(18);</a:t>
            </a:r>
          </a:p>
          <a:p>
            <a:pPr algn="ctr"/>
            <a:r>
              <a:rPr lang="en-US" dirty="0" err="1" smtClean="0"/>
              <a:t>t.setMinute</a:t>
            </a:r>
            <a:r>
              <a:rPr lang="en-US" dirty="0" smtClean="0"/>
              <a:t>(30);</a:t>
            </a:r>
          </a:p>
          <a:p>
            <a:pPr algn="ctr"/>
            <a:r>
              <a:rPr lang="en-US" dirty="0" err="1" smtClean="0"/>
              <a:t>t.setSecond</a:t>
            </a:r>
            <a:r>
              <a:rPr lang="en-US" dirty="0" smtClean="0"/>
              <a:t>(22);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2244435" y="5430982"/>
            <a:ext cx="3269673" cy="1034473"/>
          </a:xfrm>
          <a:prstGeom prst="wedgeRectCallout">
            <a:avLst>
              <a:gd name="adj1" fmla="val -32691"/>
              <a:gd name="adj2" fmla="val -678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Modify </a:t>
            </a:r>
            <a:r>
              <a:rPr lang="en-US" dirty="0" err="1" smtClean="0"/>
              <a:t>setHour</a:t>
            </a:r>
            <a:r>
              <a:rPr lang="en-US" dirty="0" smtClean="0"/>
              <a:t>() so that it does not return a reference, and see the difference.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59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10.6 static Class Members (P.469)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objects share a data member.</a:t>
            </a:r>
          </a:p>
          <a:p>
            <a:pPr lvl="1"/>
            <a:r>
              <a:rPr lang="en-US" dirty="0" smtClean="0"/>
              <a:t>This saves memory space.</a:t>
            </a:r>
          </a:p>
          <a:p>
            <a:pPr lvl="1"/>
            <a:r>
              <a:rPr lang="en-US" dirty="0" smtClean="0"/>
              <a:t>Objects can share some information.</a:t>
            </a:r>
          </a:p>
          <a:p>
            <a:pPr lvl="2"/>
            <a:r>
              <a:rPr lang="en-US" dirty="0" smtClean="0"/>
              <a:t>For example, count the number of objects in the same class.</a:t>
            </a:r>
          </a:p>
          <a:p>
            <a:pPr lvl="2"/>
            <a:endParaRPr lang="en-US" dirty="0"/>
          </a:p>
          <a:p>
            <a:r>
              <a:rPr lang="en-US" dirty="0" smtClean="0"/>
              <a:t>P.471 Employee.cpp L.22</a:t>
            </a:r>
          </a:p>
          <a:p>
            <a:pPr lvl="1"/>
            <a:r>
              <a:rPr lang="en-US" dirty="0" smtClean="0"/>
              <a:t>++count in constructor</a:t>
            </a:r>
          </a:p>
          <a:p>
            <a:pPr lvl="1"/>
            <a:r>
              <a:rPr lang="en-US" dirty="0" smtClean="0"/>
              <a:t>--count in destructor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97A0-1BB7-4AC3-A2FB-E45D0685350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3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FF"/>
                </a:solidFill>
              </a:rPr>
              <a:t>Exercise</a:t>
            </a:r>
            <a:r>
              <a:rPr lang="en-US" dirty="0" smtClean="0"/>
              <a:t> 10.12 Card Shuffling (P.481)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97A0-1BB7-4AC3-A2FB-E45D0685350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3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09657" cy="1300389"/>
          </a:xfrm>
        </p:spPr>
        <p:txBody>
          <a:bodyPr/>
          <a:lstStyle/>
          <a:p>
            <a:r>
              <a:rPr lang="en-US" dirty="0" smtClean="0"/>
              <a:t>The Issue of “re-definition” (P.413)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97A0-1BB7-4AC3-A2FB-E45D06853507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55356" y="904491"/>
            <a:ext cx="2336800" cy="13542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Date {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year;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month;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day;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65588" y="14049"/>
            <a:ext cx="3862448" cy="338554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sz="1600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date.h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::string;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Student {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string name;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birthday;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Student();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Student(string name, Date birthday);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73505" y="3582154"/>
            <a:ext cx="4913745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student.h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::string;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Student::Student() {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name = "";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Student::Student(string n, Date d) {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name = n;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birthday = d;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6545" y="3399591"/>
            <a:ext cx="2945741" cy="28931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sz="1600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date.h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student.h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today;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Student one;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>
            <a:stCxn id="5" idx="2"/>
          </p:cNvCxnSpPr>
          <p:nvPr/>
        </p:nvCxnSpPr>
        <p:spPr>
          <a:xfrm flipH="1">
            <a:off x="3301673" y="2258708"/>
            <a:ext cx="722083" cy="1017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722914" y="2623457"/>
            <a:ext cx="3015343" cy="1349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265718" y="1195916"/>
            <a:ext cx="1472539" cy="632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729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 of “Re-definition” (P.413)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97A0-1BB7-4AC3-A2FB-E45D06853507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3599" y="4136152"/>
            <a:ext cx="3306619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dirty="0" err="1" smtClean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student.h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teacher.h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smtClean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one;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Teacher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two;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86564" y="1330036"/>
            <a:ext cx="3502891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Date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year;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month;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day;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0291" y="2650836"/>
            <a:ext cx="3648364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date.h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Teacher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char name[20];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birthday;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0009" y="2650836"/>
            <a:ext cx="3648364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date.h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Student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char name[20];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birthday;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>
            <a:stCxn id="6" idx="1"/>
          </p:cNvCxnSpPr>
          <p:nvPr/>
        </p:nvCxnSpPr>
        <p:spPr>
          <a:xfrm flipH="1">
            <a:off x="2512291" y="2068700"/>
            <a:ext cx="1974273" cy="489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3"/>
          </p:cNvCxnSpPr>
          <p:nvPr/>
        </p:nvCxnSpPr>
        <p:spPr>
          <a:xfrm>
            <a:off x="7989455" y="2068700"/>
            <a:ext cx="1930400" cy="489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298373" y="4212771"/>
            <a:ext cx="375226" cy="87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8100291" y="4484914"/>
            <a:ext cx="368795" cy="979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183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Preprocessor </a:t>
            </a:r>
            <a:r>
              <a:rPr lang="en-US" dirty="0" smtClean="0"/>
              <a:t>Wrapper (Chapter 9, P.414)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685145" cy="4351338"/>
          </a:xfrm>
        </p:spPr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DATE_H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Date {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#define DATE_H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97A0-1BB7-4AC3-A2FB-E45D06853507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6225309" y="3611418"/>
            <a:ext cx="4350327" cy="1209964"/>
          </a:xfrm>
          <a:prstGeom prst="wedgeRectCallout">
            <a:avLst>
              <a:gd name="adj1" fmla="val -65419"/>
              <a:gd name="adj2" fmla="val -466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prevents headers from being included more than once.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9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Errata P.419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L.39 “00:00:00” -&gt; “13:27:06”</a:t>
            </a:r>
          </a:p>
          <a:p>
            <a:r>
              <a:rPr lang="en-US" dirty="0" smtClean="0"/>
              <a:t>L.41 “12:00:00 AM” -&gt; “1:27:06 PM”</a:t>
            </a:r>
          </a:p>
          <a:p>
            <a:pPr lvl="1"/>
            <a:r>
              <a:rPr lang="en-US" dirty="0" smtClean="0"/>
              <a:t>By the way, in Chinese we say “</a:t>
            </a:r>
            <a:r>
              <a:rPr lang="zh-TW" altLang="en-US" dirty="0" smtClean="0"/>
              <a:t>下午</a:t>
            </a:r>
            <a:r>
              <a:rPr lang="en-US" altLang="zh-TW" dirty="0" smtClean="0"/>
              <a:t>1</a:t>
            </a:r>
            <a:r>
              <a:rPr lang="zh-TW" altLang="en-US" dirty="0" smtClean="0"/>
              <a:t>點</a:t>
            </a:r>
            <a:r>
              <a:rPr lang="en-US" altLang="zh-TW" dirty="0" smtClean="0"/>
              <a:t>27</a:t>
            </a:r>
            <a:r>
              <a:rPr lang="zh-TW" altLang="en-US" dirty="0" smtClean="0"/>
              <a:t>分</a:t>
            </a:r>
            <a:r>
              <a:rPr lang="en-US" altLang="zh-TW" dirty="0" smtClean="0"/>
              <a:t>”, but in English, people say </a:t>
            </a:r>
            <a:r>
              <a:rPr lang="en-US" dirty="0" smtClean="0"/>
              <a:t>“1:27 PM”, not “PM 1:27”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97A0-1BB7-4AC3-A2FB-E45D068535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2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 with Default Arguments (P.425)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Constructor is merely a special function.</a:t>
            </a:r>
          </a:p>
          <a:p>
            <a:pPr lvl="1"/>
            <a:r>
              <a:rPr lang="en-US" dirty="0" smtClean="0"/>
              <a:t>Q: What makes it special?  Give me 3 reasons.</a:t>
            </a:r>
          </a:p>
          <a:p>
            <a:r>
              <a:rPr lang="en-US" dirty="0" smtClean="0"/>
              <a:t>Any function can specify default values for its parameters.</a:t>
            </a:r>
          </a:p>
          <a:p>
            <a:r>
              <a:rPr lang="en-US" dirty="0" smtClean="0"/>
              <a:t>P.426 </a:t>
            </a:r>
            <a:r>
              <a:rPr lang="en-US" dirty="0" err="1" smtClean="0"/>
              <a:t>Time.h</a:t>
            </a:r>
            <a:endParaRPr lang="en-US" dirty="0" smtClean="0"/>
          </a:p>
          <a:p>
            <a:pPr lvl="1"/>
            <a:r>
              <a:rPr lang="en-US" dirty="0" smtClean="0"/>
              <a:t>Time (</a:t>
            </a:r>
            <a:r>
              <a:rPr lang="en-US" dirty="0" err="1" smtClean="0"/>
              <a:t>int</a:t>
            </a:r>
            <a:r>
              <a:rPr lang="en-US" dirty="0" smtClean="0"/>
              <a:t> = 0, </a:t>
            </a:r>
            <a:r>
              <a:rPr lang="en-US" dirty="0" err="1" smtClean="0"/>
              <a:t>int</a:t>
            </a:r>
            <a:r>
              <a:rPr lang="en-US" dirty="0" smtClean="0"/>
              <a:t> = 0, </a:t>
            </a:r>
            <a:r>
              <a:rPr lang="en-US" dirty="0" err="1" smtClean="0"/>
              <a:t>int</a:t>
            </a:r>
            <a:r>
              <a:rPr lang="en-US" dirty="0" smtClean="0"/>
              <a:t> = 0); // parameter names are omitted.</a:t>
            </a:r>
          </a:p>
          <a:p>
            <a:r>
              <a:rPr lang="en-US" dirty="0" smtClean="0"/>
              <a:t>P.428 </a:t>
            </a:r>
            <a:r>
              <a:rPr lang="en-US" dirty="0"/>
              <a:t>L.10 Fig.9-10</a:t>
            </a:r>
            <a:endParaRPr lang="en-US" dirty="0" smtClean="0"/>
          </a:p>
          <a:p>
            <a:pPr lvl="1"/>
            <a:r>
              <a:rPr lang="en-US" dirty="0" smtClean="0"/>
              <a:t>Time t1;</a:t>
            </a:r>
          </a:p>
          <a:p>
            <a:pPr lvl="1"/>
            <a:r>
              <a:rPr lang="en-US" dirty="0" smtClean="0"/>
              <a:t>Time t2(2);</a:t>
            </a:r>
          </a:p>
          <a:p>
            <a:pPr lvl="1"/>
            <a:r>
              <a:rPr lang="en-US" dirty="0" smtClean="0"/>
              <a:t>Time t3(21, 34);</a:t>
            </a:r>
          </a:p>
          <a:p>
            <a:pPr lvl="1"/>
            <a:r>
              <a:rPr lang="en-US" dirty="0" smtClean="0"/>
              <a:t>Time t4(12, 25, 42);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97A0-1BB7-4AC3-A2FB-E45D068535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5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9.7 Destructors (P.430)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destructor name is the tilde character (~) followed by the class name.</a:t>
            </a:r>
          </a:p>
          <a:p>
            <a:pPr lvl="1"/>
            <a:r>
              <a:rPr lang="en-US" dirty="0" smtClean="0"/>
              <a:t>You don’t pass any parameter to a destructor.  So unlike constructors, there is no overloaded versions of destructors.</a:t>
            </a:r>
          </a:p>
          <a:p>
            <a:pPr lvl="1"/>
            <a:r>
              <a:rPr lang="en-US" dirty="0" smtClean="0"/>
              <a:t>There is only one destructor for a class.</a:t>
            </a:r>
          </a:p>
          <a:p>
            <a:r>
              <a:rPr lang="en-US" dirty="0" smtClean="0"/>
              <a:t>It is called implicitly when an object is destroyed.</a:t>
            </a:r>
          </a:p>
          <a:p>
            <a:pPr lvl="1"/>
            <a:r>
              <a:rPr lang="en-US" dirty="0" smtClean="0"/>
              <a:t>Rule of Thumb: Destructors are called in the reverse order of the corresponding constructor calls.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97A0-1BB7-4AC3-A2FB-E45D068535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81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6514" y="0"/>
            <a:ext cx="6335486" cy="1325563"/>
          </a:xfrm>
        </p:spPr>
        <p:txBody>
          <a:bodyPr/>
          <a:lstStyle/>
          <a:p>
            <a:r>
              <a:rPr lang="en-US" dirty="0" smtClean="0"/>
              <a:t>Orders of Destructor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486"/>
            <a:ext cx="10515600" cy="628105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#include </a:t>
            </a:r>
            <a:r>
              <a:rPr lang="en-US" smtClean="0"/>
              <a:t>&lt;string&gt;</a:t>
            </a:r>
          </a:p>
          <a:p>
            <a:pPr marL="0" indent="0">
              <a:buNone/>
            </a:pPr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class Student {</a:t>
            </a:r>
          </a:p>
          <a:p>
            <a:pPr marL="0" indent="0">
              <a:buNone/>
            </a:pPr>
            <a:r>
              <a:rPr lang="en-US" dirty="0" smtClean="0"/>
              <a:t>public:</a:t>
            </a:r>
          </a:p>
          <a:p>
            <a:pPr marL="0" indent="0">
              <a:buNone/>
            </a:pPr>
            <a:r>
              <a:rPr lang="en-US" dirty="0" smtClean="0"/>
              <a:t>    string name;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Student(string s) { name = s; </a:t>
            </a:r>
            <a:r>
              <a:rPr lang="en-US" dirty="0" err="1" smtClean="0"/>
              <a:t>cout</a:t>
            </a:r>
            <a:r>
              <a:rPr lang="en-US" dirty="0" smtClean="0"/>
              <a:t> &lt;&lt; "Constructor called for " &lt;&lt; s &lt;&lt; </a:t>
            </a:r>
            <a:r>
              <a:rPr lang="en-US" dirty="0" err="1" smtClean="0"/>
              <a:t>endl</a:t>
            </a:r>
            <a:r>
              <a:rPr lang="en-US" dirty="0" smtClean="0"/>
              <a:t>; }</a:t>
            </a:r>
          </a:p>
          <a:p>
            <a:pPr marL="0" indent="0">
              <a:buNone/>
            </a:pPr>
            <a:r>
              <a:rPr lang="en-US" dirty="0" smtClean="0"/>
              <a:t>    ~Student() { </a:t>
            </a:r>
            <a:r>
              <a:rPr lang="en-US" dirty="0" err="1" smtClean="0"/>
              <a:t>cout</a:t>
            </a:r>
            <a:r>
              <a:rPr lang="en-US" dirty="0" smtClean="0"/>
              <a:t> &lt;&lt; "</a:t>
            </a:r>
            <a:r>
              <a:rPr lang="en-US" dirty="0" err="1" smtClean="0"/>
              <a:t>Desctructor</a:t>
            </a:r>
            <a:r>
              <a:rPr lang="en-US" dirty="0" smtClean="0"/>
              <a:t> called for " &lt;&lt; name &lt;&lt; </a:t>
            </a:r>
            <a:r>
              <a:rPr lang="en-US" dirty="0" err="1" smtClean="0"/>
              <a:t>endl</a:t>
            </a:r>
            <a:r>
              <a:rPr lang="en-US" dirty="0" smtClean="0"/>
              <a:t>; 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};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 {</a:t>
            </a:r>
          </a:p>
          <a:p>
            <a:pPr marL="0" indent="0">
              <a:buNone/>
            </a:pPr>
            <a:r>
              <a:rPr lang="en-US" dirty="0" smtClean="0"/>
              <a:t>    Student a("Alpha");</a:t>
            </a:r>
          </a:p>
          <a:p>
            <a:pPr marL="0" indent="0">
              <a:buNone/>
            </a:pPr>
            <a:r>
              <a:rPr lang="en-US" dirty="0" smtClean="0"/>
              <a:t>    Student b("Bravo");</a:t>
            </a:r>
          </a:p>
          <a:p>
            <a:pPr marL="0" indent="0">
              <a:buNone/>
            </a:pPr>
            <a:r>
              <a:rPr lang="en-US" dirty="0" smtClean="0"/>
              <a:t>    Student c("Charlie");</a:t>
            </a:r>
          </a:p>
          <a:p>
            <a:pPr marL="0" indent="0">
              <a:buNone/>
            </a:pPr>
            <a:r>
              <a:rPr lang="en-US" dirty="0" smtClean="0"/>
              <a:t>    return 0;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97A0-1BB7-4AC3-A2FB-E45D068535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3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9.10 Default </a:t>
            </a:r>
            <a:r>
              <a:rPr lang="en-US" dirty="0" err="1" smtClean="0"/>
              <a:t>Memberwise</a:t>
            </a:r>
            <a:r>
              <a:rPr lang="en-US" dirty="0" smtClean="0"/>
              <a:t> Assignment (P.437)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</a:t>
            </a:r>
            <a:r>
              <a:rPr lang="en-US" dirty="0" err="1" smtClean="0"/>
              <a:t>struct</a:t>
            </a:r>
            <a:r>
              <a:rPr lang="en-US" dirty="0" smtClean="0"/>
              <a:t>, you can assign class variables as a group:</a:t>
            </a:r>
          </a:p>
          <a:p>
            <a:r>
              <a:rPr lang="en-US" dirty="0" smtClean="0"/>
              <a:t>Date d1;</a:t>
            </a:r>
            <a:br>
              <a:rPr lang="en-US" dirty="0" smtClean="0"/>
            </a:br>
            <a:r>
              <a:rPr lang="en-US" dirty="0" smtClean="0"/>
              <a:t>Date d2;</a:t>
            </a:r>
          </a:p>
          <a:p>
            <a:r>
              <a:rPr lang="en-US" dirty="0" smtClean="0"/>
              <a:t>d2= d1;</a:t>
            </a:r>
          </a:p>
          <a:p>
            <a:pPr lvl="1"/>
            <a:r>
              <a:rPr lang="en-US" dirty="0" smtClean="0"/>
              <a:t>d2.year = d1.year;</a:t>
            </a:r>
          </a:p>
          <a:p>
            <a:pPr lvl="1"/>
            <a:r>
              <a:rPr lang="en-US" dirty="0" smtClean="0"/>
              <a:t>d2.month = d1.month;</a:t>
            </a:r>
          </a:p>
          <a:p>
            <a:pPr lvl="1"/>
            <a:r>
              <a:rPr lang="en-US" dirty="0" smtClean="0"/>
              <a:t>d2.day = d1.day;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97A0-1BB7-4AC3-A2FB-E45D0685350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7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1226</Words>
  <Application>Microsoft Office PowerPoint</Application>
  <PresentationFormat>Widescreen</PresentationFormat>
  <Paragraphs>243</Paragraphs>
  <Slides>19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新細明體</vt:lpstr>
      <vt:lpstr>Arial</vt:lpstr>
      <vt:lpstr>Calibri</vt:lpstr>
      <vt:lpstr>Calibri Light</vt:lpstr>
      <vt:lpstr>Courier New</vt:lpstr>
      <vt:lpstr>Office Theme</vt:lpstr>
      <vt:lpstr>Chapter 9 &amp; 10 Classes: A Deeper Look</vt:lpstr>
      <vt:lpstr>The Issue of “re-definition” (P.413)</vt:lpstr>
      <vt:lpstr>The Issue of “Re-definition” (P.413)</vt:lpstr>
      <vt:lpstr>Preprocessor Wrapper (Chapter 9, P.414)</vt:lpstr>
      <vt:lpstr>Errata P.419</vt:lpstr>
      <vt:lpstr>Constructors with Default Arguments (P.425)</vt:lpstr>
      <vt:lpstr>9.7 Destructors (P.430)</vt:lpstr>
      <vt:lpstr>Orders of Destructor Calls</vt:lpstr>
      <vt:lpstr>9.10 Default Memberwise Assignment (P.437)</vt:lpstr>
      <vt:lpstr>Exercise 9.14 – HugeInteger Class (P.445)</vt:lpstr>
      <vt:lpstr>10.2 const Member Functions</vt:lpstr>
      <vt:lpstr>PowerPoint Presentation</vt:lpstr>
      <vt:lpstr>PowerPoint Presentation</vt:lpstr>
      <vt:lpstr>Member Initializer List (P.453 L.10)</vt:lpstr>
      <vt:lpstr>10.4 friend Function </vt:lpstr>
      <vt:lpstr>10.5 this (P.463)</vt:lpstr>
      <vt:lpstr>Cascaded Member-Function Calls.</vt:lpstr>
      <vt:lpstr>10.6 static Class Members (P.469)</vt:lpstr>
      <vt:lpstr>Exercise 10.12 Card Shuffling (P.481)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&amp; 10 Classes: A Deeper Look</dc:title>
  <dc:creator>坤熹 吳</dc:creator>
  <cp:lastModifiedBy>solomon</cp:lastModifiedBy>
  <cp:revision>20</cp:revision>
  <dcterms:created xsi:type="dcterms:W3CDTF">2019-03-12T07:00:59Z</dcterms:created>
  <dcterms:modified xsi:type="dcterms:W3CDTF">2020-04-20T01:39:19Z</dcterms:modified>
</cp:coreProperties>
</file>