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7760-4811-4935-B386-7635C4C29EE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9367C-044E-41DC-9E0C-593E3C2D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7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hex(4660)</a:t>
            </a:r>
            <a:r>
              <a:rPr lang="en-US" baseline="0" dirty="0"/>
              <a:t> = ‘0x1234’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0C15-B55F-4BEF-8BB3-E2FABB32AB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0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-c 'import sys; print(</a:t>
            </a:r>
            <a:r>
              <a:rPr lang="en-US" dirty="0" err="1"/>
              <a:t>sys.byteorder</a:t>
            </a:r>
            <a:r>
              <a:rPr lang="en-US" dirty="0"/>
              <a:t>)'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0C15-B55F-4BEF-8BB3-E2FABB32AB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E3A5-9984-4D05-99C8-410019BD4425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183A-2FB2-4253-BFE4-4CDFFD1BFCA3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0831-1F72-45D5-AD54-3B2F8F59A10A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BDC-58D3-48BD-8142-FE0E0FAC2014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1880-3AA0-4E2E-BE3F-35D05CE140D4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823-E0EB-4998-B5AB-A4A27F9AD098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FD47-104D-4361-B6B4-4CB62DBE9C31}" type="datetime1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0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4FB3-CF1F-49B3-8101-83083328594F}" type="datetime1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9D6C-9C7F-424F-A7B5-60959BAD765F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2B28-21D6-42BC-B095-49FDEB7869A2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5677-FFD8-4E11-B95F-B7166B890F5D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51B9-A0A6-49D1-A41E-0847AE1B1F01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6F7E-0150-4A2D-B292-CC8CA2645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ooks.com.tw/products/0010527841?gclid=CjwKCAiAx4fhBRB6EiwA3cV4Kn89pNcfe3uCf9TLaQOO2GbBo9Kx3jbK3PynGd0mncTCpo4JAGNaXBoClooQAvD_Bw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linux/comments/3467gq/bigendian_is_effectively_dea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WBP4lzkoy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</a:t>
            </a:r>
            <a:br>
              <a:rPr lang="en-US" dirty="0"/>
            </a:br>
            <a:r>
              <a:rPr lang="en-US" dirty="0"/>
              <a:t>Pointers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Paul J. </a:t>
            </a:r>
            <a:r>
              <a:rPr lang="en-US" altLang="zh-TW" dirty="0" err="1"/>
              <a:t>Deitel</a:t>
            </a:r>
            <a:r>
              <a:rPr lang="en-US" altLang="zh-TW" dirty="0"/>
              <a:t> and Harvey M. </a:t>
            </a:r>
            <a:r>
              <a:rPr lang="en-US" altLang="zh-TW" dirty="0" err="1"/>
              <a:t>Deitel</a:t>
            </a:r>
            <a:r>
              <a:rPr lang="en-US" altLang="zh-TW" dirty="0"/>
              <a:t>, </a:t>
            </a:r>
          </a:p>
          <a:p>
            <a:r>
              <a:rPr lang="en-US" altLang="zh-TW" dirty="0">
                <a:hlinkClick r:id="rId2"/>
              </a:rPr>
              <a:t>C++ How to Program</a:t>
            </a:r>
            <a:r>
              <a:rPr lang="en-US" altLang="zh-TW" dirty="0"/>
              <a:t>, </a:t>
            </a:r>
          </a:p>
          <a:p>
            <a:r>
              <a:rPr lang="en-US" altLang="zh-TW" dirty="0"/>
              <a:t>8th Edition, Pearson Education.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</a:t>
            </a:fld>
            <a:endParaRPr 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1AF6965-4609-4B47-A8BA-1EB9D92A4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95263"/>
            <a:ext cx="3314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to void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is a generic pointer capable of representing any pointer type.</a:t>
            </a:r>
          </a:p>
          <a:p>
            <a:r>
              <a:rPr lang="en-US" dirty="0"/>
              <a:t>All pointer types can be assigned to a pointer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without casting.</a:t>
            </a:r>
          </a:p>
          <a:p>
            <a:r>
              <a:rPr lang="en-US" dirty="0"/>
              <a:t>However, a pointer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cannot be assigned directly to a pointer of another type.  It must be cast.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a[4] = { 'A' };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 pa = a;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&lt;int*&gt;(pa); // (int*) pa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*&gt;( a 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Mix Up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03512" cy="4351338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pPr lvl="1"/>
            <a:r>
              <a:rPr lang="en-US" dirty="0"/>
              <a:t>The function returns </a:t>
            </a:r>
            <a:r>
              <a:rPr lang="en-US" dirty="0">
                <a:solidFill>
                  <a:srgbClr val="00B0F0"/>
                </a:solidFill>
              </a:rPr>
              <a:t>nothing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 g(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pPr lvl="1"/>
            <a:r>
              <a:rPr lang="en-US" dirty="0"/>
              <a:t>The function returns a pointer, which may point to </a:t>
            </a:r>
            <a:r>
              <a:rPr lang="en-US" dirty="0">
                <a:solidFill>
                  <a:srgbClr val="00B0F0"/>
                </a:solidFill>
              </a:rPr>
              <a:t>anything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82200" y="1825625"/>
            <a:ext cx="1128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無</a:t>
            </a:r>
            <a:endParaRPr lang="en-US" altLang="zh-TW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空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6" name="Picture 2" descr="ãèº«å¦è©ææ¨¹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517" y="398820"/>
            <a:ext cx="1280761" cy="138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0"/>
          <a:stretch/>
        </p:blipFill>
        <p:spPr>
          <a:xfrm>
            <a:off x="10611969" y="464824"/>
            <a:ext cx="998107" cy="13155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02281" y="4644985"/>
            <a:ext cx="92077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空明拳是周伯通被黃藥師困於桃花島時，在所住山洞裡自創的武功。</a:t>
            </a:r>
          </a:p>
          <a:p>
            <a:r>
              <a:rPr lang="zh-TW" altLang="en-US" dirty="0"/>
              <a:t>空明拳共有七十二路，第一路</a:t>
            </a:r>
            <a:r>
              <a:rPr lang="zh-TW" altLang="en-US" dirty="0">
                <a:solidFill>
                  <a:srgbClr val="00B0F0"/>
                </a:solidFill>
              </a:rPr>
              <a:t>空碗盛飯</a:t>
            </a:r>
            <a:r>
              <a:rPr lang="zh-TW" altLang="en-US" dirty="0"/>
              <a:t>、第二路</a:t>
            </a:r>
            <a:r>
              <a:rPr lang="zh-TW" altLang="en-US" dirty="0">
                <a:solidFill>
                  <a:srgbClr val="00B0F0"/>
                </a:solidFill>
              </a:rPr>
              <a:t>空屋住人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一只碗只因為中間是空的，才有盛飯的功用，倘若它是實心的一塊瓷土，還能裝甚麼飯？</a:t>
            </a:r>
          </a:p>
          <a:p>
            <a:r>
              <a:rPr lang="zh-TW" altLang="en-US" dirty="0"/>
              <a:t>建造房屋，開設門窗，只因為有了四壁中間的空隙，房子才能住人。倘若房屋是實心</a:t>
            </a:r>
            <a:r>
              <a:rPr lang="zh-TW" altLang="en-US"/>
              <a:t>的，磚</a:t>
            </a:r>
            <a:r>
              <a:rPr lang="zh-TW" altLang="en-US" dirty="0"/>
              <a:t>頭木材四四方方的砌上這麼一大堆，那就一點用處也沒有了。</a:t>
            </a:r>
            <a:endParaRPr lang="en-US" dirty="0"/>
          </a:p>
        </p:txBody>
      </p:sp>
      <p:sp>
        <p:nvSpPr>
          <p:cNvPr id="6" name="語音泡泡: 矩形 5">
            <a:extLst>
              <a:ext uri="{FF2B5EF4-FFF2-40B4-BE49-F238E27FC236}">
                <a16:creationId xmlns:a16="http://schemas.microsoft.com/office/drawing/2014/main" id="{831AC68E-2AE4-46D2-AF6E-22352F2D18D5}"/>
              </a:ext>
            </a:extLst>
          </p:cNvPr>
          <p:cNvSpPr/>
          <p:nvPr/>
        </p:nvSpPr>
        <p:spPr>
          <a:xfrm>
            <a:off x="205666" y="4121527"/>
            <a:ext cx="2196615" cy="578841"/>
          </a:xfrm>
          <a:prstGeom prst="wedgeRectCallout">
            <a:avLst>
              <a:gd name="adj1" fmla="val -1356"/>
              <a:gd name="adj2" fmla="val -133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It should be named as “generic*”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389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Store a 4-Byte Integers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3"/>
            <a:ext cx="4953000" cy="1752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16909060 </a:t>
            </a:r>
            <a:r>
              <a:rPr lang="en-US" baseline="-25000" dirty="0"/>
              <a:t>10</a:t>
            </a:r>
            <a:r>
              <a:rPr lang="en-US" dirty="0"/>
              <a:t> = 0x01020304 (01020304</a:t>
            </a:r>
            <a:r>
              <a:rPr lang="en-US" baseline="-25000" dirty="0"/>
              <a:t>16</a:t>
            </a:r>
            <a:r>
              <a:rPr lang="en-US" dirty="0"/>
              <a:t>)</a:t>
            </a:r>
          </a:p>
          <a:p>
            <a:r>
              <a:rPr lang="en-US" dirty="0"/>
              <a:t>How will it be stored in memory?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76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34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02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92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03</a:t>
            </a:r>
          </a:p>
        </p:txBody>
      </p:sp>
      <p:sp>
        <p:nvSpPr>
          <p:cNvPr id="7" name="Rectangle 6"/>
          <p:cNvSpPr/>
          <p:nvPr/>
        </p:nvSpPr>
        <p:spPr>
          <a:xfrm>
            <a:off x="95250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04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3632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01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200" y="4318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5003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6896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97796" y="56515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91700" y="495046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97796" y="4318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91700" y="3659632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632202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2600" y="4318002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43456" y="502818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43456" y="572907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72400" y="365658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72400" y="434238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63256" y="505257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63256" y="575345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0xA003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19656" y="2946402"/>
            <a:ext cx="343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Big-Endian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18020" y="2946402"/>
            <a:ext cx="343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Little-Endian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1A3C350-0EE4-4643-86AB-36C5E25656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3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0" y="403226"/>
            <a:ext cx="8540750" cy="887413"/>
          </a:xfrm>
        </p:spPr>
        <p:txBody>
          <a:bodyPr/>
          <a:lstStyle/>
          <a:p>
            <a:r>
              <a:rPr lang="en-US" dirty="0">
                <a:solidFill>
                  <a:srgbClr val="FF00FF"/>
                </a:solidFill>
              </a:rPr>
              <a:t>Exercise:</a:t>
            </a:r>
            <a:r>
              <a:rPr lang="en-US" dirty="0"/>
              <a:t> Big-Endian vs.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Endian</a:t>
            </a:r>
          </a:p>
          <a:p>
            <a:pPr lvl="1"/>
            <a:r>
              <a:rPr lang="en-US" dirty="0"/>
              <a:t>IBM S/390, Motorola 68k, Sun SPARC,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hlinkClick r:id="rId3"/>
              </a:rPr>
              <a:t>Big Endian is Effectively Dead</a:t>
            </a:r>
            <a:r>
              <a:rPr lang="en-US" dirty="0"/>
              <a:t>” </a:t>
            </a:r>
          </a:p>
          <a:p>
            <a:r>
              <a:rPr lang="en-US" dirty="0"/>
              <a:t>Little Endian</a:t>
            </a:r>
          </a:p>
          <a:p>
            <a:pPr lvl="1"/>
            <a:r>
              <a:rPr lang="en-US" dirty="0"/>
              <a:t>Intel x86</a:t>
            </a:r>
          </a:p>
          <a:p>
            <a:r>
              <a:rPr lang="en-US" dirty="0"/>
              <a:t>Bi-Endian</a:t>
            </a:r>
          </a:p>
          <a:p>
            <a:pPr lvl="1"/>
            <a:r>
              <a:rPr lang="en-US" dirty="0"/>
              <a:t>PowerPC, ARM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1765301" y="4827588"/>
            <a:ext cx="4439653" cy="1751013"/>
          </a:xfrm>
          <a:prstGeom prst="wedgeEllipseCallout">
            <a:avLst>
              <a:gd name="adj1" fmla="val 14105"/>
              <a:gd name="adj2" fmla="val -84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 your host, can you write a program to inspect whether it stores integers in big-endian or little-endian?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1A3C350-0EE4-4643-86AB-36C5E256565D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49389" y="1176339"/>
            <a:ext cx="3728454" cy="489364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integer 16909060 is stored at</a:t>
            </a:r>
          </a:p>
          <a:p>
            <a:r>
              <a:rPr lang="it-IT" sz="2400" dirty="0"/>
              <a:t>Using pointer ...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0093FAB8        4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0093FAB9        3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0093FABA        2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0093FABB        1</a:t>
            </a:r>
          </a:p>
          <a:p>
            <a:endParaRPr lang="it-IT" sz="2400" dirty="0"/>
          </a:p>
          <a:p>
            <a:r>
              <a:rPr lang="it-IT" sz="2400" dirty="0"/>
              <a:t>Using union ...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0093FA7C        4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0093FA7D        3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0093FA7E        2</a:t>
            </a:r>
          </a:p>
          <a:p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0093FA7F        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8.9 Relationship Between Pointers and Arrays (P.384)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array name can be thought of as a constant pointer.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b[ 5 ];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b;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&amp;b[ 0 ];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b[3] 		</a:t>
            </a:r>
            <a:r>
              <a:rPr lang="en-US" dirty="0"/>
              <a:t>// array subscript notation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+ 3)</a:t>
            </a:r>
            <a:r>
              <a:rPr lang="en-US" dirty="0"/>
              <a:t> // pointer/offset notation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*(b + 3) 	</a:t>
            </a:r>
            <a:r>
              <a:rPr lang="en-US" dirty="0"/>
              <a:t>// array name is a pointer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dirty="0"/>
              <a:t> 	// pointer can be used as an array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8.12 Function Pointers (P.390)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90191" cy="3915956"/>
          </a:xfrm>
        </p:spPr>
        <p:txBody>
          <a:bodyPr/>
          <a:lstStyle/>
          <a:p>
            <a:r>
              <a:rPr lang="en-US" dirty="0"/>
              <a:t>When you encounter the terminology “</a:t>
            </a:r>
            <a:r>
              <a:rPr lang="en-US" dirty="0">
                <a:solidFill>
                  <a:srgbClr val="00B0F0"/>
                </a:solidFill>
              </a:rPr>
              <a:t>callback function</a:t>
            </a:r>
            <a:r>
              <a:rPr lang="en-US" dirty="0"/>
              <a:t>” in the future, come back to study this concept again.</a:t>
            </a:r>
          </a:p>
          <a:p>
            <a:r>
              <a:rPr lang="en-US" dirty="0"/>
              <a:t>Passing a “pointer to function” into a function makes your program flexible.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77224" y="1832035"/>
            <a:ext cx="4541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+ b;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* b;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(*f)(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 = add;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f(12, 3)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 = multiply;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f(12, 3)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963247" y="3487479"/>
            <a:ext cx="3147238" cy="425302"/>
          </a:xfrm>
          <a:prstGeom prst="wedgeRectCallout">
            <a:avLst>
              <a:gd name="adj1" fmla="val -46551"/>
              <a:gd name="adj2" fmla="val 8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parenthesis cannot be omitted.</a:t>
            </a:r>
          </a:p>
        </p:txBody>
      </p:sp>
    </p:spTree>
    <p:extLst>
      <p:ext uri="{BB962C8B-B14F-4D97-AF65-F5344CB8AC3E}">
        <p14:creationId xmlns:p14="http://schemas.microsoft.com/office/powerpoint/2010/main" val="7545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9930" y="0"/>
            <a:ext cx="628207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 Array of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72" y="435935"/>
            <a:ext cx="10515600" cy="60281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+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sub(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-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*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divide(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/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(*f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{ add, sub, multiply, divide 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&lt;4;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f[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](12, 3)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6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586" y="0"/>
            <a:ext cx="4304414" cy="1325563"/>
          </a:xfrm>
        </p:spPr>
        <p:txBody>
          <a:bodyPr/>
          <a:lstStyle/>
          <a:p>
            <a:r>
              <a:rPr lang="en-US" dirty="0"/>
              <a:t>Callback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977"/>
            <a:ext cx="10515600" cy="640249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show(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(*f)(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f(a, b)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+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sub(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-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*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divide(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return a / b;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(*f[4])(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{ add, sub, multiply, divide 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&lt;4;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show(12, 3,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f[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Address-of Operator (&amp;)      (P.364)</a:t>
            </a:r>
            <a:br>
              <a:rPr lang="en-US" dirty="0"/>
            </a:br>
            <a:r>
              <a:rPr lang="en-US" dirty="0"/>
              <a:t>Dereference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254795" cy="2767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5;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&amp;y;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*&amp;y = *&amp;y + 1;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= y + 1;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42817"/>
              </p:ext>
            </p:extLst>
          </p:nvPr>
        </p:nvGraphicFramePr>
        <p:xfrm>
          <a:off x="8610600" y="2147094"/>
          <a:ext cx="1708889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8889">
                  <a:extLst>
                    <a:ext uri="{9D8B030D-6E8A-4147-A177-3AD203B41FA5}">
                      <a16:colId xmlns:a16="http://schemas.microsoft.com/office/drawing/2014/main" val="765396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4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30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0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9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41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62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79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2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529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65261" y="5528930"/>
            <a:ext cx="167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 600000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5261" y="2147094"/>
            <a:ext cx="167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 500000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0441173" y="2334990"/>
            <a:ext cx="8293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441173" y="5702335"/>
            <a:ext cx="829339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270512" y="2331760"/>
            <a:ext cx="0" cy="338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23300" y="2147094"/>
            <a:ext cx="841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yPtr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23300" y="5486162"/>
            <a:ext cx="841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4928765"/>
            <a:ext cx="413783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Q: What will the following code display?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c = 'A';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* pc = &amp;c;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*pc;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5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Pass-by-Value vs. Pass Pointers to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 +=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+=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44409" y="4678325"/>
            <a:ext cx="85060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  <a:p>
            <a:r>
              <a:rPr lang="en-US" dirty="0"/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95860" y="4678325"/>
            <a:ext cx="85060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862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8.5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with Pointers (P.371)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667901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show(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s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show(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morning."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6344" y="4540102"/>
            <a:ext cx="4784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Warning: conversion from string literal to 'char *' is deprecated</a:t>
            </a:r>
          </a:p>
        </p:txBody>
      </p:sp>
    </p:spTree>
    <p:extLst>
      <p:ext uri="{BB962C8B-B14F-4D97-AF65-F5344CB8AC3E}">
        <p14:creationId xmlns:p14="http://schemas.microsoft.com/office/powerpoint/2010/main" val="37880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Four ways to pass a pointer to a function </a:t>
            </a:r>
            <a:r>
              <a:rPr lang="en-US" sz="3600" dirty="0"/>
              <a:t>(P.372)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Non-constant Pointer to Non-constant Data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pNumber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/>
              <a:t>Non-constant Pointer to Constant Data</a:t>
            </a:r>
          </a:p>
          <a:p>
            <a:pPr lvl="1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sizePtr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dirty="0"/>
              <a:t>Constant Pointer to Non-Constant Data</a:t>
            </a:r>
          </a:p>
          <a:p>
            <a:pPr lvl="1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pArray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/>
              <a:t>Constant Pointer to Constant Data</a:t>
            </a:r>
          </a:p>
          <a:p>
            <a:pPr lvl="1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pReadOnlyArray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8.6 Selection Sort (P.377)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selectionSort</a:t>
            </a:r>
            <a:r>
              <a:rPr lang="en-US" dirty="0"/>
              <a:t>(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* </a:t>
            </a:r>
            <a:r>
              <a:rPr lang="en-US" dirty="0" err="1">
                <a:solidFill>
                  <a:srgbClr val="00B0F0"/>
                </a:solidFill>
              </a:rPr>
              <a:t>const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array, </a:t>
            </a:r>
            <a:r>
              <a:rPr lang="en-US" dirty="0" err="1">
                <a:solidFill>
                  <a:srgbClr val="00B0F0"/>
                </a:solidFill>
              </a:rPr>
              <a:t>const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/>
              <a:t> size); // prototype</a:t>
            </a:r>
          </a:p>
          <a:p>
            <a:endParaRPr lang="en-US" dirty="0"/>
          </a:p>
          <a:p>
            <a:r>
              <a:rPr lang="en-US" dirty="0" err="1"/>
              <a:t>selectionSort</a:t>
            </a:r>
            <a:r>
              <a:rPr lang="en-US" dirty="0"/>
              <a:t>( a, </a:t>
            </a:r>
            <a:r>
              <a:rPr lang="en-US" dirty="0" err="1"/>
              <a:t>arraySize</a:t>
            </a:r>
            <a:r>
              <a:rPr lang="en-US" dirty="0"/>
              <a:t> ); // sort the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21428" y="5807631"/>
            <a:ext cx="498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https://www.youtube.com/watch?v=xWBP4lzkoyM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6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8.7 </a:t>
            </a:r>
            <a:r>
              <a:rPr lang="en-US" dirty="0" err="1"/>
              <a:t>sizeof</a:t>
            </a:r>
            <a:r>
              <a:rPr lang="en-US" dirty="0"/>
              <a:t> Operator (P.379)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operator returns the total number of bytes.</a:t>
            </a:r>
          </a:p>
          <a:p>
            <a:pPr lvl="1"/>
            <a:r>
              <a:rPr lang="en-US" dirty="0"/>
              <a:t>The returned value is of type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).</a:t>
            </a:r>
          </a:p>
          <a:p>
            <a:r>
              <a:rPr lang="en-US" dirty="0"/>
              <a:t>You may apply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to a variable or a data type.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a[10];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 p1;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3871" y="3572540"/>
            <a:ext cx="647522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			// 40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a[0]			// 4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a[0]	// 10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		// 4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(p1)    		// 8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(Point) 		// 8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Parenthesis is required when the operand is a data type</a:t>
            </a:r>
          </a:p>
        </p:txBody>
      </p:sp>
    </p:spTree>
    <p:extLst>
      <p:ext uri="{BB962C8B-B14F-4D97-AF65-F5344CB8AC3E}">
        <p14:creationId xmlns:p14="http://schemas.microsoft.com/office/powerpoint/2010/main" val="3710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8.8 Pointer Arithmetic (P.381)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0594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 v[5];</a:t>
            </a:r>
          </a:p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vPtr</a:t>
            </a:r>
            <a:r>
              <a:rPr lang="en-US" dirty="0"/>
              <a:t> = v;</a:t>
            </a:r>
          </a:p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vPtr</a:t>
            </a:r>
            <a:r>
              <a:rPr lang="en-US" dirty="0"/>
              <a:t> = &amp;v[0];</a:t>
            </a:r>
          </a:p>
          <a:p>
            <a:endParaRPr lang="en-US" dirty="0"/>
          </a:p>
          <a:p>
            <a:r>
              <a:rPr lang="en-US" dirty="0" err="1"/>
              <a:t>vPtr</a:t>
            </a:r>
            <a:r>
              <a:rPr lang="en-US" dirty="0"/>
              <a:t> += 2;</a:t>
            </a:r>
          </a:p>
          <a:p>
            <a:r>
              <a:rPr lang="en-US" dirty="0" err="1"/>
              <a:t>cout</a:t>
            </a:r>
            <a:r>
              <a:rPr lang="en-US" dirty="0"/>
              <a:t> &lt;&lt; v &lt;&lt; </a:t>
            </a:r>
            <a:r>
              <a:rPr lang="en-US" dirty="0" err="1"/>
              <a:t>vPtr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++</a:t>
            </a:r>
            <a:r>
              <a:rPr lang="en-US" dirty="0" err="1"/>
              <a:t>vPtr</a:t>
            </a:r>
            <a:r>
              <a:rPr lang="en-US" dirty="0"/>
              <a:t>;</a:t>
            </a:r>
          </a:p>
          <a:p>
            <a:r>
              <a:rPr lang="en-US" dirty="0" err="1"/>
              <a:t>cout</a:t>
            </a:r>
            <a:r>
              <a:rPr lang="en-US" dirty="0"/>
              <a:t> &lt;&lt; (</a:t>
            </a:r>
            <a:r>
              <a:rPr lang="en-US" dirty="0" err="1"/>
              <a:t>vPtr</a:t>
            </a:r>
            <a:r>
              <a:rPr lang="en-US" dirty="0"/>
              <a:t> - v);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ch08imageslides_Page_51.png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4" t="8343" r="35969" b="55650"/>
          <a:stretch/>
        </p:blipFill>
        <p:spPr bwMode="auto">
          <a:xfrm>
            <a:off x="7081283" y="1403498"/>
            <a:ext cx="4093535" cy="19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h08imageslides_Page_52.png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2" t="9109" r="37713" b="56799"/>
          <a:stretch/>
        </p:blipFill>
        <p:spPr bwMode="auto">
          <a:xfrm>
            <a:off x="7081283" y="4001294"/>
            <a:ext cx="3987209" cy="189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4136066" y="4912242"/>
            <a:ext cx="2766236" cy="871870"/>
          </a:xfrm>
          <a:prstGeom prst="wedgeRectCallout">
            <a:avLst>
              <a:gd name="adj1" fmla="val -60522"/>
              <a:gd name="adj2" fmla="val -102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address is </a:t>
            </a:r>
            <a:r>
              <a:rPr lang="en-US" i="1" dirty="0"/>
              <a:t>not</a:t>
            </a:r>
            <a:r>
              <a:rPr lang="en-US" dirty="0"/>
              <a:t> simply incremented by 2, but size(</a:t>
            </a:r>
            <a:r>
              <a:rPr lang="en-US" dirty="0" err="1"/>
              <a:t>int</a:t>
            </a:r>
            <a:r>
              <a:rPr lang="en-US" dirty="0"/>
              <a:t>)*2.</a:t>
            </a:r>
          </a:p>
        </p:txBody>
      </p:sp>
    </p:spTree>
    <p:extLst>
      <p:ext uri="{BB962C8B-B14F-4D97-AF65-F5344CB8AC3E}">
        <p14:creationId xmlns:p14="http://schemas.microsoft.com/office/powerpoint/2010/main" val="25659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reinterpret_cast</a:t>
            </a:r>
            <a:r>
              <a:rPr lang="en-US" dirty="0"/>
              <a:t> (P.383)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* and char* are different data types.</a:t>
            </a:r>
          </a:p>
          <a:p>
            <a:pPr lvl="1"/>
            <a:r>
              <a:rPr lang="en-US" dirty="0"/>
              <a:t>Although both are a memory address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* points to an integer (4 bytes)</a:t>
            </a:r>
          </a:p>
          <a:p>
            <a:pPr lvl="2"/>
            <a:r>
              <a:rPr lang="en-US" dirty="0"/>
              <a:t>char* points to a character (1 byte)</a:t>
            </a:r>
          </a:p>
          <a:p>
            <a:pPr lvl="1"/>
            <a:r>
              <a:rPr lang="en-US" dirty="0"/>
              <a:t>when dereferenced, these two pointers retrieve different data.</a:t>
            </a:r>
          </a:p>
          <a:p>
            <a:r>
              <a:rPr lang="en-US" dirty="0"/>
              <a:t>Consider the code</a:t>
            </a:r>
          </a:p>
          <a:p>
            <a:pPr lvl="1"/>
            <a:r>
              <a:rPr lang="en-US" dirty="0"/>
              <a:t>char c = 65;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* pc = &amp;c;</a:t>
            </a:r>
          </a:p>
          <a:p>
            <a:pPr lvl="1"/>
            <a:r>
              <a:rPr lang="en-US" dirty="0"/>
              <a:t>Error: cannot convert ‘char*’ to ‘</a:t>
            </a:r>
            <a:r>
              <a:rPr lang="en-US" dirty="0" err="1"/>
              <a:t>int</a:t>
            </a:r>
            <a:r>
              <a:rPr lang="en-US" dirty="0"/>
              <a:t>*’</a:t>
            </a:r>
          </a:p>
          <a:p>
            <a:pPr lvl="1"/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* pc = </a:t>
            </a:r>
            <a:r>
              <a:rPr lang="en-US" dirty="0" err="1">
                <a:solidFill>
                  <a:srgbClr val="00B0F0"/>
                </a:solidFill>
              </a:rPr>
              <a:t>reinterpret_cast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*&gt;(</a:t>
            </a:r>
            <a:r>
              <a:rPr lang="en-US" dirty="0"/>
              <a:t>&amp;c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6F7E-0150-4A2D-B292-CC8CA26458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1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1595</Words>
  <Application>Microsoft Office PowerPoint</Application>
  <PresentationFormat>寬螢幕</PresentationFormat>
  <Paragraphs>282</Paragraphs>
  <Slides>17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新細明體</vt:lpstr>
      <vt:lpstr>DFKai-SB</vt:lpstr>
      <vt:lpstr>Arial</vt:lpstr>
      <vt:lpstr>Calibri</vt:lpstr>
      <vt:lpstr>Calibri Light</vt:lpstr>
      <vt:lpstr>Courier New</vt:lpstr>
      <vt:lpstr>Office Theme</vt:lpstr>
      <vt:lpstr>Chapter 8 Pointers</vt:lpstr>
      <vt:lpstr>Address-of Operator (&amp;)      (P.364) Dereference Operator (*)</vt:lpstr>
      <vt:lpstr>Pass-by-Value vs. Pass Pointers to a Function</vt:lpstr>
      <vt:lpstr>8.5 Using const with Pointers (P.371)</vt:lpstr>
      <vt:lpstr>Four ways to pass a pointer to a function (P.372)</vt:lpstr>
      <vt:lpstr>8.6 Selection Sort (P.377)</vt:lpstr>
      <vt:lpstr>8.7 sizeof Operator (P.379)</vt:lpstr>
      <vt:lpstr>8.8 Pointer Arithmetic (P.381)</vt:lpstr>
      <vt:lpstr>reinterpret_cast (P.383)</vt:lpstr>
      <vt:lpstr>pointer to void (void*)</vt:lpstr>
      <vt:lpstr>Don’t Mix Up void and void*</vt:lpstr>
      <vt:lpstr>How to Store a 4-Byte Integers in Memory</vt:lpstr>
      <vt:lpstr>Exercise: Big-Endian vs. Little Endian</vt:lpstr>
      <vt:lpstr>8.9 Relationship Between Pointers and Arrays (P.384)</vt:lpstr>
      <vt:lpstr>8.12 Function Pointers (P.390)</vt:lpstr>
      <vt:lpstr>An Array of Function Pointers</vt:lpstr>
      <vt:lpstr>Callback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Pointers</dc:title>
  <dc:creator>solomon</dc:creator>
  <cp:lastModifiedBy>吳坤熹</cp:lastModifiedBy>
  <cp:revision>22</cp:revision>
  <dcterms:created xsi:type="dcterms:W3CDTF">2019-03-01T12:15:01Z</dcterms:created>
  <dcterms:modified xsi:type="dcterms:W3CDTF">2021-03-11T03:17:11Z</dcterms:modified>
</cp:coreProperties>
</file>