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8" r:id="rId3"/>
    <p:sldId id="256" r:id="rId4"/>
    <p:sldId id="257" r:id="rId5"/>
    <p:sldId id="258" r:id="rId6"/>
    <p:sldId id="259" r:id="rId7"/>
    <p:sldId id="266" r:id="rId8"/>
    <p:sldId id="260" r:id="rId9"/>
    <p:sldId id="261" r:id="rId10"/>
    <p:sldId id="262" r:id="rId11"/>
    <p:sldId id="269" r:id="rId12"/>
    <p:sldId id="270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ms15.ipv6.club.tw\solomon\WWW\Course\Deitel-C++\grad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ms15.ipv6.club.tw\solomon\WWW\Course\Deitel-C++\gra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成績分布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[grade.xlsx]成績!$J$4:$J$14</c:f>
              <c:strCache>
                <c:ptCount val="11"/>
                <c:pt idx="0">
                  <c:v>100分</c:v>
                </c:pt>
                <c:pt idx="1">
                  <c:v>99~90分</c:v>
                </c:pt>
                <c:pt idx="2">
                  <c:v>89~80分</c:v>
                </c:pt>
                <c:pt idx="3">
                  <c:v>79~70分</c:v>
                </c:pt>
                <c:pt idx="4">
                  <c:v>69~60分</c:v>
                </c:pt>
                <c:pt idx="5">
                  <c:v>59~50分</c:v>
                </c:pt>
                <c:pt idx="6">
                  <c:v>49~40分</c:v>
                </c:pt>
                <c:pt idx="7">
                  <c:v>39~30分</c:v>
                </c:pt>
                <c:pt idx="8">
                  <c:v>29~20分</c:v>
                </c:pt>
                <c:pt idx="9">
                  <c:v>19~10分</c:v>
                </c:pt>
                <c:pt idx="10">
                  <c:v>9~0分</c:v>
                </c:pt>
              </c:strCache>
            </c:strRef>
          </c:cat>
          <c:val>
            <c:numRef>
              <c:f>[grade.xlsx]成績!$K$4:$K$14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13</c:v>
                </c:pt>
                <c:pt idx="7">
                  <c:v>8</c:v>
                </c:pt>
                <c:pt idx="8">
                  <c:v>9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CC-434B-9FAC-BC7D46D52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7457664"/>
        <c:axId val="35616960"/>
      </c:barChart>
      <c:catAx>
        <c:axId val="9745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16960"/>
        <c:crosses val="autoZero"/>
        <c:auto val="1"/>
        <c:lblAlgn val="ctr"/>
        <c:lblOffset val="100"/>
        <c:noMultiLvlLbl val="0"/>
      </c:catAx>
      <c:valAx>
        <c:axId val="3561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45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各題答對人數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全對人數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[grade.xlsx]成績!$J$22:$J$31</c:f>
              <c:strCache>
                <c:ptCount val="10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</c:strCache>
            </c:strRef>
          </c:cat>
          <c:val>
            <c:numRef>
              <c:f>[grade.xlsx]成績!$K$22:$K$31</c:f>
              <c:numCache>
                <c:formatCode>General</c:formatCode>
                <c:ptCount val="10"/>
                <c:pt idx="0">
                  <c:v>11</c:v>
                </c:pt>
                <c:pt idx="1">
                  <c:v>39</c:v>
                </c:pt>
                <c:pt idx="2">
                  <c:v>13</c:v>
                </c:pt>
                <c:pt idx="3">
                  <c:v>19</c:v>
                </c:pt>
                <c:pt idx="4">
                  <c:v>1</c:v>
                </c:pt>
                <c:pt idx="5">
                  <c:v>31</c:v>
                </c:pt>
                <c:pt idx="6">
                  <c:v>10</c:v>
                </c:pt>
                <c:pt idx="7">
                  <c:v>18</c:v>
                </c:pt>
                <c:pt idx="8">
                  <c:v>20</c:v>
                </c:pt>
                <c:pt idx="9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6-44C3-82F5-15541EDCF560}"/>
            </c:ext>
          </c:extLst>
        </c:ser>
        <c:ser>
          <c:idx val="1"/>
          <c:order val="1"/>
          <c:tx>
            <c:v>部分答對人數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[grade.xlsx]成績!$J$22:$J$31</c:f>
              <c:strCache>
                <c:ptCount val="10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</c:strCache>
            </c:strRef>
          </c:cat>
          <c:val>
            <c:numRef>
              <c:f>[grade.xlsx]成績!$L$22:$L$31</c:f>
              <c:numCache>
                <c:formatCode>General</c:formatCode>
                <c:ptCount val="10"/>
                <c:pt idx="0">
                  <c:v>18</c:v>
                </c:pt>
                <c:pt idx="2">
                  <c:v>1</c:v>
                </c:pt>
                <c:pt idx="3">
                  <c:v>5</c:v>
                </c:pt>
                <c:pt idx="4">
                  <c:v>28</c:v>
                </c:pt>
                <c:pt idx="6">
                  <c:v>3</c:v>
                </c:pt>
                <c:pt idx="7">
                  <c:v>2</c:v>
                </c:pt>
                <c:pt idx="8">
                  <c:v>11</c:v>
                </c:pt>
                <c:pt idx="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96-44C3-82F5-15541EDCF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2649344"/>
        <c:axId val="37145984"/>
      </c:barChart>
      <c:catAx>
        <c:axId val="10264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5984"/>
        <c:crosses val="autoZero"/>
        <c:auto val="1"/>
        <c:lblAlgn val="ctr"/>
        <c:lblOffset val="100"/>
        <c:noMultiLvlLbl val="0"/>
      </c:catAx>
      <c:valAx>
        <c:axId val="3714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4174-0F2C-4FFD-A87A-887C2427568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5428D-B736-4B91-AAC6-7F2267D4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8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D529-A073-4B79-A78C-61CA6EB7BDC7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7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936F-7441-4E5B-806C-4B2A8901C981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0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DAC-A639-442C-ADF9-C02E5E5C7ED6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B666-D7B8-4271-9590-A40DCE8BE3F4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0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17C-5737-4BB6-AAFC-5AB5B01CC1E5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8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F557-7B53-450D-879C-F9E0B45FE3C7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A784-F3DB-43FD-8173-3C79F12D21C9}" type="datetime1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8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7291-1ADE-4C9E-A6D2-AD4B2E67EA5B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E7A6-FF35-4A9D-B0EC-FCD75EC8DC41}" type="datetime1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9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733-17BD-43C9-9FB5-32A017B42FBD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2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6206-9927-4126-AEB5-BFED4622E50C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0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DCCF0-A9AB-4DD3-BE77-C65927C71F3B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BAEA-05E1-410B-A909-D1A9C76A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2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Midterm Exam (1) </a:t>
            </a:r>
            <a:r>
              <a:rPr lang="zh-TW" altLang="en-US" dirty="0" smtClean="0"/>
              <a:t>成績分佈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115768"/>
              </p:ext>
            </p:extLst>
          </p:nvPr>
        </p:nvGraphicFramePr>
        <p:xfrm>
          <a:off x="838200" y="1762124"/>
          <a:ext cx="8105775" cy="4663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713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7.15 Class Variable (P.319)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7" y="1825625"/>
            <a:ext cx="11748975" cy="29377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constant -- number of students who took the test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students = 10;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1892595" y="4763386"/>
            <a:ext cx="4890977" cy="1052623"/>
          </a:xfrm>
          <a:prstGeom prst="wedgeRectCallout">
            <a:avLst>
              <a:gd name="adj1" fmla="val -49311"/>
              <a:gd name="adj2" fmla="val -90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/>
              <a:t> in this variable declaration indicates that the data member is shared by all objects of the class.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23814" y="4763386"/>
            <a:ext cx="4423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Actually, you can even access this “class variable” by </a:t>
            </a:r>
            <a:r>
              <a:rPr lang="en-US" dirty="0" err="1" smtClean="0">
                <a:solidFill>
                  <a:srgbClr val="00B0F0"/>
                </a:solidFill>
              </a:rPr>
              <a:t>GradeBook</a:t>
            </a:r>
            <a:r>
              <a:rPr lang="en-US" dirty="0" smtClean="0">
                <a:solidFill>
                  <a:srgbClr val="00B0F0"/>
                </a:solidFill>
              </a:rPr>
              <a:t>::student </a:t>
            </a:r>
            <a:r>
              <a:rPr lang="en-US" dirty="0" smtClean="0"/>
              <a:t>before any object is created. (P.324)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21040" y="3641725"/>
            <a:ext cx="367284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548640"/>
            <a:ext cx="5181600" cy="602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name;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Student(string s)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void show()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name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548640"/>
            <a:ext cx="5181600" cy="602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 a("Alice");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a.show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 b("Bob");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0" y="3977005"/>
            <a:ext cx="3672840" cy="1325563"/>
          </a:xfrm>
        </p:spPr>
        <p:txBody>
          <a:bodyPr/>
          <a:lstStyle/>
          <a:p>
            <a:r>
              <a:rPr lang="en-US" dirty="0" smtClean="0"/>
              <a:t>Static Variable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548640"/>
            <a:ext cx="5181600" cy="6024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name;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Student(string s)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void show()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'\t'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&lt;&lt;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548640"/>
            <a:ext cx="5181600" cy="6024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Student::count = 0; </a:t>
            </a:r>
            <a:endParaRPr lang="en-US" dirty="0" smtClean="0">
              <a:solidFill>
                <a:srgbClr val="FF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 a("Alice");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a.show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 b("Bob");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56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7.21 Multidimensional Arrays (P.330)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printArray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[]</a:t>
            </a:r>
            <a:r>
              <a:rPr lang="en-US" dirty="0" smtClean="0"/>
              <a:t>[ 3 ] );</a:t>
            </a:r>
          </a:p>
          <a:p>
            <a:pPr lvl="1"/>
            <a:r>
              <a:rPr lang="en-US" dirty="0" smtClean="0"/>
              <a:t>The size of the first dimension is not required.</a:t>
            </a:r>
          </a:p>
          <a:p>
            <a:pPr lvl="1"/>
            <a:r>
              <a:rPr lang="en-US" dirty="0" smtClean="0"/>
              <a:t>All subsequent dimension sizes are required.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rows = 2;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columns = 3;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array1[ rows ][ columns ] = { { 1, 2, 3 }, { 4, 5, 6 } };</a:t>
            </a:r>
          </a:p>
          <a:p>
            <a:pPr lvl="1"/>
            <a:r>
              <a:rPr lang="en-US" dirty="0" smtClean="0"/>
              <a:t>You may omit the inner braces.  Then it is equivalent to { 1, 2, 3, 4, 5, 6 }.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array2[ rows ][ columns ] = </a:t>
            </a:r>
            <a:r>
              <a:rPr lang="en-US" dirty="0" smtClean="0">
                <a:solidFill>
                  <a:srgbClr val="00B0F0"/>
                </a:solidFill>
              </a:rPr>
              <a:t>{ 1, 2, 3, 4, 5 }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This is equivalent to { {1, 2, 3}, {4, 5, 0} }.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array3[ rows ][ columns ] = { { 1, 2 }, { 4 } };</a:t>
            </a:r>
          </a:p>
          <a:p>
            <a:pPr lvl="1"/>
            <a:r>
              <a:rPr lang="en-US" dirty="0" smtClean="0"/>
              <a:t>This is equivalent to { {1, 2, 0}, {4, 0, 0} }.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76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7.25 vector (P.340)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::vector;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a(7);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vector&lt;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b(7);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a.at(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++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b.at(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104167" y="3583172"/>
            <a:ext cx="1573619" cy="669851"/>
          </a:xfrm>
          <a:prstGeom prst="wedgeRectCallout">
            <a:avLst>
              <a:gd name="adj1" fmla="val -61374"/>
              <a:gd name="adj2" fmla="val 73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7-element array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274828" y="6176964"/>
            <a:ext cx="1371600" cy="681036"/>
          </a:xfrm>
          <a:prstGeom prst="wedgeRectCallout">
            <a:avLst>
              <a:gd name="adj1" fmla="val -59593"/>
              <a:gd name="adj2" fmla="val -85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 to a[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7517219" y="365125"/>
            <a:ext cx="2892056" cy="963945"/>
          </a:xfrm>
          <a:prstGeom prst="wedgeRectCallout">
            <a:avLst>
              <a:gd name="adj1" fmla="val -51265"/>
              <a:gd name="adj2" fmla="val 90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all elements in a vector to another vector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4104167" y="4582633"/>
            <a:ext cx="1733107" cy="595423"/>
          </a:xfrm>
          <a:prstGeom prst="wedgeRectCallout">
            <a:avLst>
              <a:gd name="adj1" fmla="val -56644"/>
              <a:gd name="adj2" fmla="val 76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vector knows its own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69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744" y="0"/>
            <a:ext cx="6016256" cy="1325563"/>
          </a:xfrm>
        </p:spPr>
        <p:txBody>
          <a:bodyPr/>
          <a:lstStyle/>
          <a:p>
            <a:r>
              <a:rPr lang="en-US" dirty="0" smtClean="0"/>
              <a:t>Fig 7.25 try-catch (P.341)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6447"/>
            <a:ext cx="10515600" cy="6445028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stdexcept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out_of_range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::vector;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vector&lt;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a(7);  // automatically initialed to 0.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a.at(15)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out_of_range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&amp;ex)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"An exception occurred: 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ex.what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"Program ends normally."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51520" y="3581400"/>
            <a:ext cx="3352800" cy="1432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shall talk more about “Exception Handling” in Chapter 16.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65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答題統計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547146"/>
              </p:ext>
            </p:extLst>
          </p:nvPr>
        </p:nvGraphicFramePr>
        <p:xfrm>
          <a:off x="838200" y="1744662"/>
          <a:ext cx="8148637" cy="480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95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br>
              <a:rPr lang="en-US" dirty="0" smtClean="0"/>
            </a:br>
            <a:r>
              <a:rPr lang="en-US" dirty="0" smtClean="0"/>
              <a:t>Arrays and Vectors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4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 Array with an Initializer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lvl="1"/>
            <a:r>
              <a:rPr lang="en-US" dirty="0" smtClean="0"/>
              <a:t>Prevent using “magic numbers”, </a:t>
            </a:r>
            <a:br>
              <a:rPr lang="en-US" dirty="0" smtClean="0"/>
            </a:br>
            <a:r>
              <a:rPr lang="en-US" dirty="0" smtClean="0"/>
              <a:t>because the program may include other 10s that is not array size.</a:t>
            </a:r>
          </a:p>
          <a:p>
            <a:pPr lvl="1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{ 32, 27, 64 };</a:t>
            </a:r>
          </a:p>
          <a:p>
            <a:pPr lvl="1"/>
            <a:r>
              <a:rPr lang="en-US" dirty="0" smtClean="0"/>
              <a:t>The remaining elements are initialized to zero.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s[10] = { };</a:t>
            </a:r>
            <a:r>
              <a:rPr lang="en-US" dirty="0" smtClean="0"/>
              <a:t> // initialize all elements to 0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a[] = {1, 2, 3, 4, 5};</a:t>
            </a:r>
          </a:p>
          <a:p>
            <a:pPr lvl="1"/>
            <a:r>
              <a:rPr lang="en-US" dirty="0" smtClean="0"/>
              <a:t>The compiler will create a five-element array.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9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7.9 Bar Chart Printing (P.308)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52098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n[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= { 0, 0, 0, 0, 0, 0, 1, 2, 4, 2, 1 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10 &lt;&lt; "-" &lt;&lt; 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10 ) + 9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": ";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print bar of asterisks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stars = 0; stars &lt; n[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]; ++stars 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'*';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start a new line of output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end outer for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50595" y="2483644"/>
            <a:ext cx="291155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distribution: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0-9: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10-19: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20-29: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30-39: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40-49: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50-59: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60-69: *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70-79: **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80-89: ****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90-99: **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100: *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209414" y="4742121"/>
            <a:ext cx="1329070" cy="531628"/>
          </a:xfrm>
          <a:prstGeom prst="wedgeRectCallout">
            <a:avLst>
              <a:gd name="adj1" fmla="val -38433"/>
              <a:gd name="adj2" fmla="val -6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pronounced “n sub </a:t>
            </a:r>
            <a:r>
              <a:rPr lang="en-US" dirty="0" err="1" smtClean="0"/>
              <a:t>i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8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7.10 Dice Rolling (P.310)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7; // ignore element zero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frequency[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= {}; // initialize elements to 0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time( 0 ) ); // seed random number generator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roll die 6,000,000 times; use die value as frequency index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roll = 1; roll &lt;= 6000000; ++roll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++frequency[ 1 + rand() % 6 ]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array elements as counters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"Face"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( 13 ) &lt;&lt; "Frequency"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output each array element's value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face = 1; face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++face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( 4 ) &lt;&lt; face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( 13 ) &lt;&lt; frequency[ face 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9420446" y="3019646"/>
            <a:ext cx="2498651" cy="818707"/>
          </a:xfrm>
          <a:prstGeom prst="wedgeRectCallout">
            <a:avLst>
              <a:gd name="adj1" fmla="val -81684"/>
              <a:gd name="adj2" fmla="val 56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 fig06_09.cpp on P.240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4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Programming Error 7.5 (P.312)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" y="1680055"/>
            <a:ext cx="3244702" cy="4351338"/>
          </a:xfrm>
        </p:spPr>
        <p:txBody>
          <a:bodyPr/>
          <a:lstStyle/>
          <a:p>
            <a:r>
              <a:rPr lang="en-US" dirty="0" smtClean="0"/>
              <a:t>Referring to an element outside the array bounds is an execution-time logic error.  It isn’t a syntax error.</a:t>
            </a:r>
          </a:p>
          <a:p>
            <a:pPr lvl="1"/>
            <a:r>
              <a:rPr lang="en-US" dirty="0" smtClean="0"/>
              <a:t>Which implies that the compiler will not check this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45904" y="1829597"/>
            <a:ext cx="568841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c[4] = {9, 10, 11, 12};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b[4] = {5, 6, 7, 8};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a[4] = {1, 2, 3, 4};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b[-1] = 99;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b[4] = 44;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a[3] &lt;&lt; '\t' &lt;&lt; c[0]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&amp;a[3] &lt;&lt; '\t' &lt;&lt; &amp;b[-1]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&amp;c[0] &lt;&lt; '\t' &lt;&lt; &amp;b[4]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58649"/>
              </p:ext>
            </p:extLst>
          </p:nvPr>
        </p:nvGraphicFramePr>
        <p:xfrm>
          <a:off x="10206990" y="1439756"/>
          <a:ext cx="1701800" cy="4450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50900">
                  <a:extLst>
                    <a:ext uri="{9D8B030D-6E8A-4147-A177-3AD203B41FA5}">
                      <a16:colId xmlns="" xmlns:a16="http://schemas.microsoft.com/office/drawing/2014/main" val="46410681"/>
                    </a:ext>
                  </a:extLst>
                </a:gridCol>
                <a:gridCol w="850900">
                  <a:extLst>
                    <a:ext uri="{9D8B030D-6E8A-4147-A177-3AD203B41FA5}">
                      <a16:colId xmlns="" xmlns:a16="http://schemas.microsoft.com/office/drawing/2014/main" val="3450989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a[0]</a:t>
                      </a:r>
                      <a:r>
                        <a:rPr lang="en-US" dirty="0" smtClean="0">
                          <a:sym typeface="Wingdings 3" panose="05040102010807070707" pitchFamily="18" charset="2"/>
                        </a:rPr>
                        <a:t> 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8210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147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448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3539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b[0]</a:t>
                      </a:r>
                      <a:r>
                        <a:rPr lang="en-US" dirty="0" smtClean="0">
                          <a:sym typeface="Wingdings 3" panose="05040102010807070707" pitchFamily="18" charset="2"/>
                        </a:rPr>
                        <a:t> 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4259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900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3195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99184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c[0]</a:t>
                      </a:r>
                      <a:r>
                        <a:rPr lang="en-US" dirty="0" smtClean="0">
                          <a:sym typeface="Wingdings 3" panose="05040102010807070707" pitchFamily="18" charset="2"/>
                        </a:rPr>
                        <a:t>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095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64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3946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26930" y="2580653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[-1]</a:t>
            </a:r>
            <a:r>
              <a:rPr lang="en-US" dirty="0" smtClean="0">
                <a:solidFill>
                  <a:srgbClr val="00B0F0"/>
                </a:solidFill>
                <a:sym typeface="Wingdings 3" panose="05040102010807070707" pitchFamily="18" charset="2"/>
              </a:rPr>
              <a:t> </a:t>
            </a:r>
            <a:r>
              <a:rPr lang="en-US" dirty="0">
                <a:solidFill>
                  <a:srgbClr val="00B0F0"/>
                </a:solidFill>
                <a:sym typeface="Wingdings 3" panose="05040102010807070707" pitchFamily="18" charset="2"/>
              </a:rPr>
              <a:t>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2130" y="4424693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b[4]</a:t>
            </a:r>
            <a:r>
              <a:rPr lang="en-US" dirty="0" smtClean="0">
                <a:solidFill>
                  <a:srgbClr val="00B0F0"/>
                </a:solidFill>
                <a:sym typeface="Wingdings 3" panose="05040102010807070707" pitchFamily="18" charset="2"/>
              </a:rPr>
              <a:t> </a:t>
            </a:r>
            <a:r>
              <a:rPr lang="en-US" dirty="0">
                <a:solidFill>
                  <a:srgbClr val="00B0F0"/>
                </a:solidFill>
                <a:sym typeface="Wingdings 3" panose="05040102010807070707" pitchFamily="18" charset="2"/>
              </a:rPr>
              <a:t>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7.13 Passing Arrays to a Function (P.316)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b[]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multiply each array element by 2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 0; k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++k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b[ k ] *= 2;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// end 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943600" y="2530549"/>
            <a:ext cx="4284921" cy="542260"/>
          </a:xfrm>
          <a:prstGeom prst="wedgeRectCallout">
            <a:avLst>
              <a:gd name="adj1" fmla="val -51106"/>
              <a:gd name="adj2" fmla="val -10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 if you include the array size, it will be ignored by the compiler.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7.14 </a:t>
            </a:r>
            <a:r>
              <a:rPr lang="en-US" dirty="0" err="1" smtClean="0"/>
              <a:t>const</a:t>
            </a:r>
            <a:r>
              <a:rPr lang="en-US" dirty="0" smtClean="0"/>
              <a:t> parameter (P.318)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tryToModifyArray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b[]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b[ 0 ] /= 2;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BAEA-05E1-410B-A909-D1A9C76A09B8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901608" y="4167963"/>
            <a:ext cx="2902689" cy="1176174"/>
          </a:xfrm>
          <a:prstGeom prst="wedgeRectCallout">
            <a:avLst>
              <a:gd name="adj1" fmla="val -72328"/>
              <a:gd name="adj2" fmla="val -1252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compilation error if you modify elements in this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4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1336</Words>
  <Application>Microsoft Office PowerPoint</Application>
  <PresentationFormat>Custom</PresentationFormat>
  <Paragraphs>239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Midterm Exam (1) 成績分佈</vt:lpstr>
      <vt:lpstr>答題統計</vt:lpstr>
      <vt:lpstr>Chapter 7 Arrays and Vectors</vt:lpstr>
      <vt:lpstr>Declaring an Array with an Initializer List</vt:lpstr>
      <vt:lpstr>Fig. 7.9 Bar Chart Printing (P.308)</vt:lpstr>
      <vt:lpstr>Fig. 7.10 Dice Rolling (P.310)</vt:lpstr>
      <vt:lpstr>Common Programming Error 7.5 (P.312)</vt:lpstr>
      <vt:lpstr>Fig. 7.13 Passing Arrays to a Function (P.316)</vt:lpstr>
      <vt:lpstr>Fig. 7.14 const parameter (P.318)</vt:lpstr>
      <vt:lpstr>Fig. 7.15 Class Variable (P.319)</vt:lpstr>
      <vt:lpstr>PowerPoint Presentation</vt:lpstr>
      <vt:lpstr>Static Variable of a Class</vt:lpstr>
      <vt:lpstr>Fig. 7.21 Multidimensional Arrays (P.330)</vt:lpstr>
      <vt:lpstr>Fig 7.25 vector (P.340)</vt:lpstr>
      <vt:lpstr>Fig 7.25 try-catch (P.341)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Arrays and Vectors</dc:title>
  <dc:creator>solomon</dc:creator>
  <cp:lastModifiedBy>solomon</cp:lastModifiedBy>
  <cp:revision>14</cp:revision>
  <dcterms:created xsi:type="dcterms:W3CDTF">2019-02-28T12:50:01Z</dcterms:created>
  <dcterms:modified xsi:type="dcterms:W3CDTF">2020-03-05T01:35:15Z</dcterms:modified>
</cp:coreProperties>
</file>